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708" r:id="rId1"/>
  </p:sldMasterIdLst>
  <p:notesMasterIdLst>
    <p:notesMasterId r:id="rId12"/>
  </p:notesMasterIdLst>
  <p:sldIdLst>
    <p:sldId id="256" r:id="rId2"/>
    <p:sldId id="430" r:id="rId3"/>
    <p:sldId id="425" r:id="rId4"/>
    <p:sldId id="426" r:id="rId5"/>
    <p:sldId id="435" r:id="rId6"/>
    <p:sldId id="427" r:id="rId7"/>
    <p:sldId id="436" r:id="rId8"/>
    <p:sldId id="434" r:id="rId9"/>
    <p:sldId id="433" r:id="rId10"/>
    <p:sldId id="415" r:id="rId11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3786" autoAdjust="0"/>
  </p:normalViewPr>
  <p:slideViewPr>
    <p:cSldViewPr snapToGrid="0">
      <p:cViewPr varScale="1">
        <p:scale>
          <a:sx n="109" d="100"/>
          <a:sy n="109" d="100"/>
        </p:scale>
        <p:origin x="22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87FC8-A6A5-454E-B256-9D9BFB77BD4B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34CDF-D3AD-44C2-88A6-CD48FDA199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8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4CDF-D3AD-44C2-88A6-CD48FDA199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354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4CDF-D3AD-44C2-88A6-CD48FDA199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660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34CDF-D3AD-44C2-88A6-CD48FDA1994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C74ECB-35FD-4A91-8272-4FB92ACFE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D63EF29-160F-4B19-81CB-B61AE933E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84EADD6-17C9-454A-813E-4BBCD1155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E0630E8-0595-4335-9D97-8960D25B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BF3120-2DD2-4BF6-A899-60ABD476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97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6955F-12AA-4598-8C16-B5C7D638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7EEC8DD-8584-41D1-BB1E-1CE2B817A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1DF4143-DB94-4A47-ACF8-482D1B9C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5A3D410-992F-4AF4-A04C-1F67BE1D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42A80BA-E430-467F-A169-05B5A5DC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2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C97A6C5-377B-4FA5-A198-C46F9663F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D4B47A0-0044-4703-98CD-780ED09A0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A6D179-C4E8-4FB1-8AB1-56B2167F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65103A8-68C5-4351-A55C-58822842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E30C7E9-24CA-49BA-A13E-140C7B1B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24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E7DD0C-69FD-4E58-889D-2E958DA0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C512283-05F7-4471-A42A-8093C53C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0E005EB-16C1-441E-85FC-992F9683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2A1EF58-DF57-440C-8E88-83176E2F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5864BE-F2C2-4262-AA85-709E63515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74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D480C1-570D-42E7-A77A-A13A9030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CC939DC-B619-49BA-A491-8D34FC4B7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2C6CC8-1F9F-411D-9596-934944F5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DB88599-515F-4510-A7B3-F8DA238E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14F1396-CAEC-4CFC-BBDB-5ABCC2AA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7DEF1E-4B60-4277-B806-F5578249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568F5A-6FC8-4D44-B113-869FDE3C4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34AB8F5-E2E3-4886-9EDA-B01DB84BB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ECC3807-C170-48E6-B188-399C7F8A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DFD558F-DE81-4C9F-BB08-29978F1B2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D736F1B-21ED-4FA1-9BD0-7E6FB490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9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F2D0C3-384A-4F01-86FF-5049F330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EBCD7D8-5C19-4C8F-BE60-DBCEA1CF4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901148A-5E6F-40CB-AAE8-5AC9F55D6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B2A93E0-1781-45AA-8F88-A16A5B264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7ECC734-9965-4E4A-AD51-2BDAFBFF2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96E3D3D-E3EB-4098-87E2-FCAAB342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EB77317-40FD-4A5A-B384-B1B91E80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22861195-8757-4F4A-B0D8-6690A333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D170ED-860A-4F03-97F2-D17A21BA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3A266A1-94F5-4B87-AFC9-0519E852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E8C5709-6955-41B1-B777-4D590C35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E8982E-C683-4C25-9BE8-B24AEBB8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91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55F2A65-1948-492F-85FA-321614C4C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C3F25CF-9B38-4C6F-884B-D52857EB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EEB2A3-8550-436E-9AB3-099AFC1D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06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4F9274-FF08-433C-8C8D-26FDD0FC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A29620-DB84-4F94-AAA5-A34EC6CE4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28F63BC-7007-4F57-8BA2-9490C48B7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4E48E3C-CADD-48F0-8FE4-AAE843B2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64E0ED1-809A-458A-BD42-44B7A5A7F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CE4F07B-3768-4C67-8162-9904F941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021C33-9117-4CC6-95D6-31426E9AD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D229D3BF-4752-4736-ADBE-C513E5815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3BE4E2E-7465-4ECC-9FC9-1A0A57AB0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9FDCFC3-D0E5-4D91-BE51-6DDF72E7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5B593DA-5810-4EEC-9AEB-FEDCB88C8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FD80B03-A7A8-4FCA-80D5-E65A9395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0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31FA2FB-BD30-46C4-8A6A-E09AEB87B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ED9278B-D8A2-4004-BF65-14B728DE6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4F82D16-A0CA-4581-82E6-876EED5DD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55A5-8723-4FA4-91F8-B08A5CCF8583}" type="datetimeFigureOut">
              <a:rPr lang="ru-RU" smtClean="0"/>
              <a:t>06.07.2024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4DE1F07-41D5-42F9-B014-FE982D4EA2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E6150F-30CB-42E1-8273-D8F84AC1B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605F-C6DA-442F-A73D-22F712B759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06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>
            <a:extLst>
              <a:ext uri="{FF2B5EF4-FFF2-40B4-BE49-F238E27FC236}">
                <a16:creationId xmlns="" xmlns:a16="http://schemas.microsoft.com/office/drawing/2014/main" id="{A37AD1F1-41F5-4479-95CF-9512B894D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34" y="235074"/>
            <a:ext cx="1141286" cy="967192"/>
          </a:xfrm>
          <a:prstGeom prst="rect">
            <a:avLst/>
          </a:prstGeom>
          <a:solidFill>
            <a:srgbClr val="7030A0"/>
          </a:solidFill>
          <a:ln>
            <a:noFill/>
          </a:ln>
        </p:spPr>
      </p:pic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3C8ECDA-CCE1-4B4A-B569-5C6B52D25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7899" y="1227665"/>
            <a:ext cx="6214534" cy="905934"/>
          </a:xfrm>
        </p:spPr>
        <p:txBody>
          <a:bodyPr>
            <a:normAutofit fontScale="25000" lnSpcReduction="20000"/>
          </a:bodyPr>
          <a:lstStyle/>
          <a:p>
            <a:r>
              <a:rPr lang="ru-RU" sz="2300" b="1" i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Частное образовательное учреждение</a:t>
            </a:r>
            <a:endParaRPr lang="ru-RU" sz="2300" dirty="0">
              <a:latin typeface="Times New Roman" panose="02020603050405020304" pitchFamily="18" charset="0"/>
              <a:ea typeface="Yu Gothic UI Semibold" panose="020B0700000000000000" pitchFamily="34" charset="-128"/>
              <a:cs typeface="Times New Roman" panose="02020603050405020304" pitchFamily="18" charset="0"/>
            </a:endParaRPr>
          </a:p>
          <a:p>
            <a:r>
              <a:rPr lang="ru-RU" sz="2300" b="1" i="1" dirty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дополнительного профессионального образования</a:t>
            </a:r>
            <a:endParaRPr lang="ru-RU" sz="2300" dirty="0">
              <a:latin typeface="Times New Roman" panose="02020603050405020304" pitchFamily="18" charset="0"/>
              <a:ea typeface="Yu Gothic UI Semibold" panose="020B0700000000000000" pitchFamily="34" charset="-128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Yu Gothic UI Semibold" panose="020B0700000000000000" pitchFamily="34" charset="-128"/>
              <a:cs typeface="Times New Roman" panose="02020603050405020304" pitchFamily="18" charset="0"/>
            </a:endParaRPr>
          </a:p>
          <a:p>
            <a:r>
              <a:rPr lang="ru-RU" sz="5800" b="1" dirty="0">
                <a:solidFill>
                  <a:srgbClr val="7030A0"/>
                </a:solidFill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ДВ ПРОФОБРАЗОВАНИЕ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Лицензия на право образовательной деятельности рег. № 56 от 13.04.2021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E838BF5-7866-4398-80C9-74173E2A3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4" y="5814592"/>
            <a:ext cx="773607" cy="81832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96067" y="2665569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системы подготовки кадров для охраны труда. Развитие культуры безопасности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39367" y="476186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Докладчик: Танин Евгений Александрович, 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Yu Gothic UI Semibold" panose="020B0700000000000000" pitchFamily="34" charset="-128"/>
                <a:cs typeface="Times New Roman" panose="02020603050405020304" pitchFamily="18" charset="0"/>
              </a:rPr>
              <a:t>Директор ЧО ДПО «ДВ ПРОФОБРАЗОВАНИЕ»</a:t>
            </a:r>
            <a:endParaRPr lang="ru-RU" dirty="0">
              <a:latin typeface="Times New Roman" panose="02020603050405020304" pitchFamily="18" charset="0"/>
              <a:ea typeface="Yu Gothic UI Semibold" panose="020B07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6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27" y="121420"/>
            <a:ext cx="1089857" cy="92360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357051" y="2403460"/>
            <a:ext cx="116085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1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90" y="157299"/>
            <a:ext cx="10564427" cy="548095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производственного травматизма на малых и средних предприятиях в </a:t>
            </a:r>
            <a:r>
              <a:rPr lang="ru-RU" sz="2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endParaRPr lang="ru-RU" sz="2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" y="0"/>
            <a:ext cx="811851" cy="688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966652" y="1058440"/>
            <a:ext cx="9921482" cy="555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знаний и навыков по вопросам охраны труда у директоров малых и средних предприятий и, как следствие, несоблюдение законов, касающихся охраны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или отсутствие необходимых методических и справочных материалов по вопросам охраны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недофинансирование мероприятий, связанных с охраной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труда;</a:t>
            </a:r>
          </a:p>
          <a:p>
            <a:pPr marL="342900" lvl="0" indent="-342900">
              <a:lnSpc>
                <a:spcPct val="13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азличный уровень квалификации и знаний специалистов по охране труда на предприятиях в независимости от места работы;</a:t>
            </a:r>
          </a:p>
          <a:p>
            <a:pPr marL="342900" lvl="0" indent="-342900">
              <a:lnSpc>
                <a:spcPct val="13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уровень культуры безопасности на производстве;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8258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90" y="157299"/>
            <a:ext cx="10564427" cy="548095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7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категорий специалистов по охране труда</a:t>
            </a:r>
            <a:endParaRPr lang="ru-RU" sz="27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" y="0"/>
            <a:ext cx="811851" cy="688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256408"/>
              </p:ext>
            </p:extLst>
          </p:nvPr>
        </p:nvGraphicFramePr>
        <p:xfrm>
          <a:off x="857059" y="1083734"/>
          <a:ext cx="10261601" cy="507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3471334"/>
                <a:gridCol w="2472267"/>
                <a:gridCol w="2286000"/>
              </a:tblGrid>
              <a:tr h="9601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специалиста по охране труда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работы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Комментарии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35605"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 образование по направлению «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Техносферная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безопасность» с прохождением практических и преддипломной работ на предприятиях страны</a:t>
                      </a:r>
                    </a:p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ограничений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опасных производственных объектах)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Возможно,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целесообразно определять отрасль на уровне программы ВУЗа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7519"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 +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переподготовка по охране труда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любых отраслях (кроме опасных производственных объектов)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7519"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профессиональное образование + дополнительное профессиональное образование по охране труда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Малые предприятия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23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90" y="69957"/>
            <a:ext cx="10564427" cy="548095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>
              <a:tabLst>
                <a:tab pos="2065338" algn="l"/>
              </a:tabLst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7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положительные эффекты</a:t>
            </a:r>
            <a:endParaRPr lang="ru-RU" sz="27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" y="0"/>
            <a:ext cx="811851" cy="688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560726" y="908216"/>
            <a:ext cx="1092007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ровень подготовки специалиста определяется с учетом сложности деятельности, что снижает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предприятий от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непрофессиональных действий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упрощение для работодателя 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для развития  компетенций специалистов категории Б и В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внедрения динамической системы определения категории специалистов по охране труда и понижения категории по результатам деятельности, что повысит уровень ответственности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мотивации работодателя к предоставлению мест практики студентам и обеспечения возможности формирования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кадрового резерва на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перспективу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000" dirty="0" smtClean="0"/>
          </a:p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специалистов по категориям удобно тем, что позволяет учитывать задачи, выполняемые разными группами работников, а также уровень их квалификации и другие характеристики производственной деятельности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7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907" y="69669"/>
            <a:ext cx="10564427" cy="635791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КОМПЕТЕНЦИЙ  В ОБЛАСТИ БЕЗОПАСНОСГО ТРУДА НА ВСЕХ УРОВНЯХ ПОДГОТОВКИ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" y="0"/>
            <a:ext cx="811851" cy="688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79400" y="1062930"/>
            <a:ext cx="11446934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обязательном виде в учебные программы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вузов и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сузов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 дисциплины «Охрана труда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здоровьем и безопасностью является коллективной ответственностью, в которой самому работнику отводится значительная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роль, соответственно каждый работник должен обладать основными знаниями в области безопасности труда еще при приеме на работу, а далее постоянно повышать квалификацию.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молодежных организаций в развитие культуры безопасности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Наша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уделить особое внимание молодежи, в ее среде в активной форме культивируется ответственное отношение к своему труду и здоровью, к управлению профессиональными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главу стратегии культуры максимальной безопасности производства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понимания молодежи и более старшего поколения, необходимо заложить, что ее целью не является достижения общества без рисков, но достижение общества, в котором риски правильно оцениваются, осознаются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управляются.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6382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90" y="78377"/>
            <a:ext cx="10564427" cy="627017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КУЛЬТУРЫ БЕЗОПАСНОСТИ ДЛЯ ПОВЫШЕНИЯ ПРОИЗВОДИТЕЛЬНОСТИ И СОХРАНЕНИЯ ТРУДОВЫХ РЕСУРСОВ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" y="0"/>
            <a:ext cx="811851" cy="688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26422" y="1009817"/>
            <a:ext cx="1177398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наиболее эффективных подходов к охране труда является создание культуры безопасности на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руководством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и безопасности сотрудников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продвижение принципов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на всех уровнях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способствует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ответственности за безопасность среди всех сотрудников и формированию прочного командного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духа</a:t>
            </a:r>
          </a:p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программ, направленных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поддержание эмоционального благополучия сотрудников, а также на обучение их навыкам борьбы со стрессом и управления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снизить уровень профессионального выгорания и улучшить общую продуктивность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</a:p>
          <a:p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условиях дефицита кадров, мы должны максимально сохранять и развивать имеющиеся кадровые резервы, для эффективного 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0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90" y="60961"/>
            <a:ext cx="10564427" cy="644434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КУЛЬТУРЫ БЕЗОПАСНОСТИ ДЛЯ ПОВЫШЕНИЯ ПРОИЗВОДИТЕЛЬНОСТИ И СОХРАНЕНИЯ ТРУДОВЫХ РЕСУРСОВ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01" y="0"/>
            <a:ext cx="811851" cy="6880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54800" y="778799"/>
            <a:ext cx="1185431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учебный центр вносит свой вклад в развитие культуры безопасности производства, в виде:</a:t>
            </a:r>
          </a:p>
          <a:p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Безвозмездных семинаров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безопасности,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акцентом на специфические опасности, на предприятии. 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(главным образом по просьбам муниципальных предприятий).</a:t>
            </a:r>
          </a:p>
          <a:p>
            <a:endParaRPr lang="ru-RU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Участвуем в проведении конкурса совместно с администрацией г. Находка по безопасности труда. Наш старт дал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онкурс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«Открытка безопасности труда в организации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с нашими партнерами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«ЦНИИМФ» (г. Санкт-Петербург), Российской палатой судоходства, и Ассоциацией морских портов РФ,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организовали и провели впервые на Дальнем Востоке, отраслевой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по теме: «Новые требования охраны труда в РФ, их реализация в организациях морского и внутреннего водного транспорта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(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был посвящён вопросам внедрения в организациях морского и водного транспорта, операторов портовой деятельности требований новых нормативно-правовых документов в области охраны труда, изменений в Трудовом кодексе РФ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1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416" y="70214"/>
            <a:ext cx="10564427" cy="382713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культуры безопасности на региональном уровне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-66188"/>
            <a:ext cx="713395" cy="6045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02549" y="625525"/>
            <a:ext cx="1196753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Учебный центр ЧОУ ДПО «ДВ ПРОФОБРАЗОВАНИЕ»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с администрацией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провели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«Открытка безопасности труда 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организации», организованного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отделом по труду администрации в рамках «Месячника по охране труда», который проходил в нашем городе в апреле 2024 года.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742" y="1958862"/>
            <a:ext cx="6227761" cy="47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0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1A84D-158C-435F-8820-60F1F2E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416" y="70214"/>
            <a:ext cx="10564427" cy="382713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культуры безопасности на региональном уровне</a:t>
            </a:r>
            <a:endParaRPr lang="ru-RU" sz="22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">
            <a:extLst>
              <a:ext uri="{FF2B5EF4-FFF2-40B4-BE49-F238E27FC236}">
                <a16:creationId xmlns="" xmlns:a16="http://schemas.microsoft.com/office/drawing/2014/main" id="{8E70BA86-6BF5-4FEC-9282-D968A5506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-66188"/>
            <a:ext cx="713395" cy="6045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43840" y="610136"/>
            <a:ext cx="117739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Значимым событием 2023 года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стал совместный с АО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«ЦНИИМФ» (г. Санкт-Петербург), Российской палатой судоходства, и Ассоциацией морских портов РФ,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отраслевой семинар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теме: «Новые требования охраны труда в РФ, их реализация в организациях морского и внутреннего водного транспорта».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прошел в г. Владивостоке, с 24 по 25 октября 2023 г., в конференц-зале ПАО «Дальневосточное морское пароходство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был впервые проведен на Дальнем Востоке что вызвало большой интерес судоходных компаний и операторов портовой деятельности региона.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631" y="3236432"/>
            <a:ext cx="5258212" cy="358825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6" y="3236432"/>
            <a:ext cx="5746628" cy="359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53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6336</TotalTime>
  <Words>796</Words>
  <Application>Microsoft Office PowerPoint</Application>
  <PresentationFormat>Широкоэкранный</PresentationFormat>
  <Paragraphs>73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Yu Gothic UI Semibold</vt:lpstr>
      <vt:lpstr>Тема Office</vt:lpstr>
      <vt:lpstr>Презентация PowerPoint</vt:lpstr>
      <vt:lpstr>        основные причины производственного травматизма на малых и средних предприятиях в России</vt:lpstr>
      <vt:lpstr>       Введение категорий специалистов по охране труда</vt:lpstr>
      <vt:lpstr>        Возможные положительные эффекты</vt:lpstr>
      <vt:lpstr>        РАЗВИТИЕ КОМПЕТЕНЦИЙ  В ОБЛАСТИ БЕЗОПАСНОСГО ТРУДА НА ВСЕХ УРОВНЯХ ПОДГОТОВКИ</vt:lpstr>
      <vt:lpstr>        РАЗВИТИЕ  КУЛЬТУРЫ БЕЗОПАСНОСТИ ДЛЯ ПОВЫШЕНИЯ ПРОИЗВОДИТЕЛЬНОСТИ И СОХРАНЕНИЯ ТРУДОВЫХ РЕСУРСОВ</vt:lpstr>
      <vt:lpstr>        РАЗВИТИЕ  КУЛЬТУРЫ БЕЗОПАСНОСТИ ДЛЯ ПОВЫШЕНИЯ ПРОИЗВОДИТЕЛЬНОСТИ И СОХРАНЕНИЯ ТРУДОВЫХ РЕСУРСОВ</vt:lpstr>
      <vt:lpstr>        Развитие культуры безопасности на региональном уровне</vt:lpstr>
      <vt:lpstr>        Развитие культуры безопасности на региональном уровне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TaninEA</dc:creator>
  <cp:lastModifiedBy>TaninEA</cp:lastModifiedBy>
  <cp:revision>340</cp:revision>
  <cp:lastPrinted>2022-12-14T01:40:53Z</cp:lastPrinted>
  <dcterms:created xsi:type="dcterms:W3CDTF">2022-01-29T03:49:49Z</dcterms:created>
  <dcterms:modified xsi:type="dcterms:W3CDTF">2024-07-06T03:33:53Z</dcterms:modified>
</cp:coreProperties>
</file>