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</p:sldMasterIdLst>
  <p:notesMasterIdLst>
    <p:notesMasterId r:id="rId9"/>
  </p:notesMasterIdLst>
  <p:handoutMasterIdLst>
    <p:handoutMasterId r:id="rId10"/>
  </p:handoutMasterIdLst>
  <p:sldIdLst>
    <p:sldId id="269" r:id="rId3"/>
    <p:sldId id="312" r:id="rId4"/>
    <p:sldId id="308" r:id="rId5"/>
    <p:sldId id="313" r:id="rId6"/>
    <p:sldId id="316" r:id="rId7"/>
    <p:sldId id="315" r:id="rId8"/>
  </p:sldIdLst>
  <p:sldSz cx="12192000" cy="6858000"/>
  <p:notesSz cx="6724650" cy="9774238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3A357A-8A15-4202-C9BD-F8F2356D582A}">
  <a:tblStyle styleId="{322EC96B-0077-35DA-DF69-76B573B0F705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E7AA8DC-6699-FFDF-8B97-97EE07684225}" styleName="Light Style 3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38100">
              <a:solidFill>
                <a:schemeClr val="accent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35C11E6-136B-A3B2-BB3F-0AC53540E75D}" styleName="Light Style 3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38100">
              <a:solidFill>
                <a:schemeClr val="accent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73B077D-F596-E24C-8591-7411468D081E}" styleName="Themed Style 1 - Accent 1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noFill/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60000"/>
            </a:schemeClr>
          </a:solidFill>
        </a:fill>
      </a:tcStyle>
    </a:wholeTbl>
    <a:band1H>
      <a:tcStyle>
        <a:tcBdr/>
        <a:fill>
          <a:solidFill>
            <a:schemeClr val="accent1">
              <a:tint val="8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80000"/>
            </a:schemeClr>
          </a:solidFill>
        </a:fill>
      </a:tcStyle>
    </a:band1V>
    <a:band2V>
      <a:tcStyle>
        <a:tcBdr/>
        <a:fill>
          <a:solidFill>
            <a:schemeClr val="accent1">
              <a:tint val="8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127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7B4CF28-D059-86A8-F3C8-61AB571531D4}" styleName="Light Style 1 - Accent 2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accent2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DD31EE-7A91-1582-7281-46FCBCC5CB8F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E3A357A-8A15-4202-C9BD-F8F2356D582A}" styleName="Light Style 1 - Accent 2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accent2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DC1BD32-D30F-545A-A164-4BB290C6A638}" styleName="Light Style 1 - Accent 2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accent2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4D6AD0C-9A09-8E05-402E-69814726F4DC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63" autoAdjust="0"/>
  </p:normalViewPr>
  <p:slideViewPr>
    <p:cSldViewPr>
      <p:cViewPr varScale="1">
        <p:scale>
          <a:sx n="124" d="100"/>
          <a:sy n="124" d="100"/>
        </p:scale>
        <p:origin x="65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748" cy="489259"/>
          </a:xfrm>
          <a:prstGeom prst="rect">
            <a:avLst/>
          </a:prstGeom>
        </p:spPr>
        <p:txBody>
          <a:bodyPr vert="horz" lIns="90164" tIns="45081" rIns="90164" bIns="45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335" y="0"/>
            <a:ext cx="2914748" cy="489259"/>
          </a:xfrm>
          <a:prstGeom prst="rect">
            <a:avLst/>
          </a:prstGeom>
        </p:spPr>
        <p:txBody>
          <a:bodyPr vert="horz" lIns="90164" tIns="45081" rIns="90164" bIns="45081" rtlCol="0"/>
          <a:lstStyle>
            <a:lvl1pPr algn="r">
              <a:defRPr sz="1200"/>
            </a:lvl1pPr>
          </a:lstStyle>
          <a:p>
            <a:fld id="{F17574E1-F6EE-4050-B8F6-572C1F85753F}" type="datetimeFigureOut">
              <a:rPr lang="ru-RU" smtClean="0"/>
              <a:t>08.07.2024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4981"/>
            <a:ext cx="2914748" cy="489259"/>
          </a:xfrm>
          <a:prstGeom prst="rect">
            <a:avLst/>
          </a:prstGeom>
        </p:spPr>
        <p:txBody>
          <a:bodyPr vert="horz" lIns="90164" tIns="45081" rIns="90164" bIns="45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335" y="9284981"/>
            <a:ext cx="2914748" cy="489259"/>
          </a:xfrm>
          <a:prstGeom prst="rect">
            <a:avLst/>
          </a:prstGeom>
        </p:spPr>
        <p:txBody>
          <a:bodyPr vert="horz" lIns="90164" tIns="45081" rIns="90164" bIns="45081" rtlCol="0" anchor="b"/>
          <a:lstStyle>
            <a:lvl1pPr algn="r">
              <a:defRPr sz="1200"/>
            </a:lvl1pPr>
          </a:lstStyle>
          <a:p>
            <a:fld id="{B77FD4AB-DFCC-40C5-9E61-84E50326DF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67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C1BD7869-5538-4269-8D0D-1A35923D235B}" type="datetimeFigureOut">
              <a:rPr lang="ru-RU" smtClean="0"/>
              <a:t>08.07.2024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5" y="4704170"/>
            <a:ext cx="5380040" cy="3848288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8A46248A-57CE-49C7-89D9-953E7C6FB8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4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Подстрочник необходимо заполнить.</a:t>
            </a:r>
          </a:p>
        </p:txBody>
      </p:sp>
      <p:sp>
        <p:nvSpPr>
          <p:cNvPr id="717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946" indent="-2843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553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145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1738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88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6637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9089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1539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Подстрочник необходимо заполнить.</a:t>
            </a:r>
          </a:p>
        </p:txBody>
      </p:sp>
      <p:sp>
        <p:nvSpPr>
          <p:cNvPr id="7172" name="Верхний колонтитул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946" indent="-2843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553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145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1738" indent="-2277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88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6637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9089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1539" indent="-2277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7AB9-ECD1-4A7F-A51F-1F804E20050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5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2"/>
          <a:srcRect l="21995" t="12889" b="9260"/>
          <a:stretch/>
        </p:blipFill>
        <p:spPr bwMode="auto">
          <a:xfrm>
            <a:off x="-15077" y="0"/>
            <a:ext cx="12207076" cy="6829419"/>
          </a:xfrm>
          <a:prstGeom prst="rect">
            <a:avLst/>
          </a:prstGeom>
        </p:spPr>
      </p:pic>
      <p:pic>
        <p:nvPicPr>
          <p:cNvPr id="5" name="Изображение 1" descr="PlashkaBig4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4971" y="1524480"/>
            <a:ext cx="6137029" cy="306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22"/>
          <p:cNvSpPr/>
          <p:nvPr/>
        </p:nvSpPr>
        <p:spPr bwMode="auto">
          <a:xfrm>
            <a:off x="6050653" y="4121950"/>
            <a:ext cx="6141347" cy="1223087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23"/>
          <p:cNvSpPr/>
          <p:nvPr/>
        </p:nvSpPr>
        <p:spPr bwMode="auto">
          <a:xfrm>
            <a:off x="6049214" y="1524480"/>
            <a:ext cx="87817" cy="3817676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Рисунок 25"/>
          <p:cNvPicPr>
            <a:picLocks noChangeAspect="1"/>
          </p:cNvPicPr>
          <p:nvPr/>
        </p:nvPicPr>
        <p:blipFill>
          <a:blip r:embed="rId4"/>
          <a:srcRect t="50041"/>
          <a:stretch/>
        </p:blipFill>
        <p:spPr bwMode="auto">
          <a:xfrm>
            <a:off x="1" y="5480872"/>
            <a:ext cx="12191999" cy="138541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542995" y="1728315"/>
            <a:ext cx="5168176" cy="1469777"/>
          </a:xfrm>
        </p:spPr>
        <p:txBody>
          <a:bodyPr anchor="t" anchorCtr="0"/>
          <a:lstStyle>
            <a:lvl1pPr algn="l">
              <a:defRPr sz="2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542995" y="3286549"/>
            <a:ext cx="5168176" cy="686084"/>
          </a:xfrm>
        </p:spPr>
        <p:txBody>
          <a:bodyPr>
            <a:normAutofit/>
          </a:bodyPr>
          <a:lstStyle>
            <a:lvl1pPr marL="0" indent="0" algn="l">
              <a:buNone/>
              <a:defRPr sz="1450" b="0">
                <a:solidFill>
                  <a:schemeClr val="bg1"/>
                </a:solidFill>
              </a:defRPr>
            </a:lvl1pPr>
            <a:lvl2pPr marL="41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Должность</a:t>
            </a:r>
            <a:endParaRPr/>
          </a:p>
          <a:p>
            <a:pPr>
              <a:defRPr/>
            </a:pPr>
            <a:r>
              <a:rPr lang="ru-RU"/>
              <a:t>ФИО</a:t>
            </a:r>
            <a:endParaRPr/>
          </a:p>
        </p:txBody>
      </p:sp>
      <p:pic>
        <p:nvPicPr>
          <p:cNvPr id="11" name="Picture 2" descr="C:\Users\елизавета\Documents\Dagency\РусГидро\ДГК\ДГК_LOGO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3072" y="315025"/>
            <a:ext cx="1865553" cy="975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7109" y="936099"/>
            <a:ext cx="11234062" cy="46347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432" y="6453336"/>
            <a:ext cx="390562" cy="36420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fld id="{86975E3D-8A1A-49A8-8C7F-1E97516B2492}" type="slidenum">
              <a:rPr lang="ru-RU"/>
              <a:t>‹#›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2066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95" y="4406453"/>
            <a:ext cx="10363703" cy="1361811"/>
          </a:xfrm>
        </p:spPr>
        <p:txBody>
          <a:bodyPr anchor="t"/>
          <a:lstStyle>
            <a:lvl1pPr algn="l">
              <a:defRPr sz="365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95" y="2906445"/>
            <a:ext cx="10363703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8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29178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76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5835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7294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8753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90212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31671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325BCEF2-E88A-4C57-8C53-50945E7A4594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2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47717" y="1483205"/>
            <a:ext cx="5217122" cy="4525935"/>
          </a:xfrm>
        </p:spPr>
        <p:txBody>
          <a:bodyPr/>
          <a:lstStyle>
            <a:lvl1pPr>
              <a:defRPr sz="2200"/>
            </a:lvl1pPr>
            <a:lvl2pPr>
              <a:defRPr sz="1650"/>
            </a:lvl2pPr>
            <a:lvl3pPr>
              <a:defRPr sz="12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542995" y="1487503"/>
            <a:ext cx="5168176" cy="4525935"/>
          </a:xfrm>
        </p:spPr>
        <p:txBody>
          <a:bodyPr/>
          <a:lstStyle>
            <a:lvl1pPr>
              <a:defRPr sz="2200"/>
            </a:lvl1pPr>
            <a:lvl2pPr>
              <a:defRPr sz="1650"/>
            </a:lvl2pPr>
            <a:lvl3pPr>
              <a:defRPr sz="12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D88F80D5-3A0C-4F1E-9603-2604962C81FE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07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7EE49717-51B5-4A62-8ED8-F1912637445B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80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2D4545F7-F253-4580-9469-87DD7878FF60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8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3444538" cy="7562850"/>
          </a:xfrm>
        </p:grpSpPr>
        <p:sp>
          <p:nvSpPr>
            <p:cNvPr id="5" name="Прямоугольник 1"/>
            <p:cNvSpPr/>
            <p:nvPr userDrawn="1"/>
          </p:nvSpPr>
          <p:spPr bwMode="auto">
            <a:xfrm>
              <a:off x="0" y="0"/>
              <a:ext cx="13444538" cy="1562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Рисунок 14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04690"/>
              <a:ext cx="13444537" cy="3058160"/>
            </a:xfrm>
            <a:prstGeom prst="rect">
              <a:avLst/>
            </a:prstGeom>
          </p:spPr>
        </p:pic>
      </p:grp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717" y="2269091"/>
            <a:ext cx="11263454" cy="1500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50" b="0">
                <a:solidFill>
                  <a:srgbClr val="386EA9"/>
                </a:solidFill>
              </a:defRPr>
            </a:lvl1pPr>
            <a:lvl2pPr marL="41458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29178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76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5835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7294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8753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90212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31671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РЕЗУЛЬТАТЫ РЕГИСТРАЦИИ</a:t>
            </a:r>
            <a:endParaRPr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50C79D66-3DC0-4A0D-BE49-33D8B2DD9F42}" type="slidenum">
              <a:rPr lang="ru-RU"/>
              <a:t>‹#›</a:t>
            </a:fld>
            <a:endParaRPr lang="ru-RU" dirty="0"/>
          </a:p>
        </p:txBody>
      </p:sp>
      <p:pic>
        <p:nvPicPr>
          <p:cNvPr id="9" name="Picture 2" descr="C:\Users\елизавета\Documents\Dagency\РусГидро\ДГК\ДГК_LOGO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10882" y="195916"/>
            <a:ext cx="1149744" cy="60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2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7109" y="936099"/>
            <a:ext cx="11234062" cy="46347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432" y="6453336"/>
            <a:ext cx="390562" cy="36420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fld id="{86975E3D-8A1A-49A8-8C7F-1E97516B2492}" type="slidenum">
              <a:rPr lang="ru-RU"/>
              <a:t>‹#›</a:t>
            </a:fld>
            <a:endParaRPr lang="ru-RU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95" y="4406453"/>
            <a:ext cx="10363703" cy="1361811"/>
          </a:xfrm>
        </p:spPr>
        <p:txBody>
          <a:bodyPr anchor="t"/>
          <a:lstStyle>
            <a:lvl1pPr algn="l">
              <a:defRPr sz="365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95" y="2906445"/>
            <a:ext cx="10363703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58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29178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76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5835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7294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8753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90212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31671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325BCEF2-E88A-4C57-8C53-50945E7A4594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447717" y="1483205"/>
            <a:ext cx="5217122" cy="4525935"/>
          </a:xfrm>
        </p:spPr>
        <p:txBody>
          <a:bodyPr/>
          <a:lstStyle>
            <a:lvl1pPr>
              <a:defRPr sz="2200"/>
            </a:lvl1pPr>
            <a:lvl2pPr>
              <a:defRPr sz="1650"/>
            </a:lvl2pPr>
            <a:lvl3pPr>
              <a:defRPr sz="12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542995" y="1487503"/>
            <a:ext cx="5168176" cy="4525935"/>
          </a:xfrm>
        </p:spPr>
        <p:txBody>
          <a:bodyPr/>
          <a:lstStyle>
            <a:lvl1pPr>
              <a:defRPr sz="2200"/>
            </a:lvl1pPr>
            <a:lvl2pPr>
              <a:defRPr sz="1650"/>
            </a:lvl2pPr>
            <a:lvl3pPr>
              <a:defRPr sz="125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D88F80D5-3A0C-4F1E-9603-2604962C81FE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7EE49717-51B5-4A62-8ED8-F1912637445B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2D4545F7-F253-4580-9469-87DD7878FF60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3444538" cy="7562850"/>
          </a:xfrm>
        </p:grpSpPr>
        <p:sp>
          <p:nvSpPr>
            <p:cNvPr id="5" name="Прямоугольник 1"/>
            <p:cNvSpPr/>
            <p:nvPr userDrawn="1"/>
          </p:nvSpPr>
          <p:spPr bwMode="auto">
            <a:xfrm>
              <a:off x="0" y="0"/>
              <a:ext cx="13444538" cy="1562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6" name="Рисунок 14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04690"/>
              <a:ext cx="13444537" cy="3058160"/>
            </a:xfrm>
            <a:prstGeom prst="rect">
              <a:avLst/>
            </a:prstGeom>
          </p:spPr>
        </p:pic>
      </p:grp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717" y="2269091"/>
            <a:ext cx="11263454" cy="1500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50" b="0">
                <a:solidFill>
                  <a:srgbClr val="386EA9"/>
                </a:solidFill>
              </a:defRPr>
            </a:lvl1pPr>
            <a:lvl2pPr marL="41458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29178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376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5835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7294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8753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90212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31671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РЕЗУЛЬТАТЫ РЕГИСТРАЦИИ</a:t>
            </a:r>
            <a:endParaRPr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vert="horz" lIns="91440" tIns="45720" rIns="91440" bIns="45720" rtlCol="0" anchor="ctr"/>
          <a:lstStyle>
            <a:lvl1pPr>
              <a:defRPr lang="ru-RU" sz="1200"/>
            </a:lvl1pPr>
          </a:lstStyle>
          <a:p>
            <a:pPr algn="l">
              <a:defRPr/>
            </a:pPr>
            <a:fld id="{50C79D66-3DC0-4A0D-BE49-33D8B2DD9F42}" type="slidenum">
              <a:rPr lang="ru-RU"/>
              <a:t>‹#›</a:t>
            </a:fld>
            <a:endParaRPr lang="ru-RU" dirty="0"/>
          </a:p>
        </p:txBody>
      </p:sp>
      <p:pic>
        <p:nvPicPr>
          <p:cNvPr id="9" name="Picture 2" descr="C:\Users\елизавета\Documents\Dagency\РусГидро\ДГК\ДГК_LOGO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10882" y="195916"/>
            <a:ext cx="1149744" cy="6010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485" y="274639"/>
            <a:ext cx="8942916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C92B-B5E9-470E-B9F6-0400EBD576C9}" type="datetime1">
              <a:rPr lang="ru-RU"/>
              <a:pPr>
                <a:defRPr/>
              </a:pPr>
              <a:t>08.07.2024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F59D-89DE-4041-A267-BD890712B7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37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5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2"/>
          <a:srcRect l="21995" t="12889" b="9260"/>
          <a:stretch/>
        </p:blipFill>
        <p:spPr bwMode="auto">
          <a:xfrm>
            <a:off x="-15077" y="0"/>
            <a:ext cx="12207076" cy="6829419"/>
          </a:xfrm>
          <a:prstGeom prst="rect">
            <a:avLst/>
          </a:prstGeom>
        </p:spPr>
      </p:pic>
      <p:pic>
        <p:nvPicPr>
          <p:cNvPr id="5" name="Изображение 1" descr="PlashkaBig4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4971" y="1524480"/>
            <a:ext cx="6137029" cy="306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22"/>
          <p:cNvSpPr/>
          <p:nvPr/>
        </p:nvSpPr>
        <p:spPr bwMode="auto">
          <a:xfrm>
            <a:off x="6050653" y="4121950"/>
            <a:ext cx="6141347" cy="1223087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23"/>
          <p:cNvSpPr/>
          <p:nvPr/>
        </p:nvSpPr>
        <p:spPr bwMode="auto">
          <a:xfrm>
            <a:off x="6049214" y="1524480"/>
            <a:ext cx="87817" cy="3817676"/>
          </a:xfrm>
          <a:prstGeom prst="rect">
            <a:avLst/>
          </a:prstGeom>
          <a:solidFill>
            <a:srgbClr val="E6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Рисунок 25"/>
          <p:cNvPicPr>
            <a:picLocks noChangeAspect="1"/>
          </p:cNvPicPr>
          <p:nvPr/>
        </p:nvPicPr>
        <p:blipFill>
          <a:blip r:embed="rId4"/>
          <a:srcRect t="50041"/>
          <a:stretch/>
        </p:blipFill>
        <p:spPr bwMode="auto">
          <a:xfrm>
            <a:off x="1" y="5480872"/>
            <a:ext cx="12191999" cy="1385419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542995" y="1728315"/>
            <a:ext cx="5168176" cy="1469777"/>
          </a:xfrm>
        </p:spPr>
        <p:txBody>
          <a:bodyPr anchor="t" anchorCtr="0"/>
          <a:lstStyle>
            <a:lvl1pPr algn="l">
              <a:defRPr sz="2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542995" y="3286549"/>
            <a:ext cx="5168176" cy="686084"/>
          </a:xfrm>
        </p:spPr>
        <p:txBody>
          <a:bodyPr>
            <a:normAutofit/>
          </a:bodyPr>
          <a:lstStyle>
            <a:lvl1pPr marL="0" indent="0" algn="l">
              <a:buNone/>
              <a:defRPr sz="1450" b="0">
                <a:solidFill>
                  <a:schemeClr val="bg1"/>
                </a:solidFill>
              </a:defRPr>
            </a:lvl1pPr>
            <a:lvl2pPr marL="41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Должность</a:t>
            </a:r>
            <a:endParaRPr/>
          </a:p>
          <a:p>
            <a:pPr>
              <a:defRPr/>
            </a:pPr>
            <a:r>
              <a:rPr lang="ru-RU"/>
              <a:t>ФИО</a:t>
            </a:r>
            <a:endParaRPr/>
          </a:p>
        </p:txBody>
      </p:sp>
      <p:pic>
        <p:nvPicPr>
          <p:cNvPr id="11" name="Picture 2" descr="C:\Users\елизавета\Documents\Dagency\РусГидро\ДГК\ДГК_LOGO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3072" y="315025"/>
            <a:ext cx="1865553" cy="975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9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432" y="6141066"/>
            <a:ext cx="12192000" cy="716934"/>
          </a:xfrm>
          <a:prstGeom prst="rect">
            <a:avLst/>
          </a:prstGeom>
        </p:spPr>
      </p:pic>
      <p:grpSp>
        <p:nvGrpSpPr>
          <p:cNvPr id="5" name="Группа 3"/>
          <p:cNvGrpSpPr/>
          <p:nvPr/>
        </p:nvGrpSpPr>
        <p:grpSpPr bwMode="auto">
          <a:xfrm>
            <a:off x="0" y="0"/>
            <a:ext cx="12192000" cy="862289"/>
            <a:chOff x="0" y="0"/>
            <a:chExt cx="13444538" cy="950913"/>
          </a:xfrm>
        </p:grpSpPr>
        <p:pic>
          <p:nvPicPr>
            <p:cNvPr id="6" name="Изображение 3" descr="Plashka4 копия.png"/>
            <p:cNvPicPr>
              <a:picLocks noChangeAspect="1"/>
            </p:cNvPicPr>
            <p:nvPr userDrawn="1"/>
          </p:nvPicPr>
          <p:blipFill>
            <a:blip r:embed="rId11"/>
            <a:srcRect r="14055"/>
            <a:stretch/>
          </p:blipFill>
          <p:spPr bwMode="auto">
            <a:xfrm>
              <a:off x="0" y="17463"/>
              <a:ext cx="13444538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Изображение 1" descr="Plashka_Top.png"/>
            <p:cNvPicPr>
              <a:picLocks noChangeAspect="1"/>
            </p:cNvPicPr>
            <p:nvPr userDrawn="1"/>
          </p:nvPicPr>
          <p:blipFill>
            <a:blip r:embed="rId12"/>
            <a:srcRect r="15269"/>
            <a:stretch/>
          </p:blipFill>
          <p:spPr bwMode="auto">
            <a:xfrm>
              <a:off x="0" y="0"/>
              <a:ext cx="13444538" cy="903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Изображение 2" descr="Logo1.png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198438" y="263525"/>
              <a:ext cx="1727199" cy="569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4467840" y="1"/>
            <a:ext cx="7243332" cy="7557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 bwMode="auto">
          <a:xfrm>
            <a:off x="447718" y="1318024"/>
            <a:ext cx="11263454" cy="463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432" y="6462844"/>
            <a:ext cx="390562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685800">
              <a:spcBef>
                <a:spcPts val="0"/>
              </a:spcBef>
              <a:defRPr/>
            </a:pPr>
            <a:fld id="{B55A6321-7BDE-4352-B35C-710E512AA51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cs typeface="+mn-cs"/>
              </a:r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ahoma"/>
              <a:cs typeface="+mn-cs"/>
            </a:endParaRPr>
          </a:p>
        </p:txBody>
      </p:sp>
      <p:sp>
        <p:nvSpPr>
          <p:cNvPr id="12" name="Shape 2"/>
          <p:cNvSpPr/>
          <p:nvPr/>
        </p:nvSpPr>
        <p:spPr bwMode="auto">
          <a:xfrm>
            <a:off x="-888236" y="262323"/>
            <a:ext cx="807618" cy="231923"/>
          </a:xfrm>
          <a:prstGeom prst="rect">
            <a:avLst/>
          </a:prstGeom>
          <a:solidFill>
            <a:srgbClr val="0066AF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/>
              <a:t>0</a:t>
            </a:r>
            <a:r>
              <a:rPr sz="900" dirty="0"/>
              <a:t>/</a:t>
            </a:r>
            <a:r>
              <a:rPr lang="ru-RU" sz="900" dirty="0"/>
              <a:t>102</a:t>
            </a:r>
            <a:r>
              <a:rPr sz="900" dirty="0"/>
              <a:t>/</a:t>
            </a:r>
            <a:r>
              <a:rPr lang="ru-RU" sz="900" dirty="0"/>
              <a:t>166</a:t>
            </a:r>
            <a:endParaRPr sz="900" dirty="0"/>
          </a:p>
        </p:txBody>
      </p:sp>
      <p:sp>
        <p:nvSpPr>
          <p:cNvPr id="13" name="Shape 2"/>
          <p:cNvSpPr/>
          <p:nvPr/>
        </p:nvSpPr>
        <p:spPr bwMode="auto">
          <a:xfrm>
            <a:off x="-888236" y="-9088"/>
            <a:ext cx="807618" cy="231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sz="900" dirty="0"/>
              <a:t>255/255/255</a:t>
            </a:r>
            <a:endParaRPr dirty="0"/>
          </a:p>
        </p:txBody>
      </p:sp>
      <p:sp>
        <p:nvSpPr>
          <p:cNvPr id="14" name="Shape 2"/>
          <p:cNvSpPr/>
          <p:nvPr/>
        </p:nvSpPr>
        <p:spPr bwMode="auto">
          <a:xfrm>
            <a:off x="-888236" y="532490"/>
            <a:ext cx="807618" cy="231923"/>
          </a:xfrm>
          <a:prstGeom prst="rect">
            <a:avLst/>
          </a:prstGeom>
          <a:solidFill>
            <a:srgbClr val="E66A25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/>
              <a:t>230</a:t>
            </a:r>
            <a:r>
              <a:rPr sz="900" dirty="0"/>
              <a:t>/</a:t>
            </a:r>
            <a:r>
              <a:rPr lang="ru-RU" sz="900" dirty="0"/>
              <a:t>106</a:t>
            </a:r>
            <a:r>
              <a:rPr sz="900" dirty="0"/>
              <a:t>/</a:t>
            </a:r>
            <a:r>
              <a:rPr lang="ru-RU" sz="900" dirty="0"/>
              <a:t>37</a:t>
            </a:r>
            <a:endParaRPr sz="900" dirty="0"/>
          </a:p>
        </p:txBody>
      </p:sp>
      <p:sp>
        <p:nvSpPr>
          <p:cNvPr id="15" name="TextBox 4"/>
          <p:cNvSpPr/>
          <p:nvPr/>
        </p:nvSpPr>
        <p:spPr bwMode="auto">
          <a:xfrm>
            <a:off x="-984559" y="5994505"/>
            <a:ext cx="993991" cy="231923"/>
          </a:xfrm>
          <a:prstGeom prst="rect">
            <a:avLst/>
          </a:prstGeom>
          <a:solidFill>
            <a:srgbClr val="3D5F95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61/95/149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TextBox 5"/>
          <p:cNvSpPr/>
          <p:nvPr/>
        </p:nvSpPr>
        <p:spPr bwMode="auto">
          <a:xfrm>
            <a:off x="-888236" y="2427543"/>
            <a:ext cx="807618" cy="231923"/>
          </a:xfrm>
          <a:prstGeom prst="rect">
            <a:avLst/>
          </a:prstGeom>
          <a:solidFill>
            <a:srgbClr val="6D87B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109/135/176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TextBox 6"/>
          <p:cNvSpPr/>
          <p:nvPr/>
        </p:nvSpPr>
        <p:spPr bwMode="auto">
          <a:xfrm>
            <a:off x="-984559" y="6574650"/>
            <a:ext cx="993991" cy="231923"/>
          </a:xfrm>
          <a:prstGeom prst="rect">
            <a:avLst/>
          </a:prstGeom>
          <a:solidFill>
            <a:srgbClr val="9EAFC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158/175/202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18" name="TextBox 7"/>
          <p:cNvSpPr/>
          <p:nvPr/>
        </p:nvSpPr>
        <p:spPr bwMode="auto">
          <a:xfrm>
            <a:off x="-984559" y="6864017"/>
            <a:ext cx="993991" cy="231923"/>
          </a:xfrm>
          <a:prstGeom prst="rect">
            <a:avLst/>
          </a:prstGeom>
          <a:solidFill>
            <a:srgbClr val="CED7E5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206/215/229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19" name="TextBox 10"/>
          <p:cNvSpPr/>
          <p:nvPr/>
        </p:nvSpPr>
        <p:spPr bwMode="auto">
          <a:xfrm>
            <a:off x="-888236" y="1507270"/>
            <a:ext cx="807618" cy="231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192/193/191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20" name="TextBox 11"/>
          <p:cNvSpPr/>
          <p:nvPr/>
        </p:nvSpPr>
        <p:spPr bwMode="auto">
          <a:xfrm>
            <a:off x="-878368" y="2125664"/>
            <a:ext cx="807618" cy="2319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39/39/39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TextBox 12"/>
          <p:cNvSpPr/>
          <p:nvPr/>
        </p:nvSpPr>
        <p:spPr bwMode="auto">
          <a:xfrm>
            <a:off x="-888235" y="1814501"/>
            <a:ext cx="817485" cy="231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en-US" sz="900" dirty="0">
                <a:solidFill>
                  <a:prstClr val="white"/>
                </a:solidFill>
              </a:rPr>
              <a:t>12/55/123</a:t>
            </a:r>
            <a:endParaRPr dirty="0"/>
          </a:p>
        </p:txBody>
      </p:sp>
      <p:sp>
        <p:nvSpPr>
          <p:cNvPr id="22" name="Shape 2"/>
          <p:cNvSpPr/>
          <p:nvPr/>
        </p:nvSpPr>
        <p:spPr bwMode="auto">
          <a:xfrm>
            <a:off x="-888236" y="862289"/>
            <a:ext cx="807618" cy="231923"/>
          </a:xfrm>
          <a:prstGeom prst="rect">
            <a:avLst/>
          </a:prstGeom>
          <a:solidFill>
            <a:srgbClr val="070004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7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lang="ru-RU" sz="900" dirty="0">
                <a:solidFill>
                  <a:schemeClr val="bg1"/>
                </a:solidFill>
              </a:rPr>
              <a:t>0</a:t>
            </a:r>
            <a:r>
              <a:rPr sz="900" dirty="0">
                <a:solidFill>
                  <a:schemeClr val="bg1"/>
                </a:solidFill>
              </a:rPr>
              <a:t>/</a:t>
            </a:r>
            <a:r>
              <a:rPr lang="ru-RU" sz="900" dirty="0">
                <a:solidFill>
                  <a:schemeClr val="bg1"/>
                </a:solidFill>
              </a:rPr>
              <a:t>4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3"/>
          <p:cNvSpPr/>
          <p:nvPr userDrawn="1"/>
        </p:nvSpPr>
        <p:spPr bwMode="auto">
          <a:xfrm>
            <a:off x="204710" y="260648"/>
            <a:ext cx="1570809" cy="495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" descr="C:\Users\елизавета\Documents\Dagency\РусГидро\ДГК\ДГК_LOGO.png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110882" y="195916"/>
            <a:ext cx="1149744" cy="60108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r" defTabSz="829178">
        <a:lnSpc>
          <a:spcPct val="90000"/>
        </a:lnSpc>
        <a:spcBef>
          <a:spcPts val="0"/>
        </a:spcBef>
        <a:buNone/>
        <a:defRPr sz="18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10942" indent="-310942" algn="l" defTabSz="829178">
        <a:spcBef>
          <a:spcPts val="0"/>
        </a:spcBef>
        <a:buFont typeface="Arial"/>
        <a:buChar char="•"/>
        <a:defRPr sz="2200" b="1">
          <a:solidFill>
            <a:schemeClr val="tx1"/>
          </a:solidFill>
          <a:latin typeface="Arial"/>
          <a:ea typeface="+mn-ea"/>
          <a:cs typeface="Arial"/>
        </a:defRPr>
      </a:lvl1pPr>
      <a:lvl2pPr marL="673707" indent="-259118" algn="l" defTabSz="829178">
        <a:spcBef>
          <a:spcPts val="0"/>
        </a:spcBef>
        <a:buClr>
          <a:srgbClr val="E36A44"/>
        </a:buClr>
        <a:buFont typeface="Arial"/>
        <a:buChar char="•"/>
        <a:defRPr sz="1450">
          <a:solidFill>
            <a:schemeClr val="tx1"/>
          </a:solidFill>
          <a:latin typeface="Arial"/>
          <a:ea typeface="+mn-ea"/>
          <a:cs typeface="Arial"/>
        </a:defRPr>
      </a:lvl2pPr>
      <a:lvl3pPr marL="1036472" indent="-207294" algn="l" defTabSz="829178">
        <a:spcBef>
          <a:spcPts val="0"/>
        </a:spcBef>
        <a:buFont typeface="Arial"/>
        <a:buChar char="–"/>
        <a:defRPr sz="1100">
          <a:solidFill>
            <a:schemeClr val="tx1"/>
          </a:solidFill>
          <a:latin typeface="Arial"/>
          <a:ea typeface="+mn-ea"/>
          <a:cs typeface="Arial"/>
        </a:defRPr>
      </a:lvl3pPr>
      <a:lvl4pPr marL="1451061" indent="-207294" algn="l" defTabSz="829178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865650" indent="-207294" algn="l" defTabSz="829178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280239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694828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09417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524006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432" y="6141066"/>
            <a:ext cx="12192000" cy="716934"/>
          </a:xfrm>
          <a:prstGeom prst="rect">
            <a:avLst/>
          </a:prstGeom>
        </p:spPr>
      </p:pic>
      <p:grpSp>
        <p:nvGrpSpPr>
          <p:cNvPr id="5" name="Группа 3"/>
          <p:cNvGrpSpPr/>
          <p:nvPr/>
        </p:nvGrpSpPr>
        <p:grpSpPr bwMode="auto">
          <a:xfrm>
            <a:off x="0" y="0"/>
            <a:ext cx="12192000" cy="862289"/>
            <a:chOff x="0" y="0"/>
            <a:chExt cx="13444538" cy="950913"/>
          </a:xfrm>
        </p:grpSpPr>
        <p:pic>
          <p:nvPicPr>
            <p:cNvPr id="6" name="Изображение 3" descr="Plashka4 копия.png"/>
            <p:cNvPicPr>
              <a:picLocks noChangeAspect="1"/>
            </p:cNvPicPr>
            <p:nvPr userDrawn="1"/>
          </p:nvPicPr>
          <p:blipFill>
            <a:blip r:embed="rId10"/>
            <a:srcRect r="14055"/>
            <a:stretch/>
          </p:blipFill>
          <p:spPr bwMode="auto">
            <a:xfrm>
              <a:off x="0" y="17463"/>
              <a:ext cx="13444538" cy="93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Изображение 1" descr="Plashka_Top.png"/>
            <p:cNvPicPr>
              <a:picLocks noChangeAspect="1"/>
            </p:cNvPicPr>
            <p:nvPr userDrawn="1"/>
          </p:nvPicPr>
          <p:blipFill>
            <a:blip r:embed="rId11"/>
            <a:srcRect r="15269"/>
            <a:stretch/>
          </p:blipFill>
          <p:spPr bwMode="auto">
            <a:xfrm>
              <a:off x="0" y="0"/>
              <a:ext cx="13444538" cy="903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Изображение 2" descr="Logo1.png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198438" y="263525"/>
              <a:ext cx="1727199" cy="569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4467840" y="1"/>
            <a:ext cx="7243332" cy="7557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 bwMode="auto">
          <a:xfrm>
            <a:off x="447718" y="1318024"/>
            <a:ext cx="11263454" cy="463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432" y="6462844"/>
            <a:ext cx="390562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685800">
              <a:spcBef>
                <a:spcPts val="0"/>
              </a:spcBef>
              <a:defRPr/>
            </a:pPr>
            <a:fld id="{B55A6321-7BDE-4352-B35C-710E512AA51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Tahoma"/>
                <a:cs typeface="+mn-cs"/>
              </a:r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ahoma"/>
              <a:cs typeface="+mn-cs"/>
            </a:endParaRPr>
          </a:p>
        </p:txBody>
      </p:sp>
      <p:sp>
        <p:nvSpPr>
          <p:cNvPr id="12" name="Shape 2"/>
          <p:cNvSpPr/>
          <p:nvPr/>
        </p:nvSpPr>
        <p:spPr bwMode="auto">
          <a:xfrm>
            <a:off x="-888236" y="262323"/>
            <a:ext cx="807618" cy="231923"/>
          </a:xfrm>
          <a:prstGeom prst="rect">
            <a:avLst/>
          </a:prstGeom>
          <a:solidFill>
            <a:srgbClr val="0066AF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/>
              <a:t>0</a:t>
            </a:r>
            <a:r>
              <a:rPr sz="900" dirty="0"/>
              <a:t>/</a:t>
            </a:r>
            <a:r>
              <a:rPr lang="ru-RU" sz="900" dirty="0"/>
              <a:t>102</a:t>
            </a:r>
            <a:r>
              <a:rPr sz="900" dirty="0"/>
              <a:t>/</a:t>
            </a:r>
            <a:r>
              <a:rPr lang="ru-RU" sz="900" dirty="0"/>
              <a:t>166</a:t>
            </a:r>
            <a:endParaRPr sz="900" dirty="0"/>
          </a:p>
        </p:txBody>
      </p:sp>
      <p:sp>
        <p:nvSpPr>
          <p:cNvPr id="13" name="Shape 2"/>
          <p:cNvSpPr/>
          <p:nvPr/>
        </p:nvSpPr>
        <p:spPr bwMode="auto">
          <a:xfrm>
            <a:off x="-888236" y="-9088"/>
            <a:ext cx="807618" cy="2319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sz="900" dirty="0"/>
              <a:t>255/255/255</a:t>
            </a:r>
            <a:endParaRPr dirty="0"/>
          </a:p>
        </p:txBody>
      </p:sp>
      <p:sp>
        <p:nvSpPr>
          <p:cNvPr id="14" name="Shape 2"/>
          <p:cNvSpPr/>
          <p:nvPr/>
        </p:nvSpPr>
        <p:spPr bwMode="auto">
          <a:xfrm>
            <a:off x="-888236" y="532490"/>
            <a:ext cx="807618" cy="231923"/>
          </a:xfrm>
          <a:prstGeom prst="rect">
            <a:avLst/>
          </a:prstGeom>
          <a:solidFill>
            <a:srgbClr val="E66A25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/>
              <a:t>230</a:t>
            </a:r>
            <a:r>
              <a:rPr sz="900" dirty="0"/>
              <a:t>/</a:t>
            </a:r>
            <a:r>
              <a:rPr lang="ru-RU" sz="900" dirty="0"/>
              <a:t>106</a:t>
            </a:r>
            <a:r>
              <a:rPr sz="900" dirty="0"/>
              <a:t>/</a:t>
            </a:r>
            <a:r>
              <a:rPr lang="ru-RU" sz="900" dirty="0"/>
              <a:t>37</a:t>
            </a:r>
            <a:endParaRPr sz="900" dirty="0"/>
          </a:p>
        </p:txBody>
      </p:sp>
      <p:sp>
        <p:nvSpPr>
          <p:cNvPr id="15" name="TextBox 4"/>
          <p:cNvSpPr/>
          <p:nvPr/>
        </p:nvSpPr>
        <p:spPr bwMode="auto">
          <a:xfrm>
            <a:off x="-984559" y="5994505"/>
            <a:ext cx="993991" cy="231923"/>
          </a:xfrm>
          <a:prstGeom prst="rect">
            <a:avLst/>
          </a:prstGeom>
          <a:solidFill>
            <a:srgbClr val="3D5F95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61/95/149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TextBox 5"/>
          <p:cNvSpPr/>
          <p:nvPr/>
        </p:nvSpPr>
        <p:spPr bwMode="auto">
          <a:xfrm>
            <a:off x="-888236" y="2427543"/>
            <a:ext cx="807618" cy="231923"/>
          </a:xfrm>
          <a:prstGeom prst="rect">
            <a:avLst/>
          </a:prstGeom>
          <a:solidFill>
            <a:srgbClr val="6D87B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109/135/176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TextBox 6"/>
          <p:cNvSpPr/>
          <p:nvPr/>
        </p:nvSpPr>
        <p:spPr bwMode="auto">
          <a:xfrm>
            <a:off x="-984559" y="6574650"/>
            <a:ext cx="993991" cy="231923"/>
          </a:xfrm>
          <a:prstGeom prst="rect">
            <a:avLst/>
          </a:prstGeom>
          <a:solidFill>
            <a:srgbClr val="9EAFCA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158/175/202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18" name="TextBox 7"/>
          <p:cNvSpPr/>
          <p:nvPr/>
        </p:nvSpPr>
        <p:spPr bwMode="auto">
          <a:xfrm>
            <a:off x="-984559" y="6864017"/>
            <a:ext cx="993991" cy="231923"/>
          </a:xfrm>
          <a:prstGeom prst="rect">
            <a:avLst/>
          </a:prstGeom>
          <a:solidFill>
            <a:srgbClr val="CED7E5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206/215/229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19" name="TextBox 10"/>
          <p:cNvSpPr/>
          <p:nvPr/>
        </p:nvSpPr>
        <p:spPr bwMode="auto">
          <a:xfrm>
            <a:off x="-888236" y="1507270"/>
            <a:ext cx="807618" cy="231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srgbClr val="272727"/>
                </a:solidFill>
              </a:rPr>
              <a:t>192/193/191</a:t>
            </a:r>
            <a:endParaRPr lang="en-US" sz="900" dirty="0">
              <a:solidFill>
                <a:srgbClr val="272727"/>
              </a:solidFill>
            </a:endParaRPr>
          </a:p>
        </p:txBody>
      </p:sp>
      <p:sp>
        <p:nvSpPr>
          <p:cNvPr id="20" name="TextBox 11"/>
          <p:cNvSpPr/>
          <p:nvPr/>
        </p:nvSpPr>
        <p:spPr bwMode="auto">
          <a:xfrm>
            <a:off x="-878368" y="2125664"/>
            <a:ext cx="807618" cy="2319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ru-RU" sz="900" dirty="0">
                <a:solidFill>
                  <a:prstClr val="white"/>
                </a:solidFill>
              </a:rPr>
              <a:t>39/39/39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TextBox 12"/>
          <p:cNvSpPr/>
          <p:nvPr/>
        </p:nvSpPr>
        <p:spPr bwMode="auto">
          <a:xfrm>
            <a:off x="-888235" y="1814501"/>
            <a:ext cx="817485" cy="231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/>
                <a:ea typeface="MS PGothic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/>
                <a:ea typeface="MS PGothic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algn="ctr" defTabSz="414589">
              <a:defRPr/>
            </a:pPr>
            <a:r>
              <a:rPr lang="en-US" sz="900" dirty="0">
                <a:solidFill>
                  <a:prstClr val="white"/>
                </a:solidFill>
              </a:rPr>
              <a:t>12/55/123</a:t>
            </a:r>
            <a:endParaRPr dirty="0"/>
          </a:p>
        </p:txBody>
      </p:sp>
      <p:sp>
        <p:nvSpPr>
          <p:cNvPr id="22" name="Shape 2"/>
          <p:cNvSpPr/>
          <p:nvPr/>
        </p:nvSpPr>
        <p:spPr bwMode="auto">
          <a:xfrm>
            <a:off x="-888236" y="862289"/>
            <a:ext cx="807618" cy="231923"/>
          </a:xfrm>
          <a:prstGeom prst="rect">
            <a:avLst/>
          </a:prstGeom>
          <a:solidFill>
            <a:srgbClr val="070004"/>
          </a:solidFill>
          <a:ln w="12700">
            <a:miter lim="400000"/>
          </a:ln>
        </p:spPr>
        <p:txBody>
          <a:bodyPr lIns="41458" rIns="41458">
            <a:spAutoFit/>
          </a:bodyPr>
          <a:lstStyle>
            <a:lvl1pPr algn="ctr" defTabSz="457200">
              <a:defRPr sz="100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7</a:t>
            </a:r>
            <a:r>
              <a:rPr sz="900" dirty="0">
                <a:solidFill>
                  <a:srgbClr val="FFFFFF"/>
                </a:solidFill>
              </a:rPr>
              <a:t>/</a:t>
            </a:r>
            <a:r>
              <a:rPr lang="ru-RU" sz="900" dirty="0">
                <a:solidFill>
                  <a:schemeClr val="bg1"/>
                </a:solidFill>
              </a:rPr>
              <a:t>0</a:t>
            </a:r>
            <a:r>
              <a:rPr sz="900" dirty="0">
                <a:solidFill>
                  <a:schemeClr val="bg1"/>
                </a:solidFill>
              </a:rPr>
              <a:t>/</a:t>
            </a:r>
            <a:r>
              <a:rPr lang="ru-RU" sz="900" dirty="0">
                <a:solidFill>
                  <a:schemeClr val="bg1"/>
                </a:solidFill>
              </a:rPr>
              <a:t>4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3"/>
          <p:cNvSpPr/>
          <p:nvPr userDrawn="1"/>
        </p:nvSpPr>
        <p:spPr bwMode="auto">
          <a:xfrm>
            <a:off x="204710" y="260648"/>
            <a:ext cx="1570809" cy="495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" descr="C:\Users\елизавета\Documents\Dagency\РусГидро\ДГК\ДГК_LOGO.png"/>
          <p:cNvPicPr>
            <a:picLocks noChangeAspect="1" noChangeArrowheads="1"/>
          </p:cNvPicPr>
          <p:nvPr userDrawn="1"/>
        </p:nvPicPr>
        <p:blipFill>
          <a:blip r:embed="rId13"/>
          <a:stretch/>
        </p:blipFill>
        <p:spPr bwMode="auto">
          <a:xfrm>
            <a:off x="110882" y="195916"/>
            <a:ext cx="1149744" cy="60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1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r" defTabSz="829178">
        <a:lnSpc>
          <a:spcPct val="90000"/>
        </a:lnSpc>
        <a:spcBef>
          <a:spcPts val="0"/>
        </a:spcBef>
        <a:buNone/>
        <a:defRPr sz="18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10942" indent="-310942" algn="l" defTabSz="829178">
        <a:spcBef>
          <a:spcPts val="0"/>
        </a:spcBef>
        <a:buFont typeface="Arial"/>
        <a:buChar char="•"/>
        <a:defRPr sz="2200" b="1">
          <a:solidFill>
            <a:schemeClr val="tx1"/>
          </a:solidFill>
          <a:latin typeface="Arial"/>
          <a:ea typeface="+mn-ea"/>
          <a:cs typeface="Arial"/>
        </a:defRPr>
      </a:lvl1pPr>
      <a:lvl2pPr marL="673707" indent="-259118" algn="l" defTabSz="829178">
        <a:spcBef>
          <a:spcPts val="0"/>
        </a:spcBef>
        <a:buClr>
          <a:srgbClr val="E36A44"/>
        </a:buClr>
        <a:buFont typeface="Arial"/>
        <a:buChar char="•"/>
        <a:defRPr sz="1450">
          <a:solidFill>
            <a:schemeClr val="tx1"/>
          </a:solidFill>
          <a:latin typeface="Arial"/>
          <a:ea typeface="+mn-ea"/>
          <a:cs typeface="Arial"/>
        </a:defRPr>
      </a:lvl2pPr>
      <a:lvl3pPr marL="1036472" indent="-207294" algn="l" defTabSz="829178">
        <a:spcBef>
          <a:spcPts val="0"/>
        </a:spcBef>
        <a:buFont typeface="Arial"/>
        <a:buChar char="–"/>
        <a:defRPr sz="1100">
          <a:solidFill>
            <a:schemeClr val="tx1"/>
          </a:solidFill>
          <a:latin typeface="Arial"/>
          <a:ea typeface="+mn-ea"/>
          <a:cs typeface="Arial"/>
        </a:defRPr>
      </a:lvl3pPr>
      <a:lvl4pPr marL="1451061" indent="-207294" algn="l" defTabSz="829178">
        <a:spcBef>
          <a:spcPts val="0"/>
        </a:spcBef>
        <a:buFont typeface="Arial"/>
        <a:buChar char="–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865650" indent="-207294" algn="l" defTabSz="829178">
        <a:spcBef>
          <a:spcPts val="0"/>
        </a:spcBef>
        <a:buFont typeface="Arial"/>
        <a:buChar char="»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280239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694828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109417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524006" indent="-207294" algn="l" defTabSz="829178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240016" y="1728315"/>
            <a:ext cx="5688632" cy="1628677"/>
          </a:xfrm>
        </p:spPr>
        <p:txBody>
          <a:bodyPr/>
          <a:lstStyle/>
          <a:p>
            <a:r>
              <a:rPr lang="en-US" dirty="0" smtClean="0"/>
              <a:t>ДЕФИЦИТ КАДРОВ.</a:t>
            </a:r>
            <a:br>
              <a:rPr lang="en-US" dirty="0" smtClean="0"/>
            </a:br>
            <a:r>
              <a:rPr lang="en-US" dirty="0" smtClean="0"/>
              <a:t>ПУТИ РЕШЕНИЯ.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Начальник УНПБиОТ АО </a:t>
            </a:r>
            <a:r>
              <a:rPr lang="ru-RU" sz="1600" dirty="0"/>
              <a:t>«ДГК»</a:t>
            </a:r>
            <a:br>
              <a:rPr lang="ru-RU" sz="1600" dirty="0"/>
            </a:br>
            <a:r>
              <a:rPr lang="ru-RU" sz="1600" dirty="0" smtClean="0"/>
              <a:t>И.А. Романовская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i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2024" y="4685021"/>
            <a:ext cx="5168176" cy="616187"/>
          </a:xfrm>
        </p:spPr>
        <p:txBody>
          <a:bodyPr>
            <a:normAutofit/>
          </a:bodyPr>
          <a:lstStyle/>
          <a:p>
            <a:r>
              <a:rPr lang="ru-RU" sz="1700" b="1" dirty="0"/>
              <a:t>г. </a:t>
            </a:r>
            <a:r>
              <a:rPr lang="en-US" sz="1700" b="1" dirty="0" smtClean="0"/>
              <a:t>Владивосток</a:t>
            </a:r>
            <a:endParaRPr lang="ru-RU" sz="1700" b="1" dirty="0" smtClean="0"/>
          </a:p>
          <a:p>
            <a:r>
              <a:rPr lang="ru-RU" sz="1600" b="1" dirty="0" smtClean="0"/>
              <a:t>1</a:t>
            </a:r>
            <a:r>
              <a:rPr lang="en-US" sz="1600" b="1" dirty="0" smtClean="0"/>
              <a:t>0</a:t>
            </a:r>
            <a:r>
              <a:rPr lang="ru-RU" sz="1600" b="1" dirty="0" smtClean="0"/>
              <a:t>—1</a:t>
            </a:r>
            <a:r>
              <a:rPr lang="en-US" sz="1600" b="1" dirty="0" smtClean="0"/>
              <a:t>1</a:t>
            </a:r>
            <a:r>
              <a:rPr lang="ru-RU" sz="1600" b="1" dirty="0" smtClean="0"/>
              <a:t> </a:t>
            </a:r>
            <a:r>
              <a:rPr lang="en-US" sz="1600" b="1" dirty="0" smtClean="0"/>
              <a:t>июл</a:t>
            </a:r>
            <a:r>
              <a:rPr lang="ru-RU" sz="1600" b="1" dirty="0" smtClean="0"/>
              <a:t>я 202</a:t>
            </a:r>
            <a:r>
              <a:rPr lang="en-US" sz="1600" b="1" dirty="0" smtClean="0"/>
              <a:t>4</a:t>
            </a:r>
            <a:r>
              <a:rPr lang="ru-RU" sz="1600" dirty="0" smtClean="0"/>
              <a:t> </a:t>
            </a:r>
            <a:r>
              <a:rPr lang="ru-RU" sz="1600" b="1" dirty="0" smtClean="0"/>
              <a:t> </a:t>
            </a:r>
            <a:r>
              <a:rPr lang="ru-RU" sz="1600" b="1" dirty="0"/>
              <a:t>г</a:t>
            </a:r>
            <a:r>
              <a:rPr lang="ru-RU" sz="1600" b="1" dirty="0" smtClean="0"/>
              <a:t>.</a:t>
            </a:r>
            <a:endParaRPr lang="ru-RU" dirty="0"/>
          </a:p>
        </p:txBody>
      </p:sp>
      <p:sp>
        <p:nvSpPr>
          <p:cNvPr id="7" name="TextBox 6"/>
          <p:cNvSpPr/>
          <p:nvPr/>
        </p:nvSpPr>
        <p:spPr bwMode="auto">
          <a:xfrm>
            <a:off x="7588800" y="272894"/>
            <a:ext cx="829179" cy="829179"/>
          </a:xfrm>
          <a:prstGeom prst="rect">
            <a:avLst/>
          </a:prstGeom>
        </p:spPr>
        <p:txBody>
          <a:bodyPr vert="horz" wrap="none" lIns="82918" tIns="41459" rIns="82918" bIns="41459"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4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447365" y="67407"/>
            <a:ext cx="9228819" cy="630297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alt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6184" y="0"/>
            <a:ext cx="5158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3247" y="778731"/>
            <a:ext cx="6782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2" y="1085697"/>
            <a:ext cx="5990286" cy="5285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56040" y="1085697"/>
            <a:ext cx="5544616" cy="5285195"/>
          </a:xfrm>
          <a:prstGeom prst="roundRect">
            <a:avLst>
              <a:gd name="adj" fmla="val 642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АО “Дальневосточная генерирующая компания”</a:t>
            </a:r>
          </a:p>
          <a:p>
            <a:pPr algn="just"/>
            <a:endParaRPr lang="en-US" sz="16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Территория присутствия: Хабаровский край, Приморский край, Амурская область, Якутия, ЕАО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В состав АО </a:t>
            </a:r>
            <a:r>
              <a:rPr lang="ru-RU" sz="1600" dirty="0">
                <a:solidFill>
                  <a:srgbClr val="002060"/>
                </a:solidFill>
              </a:rPr>
              <a:t>«ДГК» входит </a:t>
            </a:r>
            <a:r>
              <a:rPr lang="ru-RU" sz="1600" dirty="0" smtClean="0">
                <a:solidFill>
                  <a:srgbClr val="002060"/>
                </a:solidFill>
              </a:rPr>
              <a:t>21 </a:t>
            </a:r>
            <a:r>
              <a:rPr lang="ru-RU" sz="1600" dirty="0">
                <a:solidFill>
                  <a:srgbClr val="002060"/>
                </a:solidFill>
              </a:rPr>
              <a:t>структурное подразделение тепловых электрических станций и тепловых сетей, центр подготовки персонала.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Количество персонала- </a:t>
            </a:r>
            <a:r>
              <a:rPr lang="en-US" sz="1600" dirty="0" smtClean="0">
                <a:solidFill>
                  <a:srgbClr val="002060"/>
                </a:solidFill>
              </a:rPr>
              <a:t>10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615 </a:t>
            </a:r>
            <a:r>
              <a:rPr lang="ru-RU" sz="1600" dirty="0" smtClean="0">
                <a:solidFill>
                  <a:srgbClr val="002060"/>
                </a:solidFill>
              </a:rPr>
              <a:t>чел.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Новое строительство, модернизация энергообъектов и целевая потребность в персонале (2023-2027):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Артёмовская ТЭЦ-2 (240 чел.)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Хабаровская ТЭЦ-4 (273 чел.)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Владивостокская ТЭЦ-2 (541 чел.)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Партизанская ГРЭС (311 чел.)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Нерюнгринская ГРЭС (296 чел.)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39323"/>
      </p:ext>
    </p:extLst>
  </p:cSld>
  <p:clrMapOvr>
    <a:masterClrMapping/>
  </p:clrMapOvr>
  <p:transition advTm="35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861656" y="-3512"/>
            <a:ext cx="8091751" cy="839571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Реализуемые программы</a:t>
            </a:r>
            <a:endParaRPr sz="1600" b="1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2C938C-12F7-448E-8725-A81F0DF86669}" type="slidenum">
              <a:rPr lang="ru-RU"/>
              <a:t>3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13" y="4845593"/>
            <a:ext cx="2434903" cy="1496426"/>
          </a:xfrm>
          <a:prstGeom prst="roundRect">
            <a:avLst>
              <a:gd name="adj" fmla="val 94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В</a:t>
            </a:r>
            <a:r>
              <a:rPr lang="ru-RU" sz="1100" dirty="0" smtClean="0">
                <a:solidFill>
                  <a:schemeClr val="tx1"/>
                </a:solidFill>
              </a:rPr>
              <a:t>ыплата </a:t>
            </a:r>
            <a:r>
              <a:rPr lang="ru-RU" sz="1100" dirty="0">
                <a:solidFill>
                  <a:schemeClr val="tx1"/>
                </a:solidFill>
              </a:rPr>
              <a:t>районных и дальневосточных коэффициентов сразу при трудоустройстве вне зависимости от наличия </a:t>
            </a:r>
            <a:r>
              <a:rPr lang="ru-RU" sz="1100" dirty="0" smtClean="0">
                <a:solidFill>
                  <a:schemeClr val="tx1"/>
                </a:solidFill>
              </a:rPr>
              <a:t>стажа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5092" y="1602553"/>
            <a:ext cx="1512168" cy="1898455"/>
          </a:xfrm>
          <a:prstGeom prst="roundRect">
            <a:avLst>
              <a:gd name="adj" fmla="val 1952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Программа привлечения и удержания  персонала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7648" y="1012886"/>
            <a:ext cx="2117944" cy="75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Информационное сопровождение инвестиционных проектов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в СМИ, формирование положительного имиджа компании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69835" y="3252942"/>
            <a:ext cx="4486804" cy="733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Реализация мероприятий социальной направленности, улучшение условий труда, бытовых условий, организация спортивных и культурных мероприятий, проведение конкурсов профессионального мастерства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Проведение регулярных встреч с коллективами на производстве в режиме «Обратная связь». 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93846" y="1475584"/>
            <a:ext cx="1975015" cy="1665808"/>
          </a:xfrm>
          <a:prstGeom prst="roundRect">
            <a:avLst>
              <a:gd name="adj" fmla="val 1952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Программа мероприятий по кадровому обеспечению вводимых объектов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369834" y="865734"/>
            <a:ext cx="4486805" cy="828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Компенсационные выплаты (</a:t>
            </a:r>
            <a:r>
              <a:rPr lang="ru-RU" sz="1000" dirty="0" smtClean="0">
                <a:solidFill>
                  <a:schemeClr val="tx1"/>
                </a:solidFill>
              </a:rPr>
              <a:t>теплов</a:t>
            </a:r>
            <a:r>
              <a:rPr lang="en-US" sz="1000" dirty="0" smtClean="0">
                <a:solidFill>
                  <a:schemeClr val="tx1"/>
                </a:solidFill>
              </a:rPr>
              <a:t>ая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и </a:t>
            </a:r>
            <a:r>
              <a:rPr lang="ru-RU" sz="1000" dirty="0" smtClean="0">
                <a:solidFill>
                  <a:schemeClr val="tx1"/>
                </a:solidFill>
              </a:rPr>
              <a:t>электрическ</a:t>
            </a:r>
            <a:r>
              <a:rPr lang="en-US" sz="1000" dirty="0" smtClean="0">
                <a:solidFill>
                  <a:schemeClr val="tx1"/>
                </a:solidFill>
              </a:rPr>
              <a:t>ая</a:t>
            </a:r>
            <a:r>
              <a:rPr lang="ru-RU" sz="1000" dirty="0" smtClean="0">
                <a:solidFill>
                  <a:schemeClr val="tx1"/>
                </a:solidFill>
              </a:rPr>
              <a:t> энерги</a:t>
            </a:r>
            <a:r>
              <a:rPr lang="en-US" sz="1000" dirty="0" smtClean="0">
                <a:solidFill>
                  <a:schemeClr val="tx1"/>
                </a:solidFill>
              </a:rPr>
              <a:t>я</a:t>
            </a:r>
            <a:r>
              <a:rPr lang="ru-RU" sz="1000" dirty="0" smtClean="0">
                <a:solidFill>
                  <a:schemeClr val="tx1"/>
                </a:solidFill>
              </a:rPr>
              <a:t>, топлив</a:t>
            </a:r>
            <a:r>
              <a:rPr lang="en-US" sz="1000" dirty="0" smtClean="0">
                <a:solidFill>
                  <a:schemeClr val="tx1"/>
                </a:solidFill>
              </a:rPr>
              <a:t>о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в размере 50% общего потребления </a:t>
            </a:r>
            <a:r>
              <a:rPr lang="ru-RU" sz="1000" dirty="0" smtClean="0">
                <a:solidFill>
                  <a:schemeClr val="tx1"/>
                </a:solidFill>
              </a:rPr>
              <a:t>энергии</a:t>
            </a:r>
            <a:r>
              <a:rPr lang="en-US" sz="1000" dirty="0" smtClean="0">
                <a:solidFill>
                  <a:schemeClr val="tx1"/>
                </a:solidFill>
              </a:rPr>
              <a:t>, е</a:t>
            </a:r>
            <a:r>
              <a:rPr lang="ru-RU" sz="1000" dirty="0" smtClean="0">
                <a:solidFill>
                  <a:schemeClr val="tx1"/>
                </a:solidFill>
              </a:rPr>
              <a:t>диновременная </a:t>
            </a:r>
            <a:r>
              <a:rPr lang="ru-RU" sz="1000" dirty="0">
                <a:solidFill>
                  <a:schemeClr val="tx1"/>
                </a:solidFill>
              </a:rPr>
              <a:t>частичная компенсация расходов на переезд работника и членов его семьи, приглашённого из другого </a:t>
            </a:r>
            <a:r>
              <a:rPr lang="ru-RU" sz="1000" dirty="0" smtClean="0">
                <a:solidFill>
                  <a:schemeClr val="tx1"/>
                </a:solidFill>
              </a:rPr>
              <a:t>региона</a:t>
            </a:r>
            <a:r>
              <a:rPr lang="en-US" sz="1000" dirty="0" smtClean="0">
                <a:solidFill>
                  <a:schemeClr val="tx1"/>
                </a:solidFill>
              </a:rPr>
              <a:t>,  </a:t>
            </a:r>
            <a:r>
              <a:rPr lang="ru-RU" sz="1000" dirty="0" smtClean="0">
                <a:solidFill>
                  <a:schemeClr val="tx1"/>
                </a:solidFill>
              </a:rPr>
              <a:t>найм </a:t>
            </a:r>
            <a:r>
              <a:rPr lang="ru-RU" sz="1000" dirty="0">
                <a:solidFill>
                  <a:schemeClr val="tx1"/>
                </a:solidFill>
              </a:rPr>
              <a:t>жилого помещения работнику, приглашённому из другого </a:t>
            </a:r>
            <a:r>
              <a:rPr lang="ru-RU" sz="1000" dirty="0" smtClean="0">
                <a:solidFill>
                  <a:schemeClr val="tx1"/>
                </a:solidFill>
              </a:rPr>
              <a:t>региона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  <a:endParaRPr lang="ru-RU" sz="1000" dirty="0">
              <a:solidFill>
                <a:schemeClr val="tx1"/>
              </a:solidFill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927648" y="1843911"/>
            <a:ext cx="2117944" cy="495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>
                <a:solidFill>
                  <a:schemeClr val="tx1"/>
                </a:solidFill>
              </a:rPr>
              <a:t>О</a:t>
            </a:r>
            <a:r>
              <a:rPr lang="en-US" sz="1000" dirty="0" smtClean="0">
                <a:solidFill>
                  <a:schemeClr val="tx1"/>
                </a:solidFill>
              </a:rPr>
              <a:t>рганизация стройотрядов из студентов ВУЗов и СПО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927648" y="2419715"/>
            <a:ext cx="2117944" cy="5047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Определение регионов и </a:t>
            </a:r>
            <a:r>
              <a:rPr lang="en-US" sz="1000" dirty="0" smtClean="0">
                <a:solidFill>
                  <a:schemeClr val="tx1"/>
                </a:solidFill>
              </a:rPr>
              <a:t>строительство </a:t>
            </a:r>
            <a:r>
              <a:rPr lang="en-US" sz="1000" dirty="0" smtClean="0">
                <a:solidFill>
                  <a:schemeClr val="tx1"/>
                </a:solidFill>
              </a:rPr>
              <a:t>нового жилья, компенсация съемного жилья</a:t>
            </a:r>
            <a:endParaRPr lang="ru-RU" sz="1000" dirty="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927649" y="2969368"/>
            <a:ext cx="2117944" cy="402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Компенсация затрат на переезд из других регионов приглашаемых работников</a:t>
            </a:r>
            <a:endParaRPr lang="ru-RU" sz="1000" dirty="0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2927649" y="3445347"/>
            <a:ext cx="2117942" cy="5013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Установление надбавок к заработной плате с даты приема </a:t>
            </a:r>
            <a:r>
              <a:rPr lang="en-US" sz="1000" dirty="0" smtClean="0">
                <a:solidFill>
                  <a:schemeClr val="tx1"/>
                </a:solidFill>
              </a:rPr>
              <a:t>работников </a:t>
            </a:r>
            <a:r>
              <a:rPr lang="en-US" sz="1000" dirty="0" smtClean="0">
                <a:solidFill>
                  <a:schemeClr val="tx1"/>
                </a:solidFill>
              </a:rPr>
              <a:t>из других регионов </a:t>
            </a: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4712" y="4057932"/>
            <a:ext cx="11748695" cy="466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Мероприятия социальной направленности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соответствии с Коллективным договором АО «ДГК»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2778" y="4841238"/>
            <a:ext cx="2467357" cy="1500781"/>
          </a:xfrm>
          <a:prstGeom prst="roundRect">
            <a:avLst>
              <a:gd name="adj" fmla="val 66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>
                <a:solidFill>
                  <a:schemeClr val="tx1"/>
                </a:solidFill>
              </a:rPr>
              <a:t>Е</a:t>
            </a:r>
            <a:r>
              <a:rPr lang="ru-RU" sz="1100" dirty="0" smtClean="0">
                <a:solidFill>
                  <a:schemeClr val="tx1"/>
                </a:solidFill>
              </a:rPr>
              <a:t>диновременная </a:t>
            </a:r>
            <a:r>
              <a:rPr lang="ru-RU" sz="1100" dirty="0">
                <a:solidFill>
                  <a:schemeClr val="tx1"/>
                </a:solidFill>
              </a:rPr>
              <a:t>материальная помощь при уходе работника в ежегодный оплачиваемый </a:t>
            </a:r>
            <a:r>
              <a:rPr lang="ru-RU" sz="1100" dirty="0" smtClean="0">
                <a:solidFill>
                  <a:schemeClr val="tx1"/>
                </a:solidFill>
              </a:rPr>
              <a:t>отпуск;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endParaRPr lang="en-US" sz="1100" dirty="0">
              <a:solidFill>
                <a:schemeClr val="tx1"/>
              </a:solidFill>
            </a:endParaRPr>
          </a:p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Д</a:t>
            </a:r>
            <a:r>
              <a:rPr lang="ru-RU" sz="1100" dirty="0" smtClean="0">
                <a:solidFill>
                  <a:schemeClr val="tx1"/>
                </a:solidFill>
              </a:rPr>
              <a:t>обровольное </a:t>
            </a:r>
            <a:r>
              <a:rPr lang="ru-RU" sz="1100" dirty="0">
                <a:solidFill>
                  <a:schemeClr val="tx1"/>
                </a:solidFill>
              </a:rPr>
              <a:t>медицинское страхование </a:t>
            </a:r>
            <a:r>
              <a:rPr lang="ru-RU" sz="1100" dirty="0" smtClean="0">
                <a:solidFill>
                  <a:schemeClr val="tx1"/>
                </a:solidFill>
              </a:rPr>
              <a:t>работников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3296" y="4841238"/>
            <a:ext cx="2168585" cy="1513472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>
                <a:solidFill>
                  <a:schemeClr val="tx1"/>
                </a:solidFill>
              </a:rPr>
              <a:t>Ч</a:t>
            </a:r>
            <a:r>
              <a:rPr lang="ru-RU" sz="1100" dirty="0" smtClean="0">
                <a:solidFill>
                  <a:schemeClr val="tx1"/>
                </a:solidFill>
              </a:rPr>
              <a:t>астичная </a:t>
            </a:r>
            <a:r>
              <a:rPr lang="ru-RU" sz="1100" dirty="0">
                <a:solidFill>
                  <a:schemeClr val="tx1"/>
                </a:solidFill>
              </a:rPr>
              <a:t>компенсация стоимости самостоятельно приобретённых путёвок для детей работников (в том числе детей, находящихся под опекой (</a:t>
            </a:r>
            <a:r>
              <a:rPr lang="ru-RU" sz="1100" dirty="0" smtClean="0">
                <a:solidFill>
                  <a:schemeClr val="tx1"/>
                </a:solidFill>
              </a:rPr>
              <a:t>попечительством) </a:t>
            </a:r>
            <a:r>
              <a:rPr lang="ru-RU" sz="1100" dirty="0">
                <a:solidFill>
                  <a:schemeClr val="tx1"/>
                </a:solidFill>
              </a:rPr>
              <a:t>в </a:t>
            </a:r>
            <a:r>
              <a:rPr lang="ru-RU" sz="1100" dirty="0" smtClean="0">
                <a:solidFill>
                  <a:schemeClr val="tx1"/>
                </a:solidFill>
              </a:rPr>
              <a:t>детские </a:t>
            </a:r>
            <a:r>
              <a:rPr lang="ru-RU" sz="1100" dirty="0">
                <a:solidFill>
                  <a:schemeClr val="tx1"/>
                </a:solidFill>
              </a:rPr>
              <a:t>оздоровительные </a:t>
            </a:r>
            <a:r>
              <a:rPr lang="ru-RU" sz="1100" dirty="0" smtClean="0">
                <a:solidFill>
                  <a:schemeClr val="tx1"/>
                </a:solidFill>
              </a:rPr>
              <a:t>лагеря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153910" y="4524577"/>
            <a:ext cx="504056" cy="365618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3658298" y="4524577"/>
            <a:ext cx="504056" cy="365618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7395597" y="1752599"/>
            <a:ext cx="4486805" cy="667116"/>
          </a:xfrm>
          <a:prstGeom prst="roundRect">
            <a:avLst>
              <a:gd name="adj" fmla="val 908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Организация целевого приёма на закрепленные ВУЗами в рамках КПЦ выпускников школ, СПО на профильные направления подготовки</a:t>
            </a:r>
          </a:p>
          <a:p>
            <a:pPr algn="just"/>
            <a:r>
              <a:rPr lang="en-US" sz="1000" dirty="0" smtClean="0">
                <a:solidFill>
                  <a:schemeClr val="tx1"/>
                </a:solidFill>
              </a:rPr>
              <a:t>Обучение </a:t>
            </a:r>
            <a:r>
              <a:rPr lang="en-US" sz="1000" dirty="0" smtClean="0">
                <a:solidFill>
                  <a:schemeClr val="tx1"/>
                </a:solidFill>
              </a:rPr>
              <a:t>работников Общества </a:t>
            </a:r>
            <a:r>
              <a:rPr lang="en-US" sz="1000" dirty="0" smtClean="0">
                <a:solidFill>
                  <a:schemeClr val="tx1"/>
                </a:solidFill>
              </a:rPr>
              <a:t>по профильным направлениям </a:t>
            </a:r>
            <a:r>
              <a:rPr lang="en-US" sz="1000" dirty="0" smtClean="0">
                <a:solidFill>
                  <a:schemeClr val="tx1"/>
                </a:solidFill>
              </a:rPr>
              <a:t>подготовки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7369834" y="2536086"/>
            <a:ext cx="4486805" cy="658124"/>
          </a:xfrm>
          <a:prstGeom prst="roundRect">
            <a:avLst>
              <a:gd name="adj" fmla="val 118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Ротация кадров, стимулирование карьерного роста на местах.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Постоянный </a:t>
            </a:r>
            <a:r>
              <a:rPr lang="ru-RU" sz="1000" dirty="0">
                <a:solidFill>
                  <a:schemeClr val="tx1"/>
                </a:solidFill>
              </a:rPr>
              <a:t>анализ состава </a:t>
            </a:r>
            <a:r>
              <a:rPr lang="en-US" sz="1000" dirty="0" smtClean="0">
                <a:solidFill>
                  <a:schemeClr val="tx1"/>
                </a:solidFill>
              </a:rPr>
              <a:t>производственных подразделений </a:t>
            </a:r>
            <a:r>
              <a:rPr lang="ru-RU" sz="1000" dirty="0" smtClean="0">
                <a:solidFill>
                  <a:schemeClr val="tx1"/>
                </a:solidFill>
              </a:rPr>
              <a:t>на </a:t>
            </a:r>
            <a:r>
              <a:rPr lang="ru-RU" sz="1000" dirty="0">
                <a:solidFill>
                  <a:schemeClr val="tx1"/>
                </a:solidFill>
              </a:rPr>
              <a:t>предмет выявления перспективных специалистов. Создание кадрового </a:t>
            </a:r>
            <a:r>
              <a:rPr lang="ru-RU" sz="1000" dirty="0" smtClean="0">
                <a:solidFill>
                  <a:schemeClr val="tx1"/>
                </a:solidFill>
              </a:rPr>
              <a:t>резерва</a:t>
            </a:r>
            <a:r>
              <a:rPr lang="en-US" sz="1000" dirty="0" smtClean="0">
                <a:solidFill>
                  <a:schemeClr val="tx1"/>
                </a:solidFill>
              </a:rPr>
              <a:t>, возможность повышения квалификации, кадрового роста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23" name="Прямая соединительная линия 122"/>
          <p:cNvCxnSpPr>
            <a:stCxn id="28" idx="3"/>
            <a:endCxn id="15" idx="1"/>
          </p:cNvCxnSpPr>
          <p:nvPr/>
        </p:nvCxnSpPr>
        <p:spPr>
          <a:xfrm flipV="1">
            <a:off x="2168861" y="1392420"/>
            <a:ext cx="758787" cy="916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28" idx="3"/>
            <a:endCxn id="31" idx="1"/>
          </p:cNvCxnSpPr>
          <p:nvPr/>
        </p:nvCxnSpPr>
        <p:spPr>
          <a:xfrm flipV="1">
            <a:off x="2168861" y="2091609"/>
            <a:ext cx="758787" cy="21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28" idx="3"/>
            <a:endCxn id="32" idx="1"/>
          </p:cNvCxnSpPr>
          <p:nvPr/>
        </p:nvCxnSpPr>
        <p:spPr>
          <a:xfrm>
            <a:off x="2168861" y="2308488"/>
            <a:ext cx="758787" cy="363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stCxn id="28" idx="3"/>
            <a:endCxn id="37" idx="1"/>
          </p:cNvCxnSpPr>
          <p:nvPr/>
        </p:nvCxnSpPr>
        <p:spPr>
          <a:xfrm>
            <a:off x="2168861" y="2308488"/>
            <a:ext cx="758788" cy="86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28" idx="3"/>
            <a:endCxn id="38" idx="1"/>
          </p:cNvCxnSpPr>
          <p:nvPr/>
        </p:nvCxnSpPr>
        <p:spPr>
          <a:xfrm>
            <a:off x="2168861" y="2308488"/>
            <a:ext cx="758788" cy="138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 bwMode="auto">
          <a:xfrm>
            <a:off x="11676184" y="0"/>
            <a:ext cx="5158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1" name="Прямая соединительная линия 10"/>
          <p:cNvCxnSpPr>
            <a:stCxn id="14" idx="3"/>
            <a:endCxn id="29" idx="1"/>
          </p:cNvCxnSpPr>
          <p:nvPr/>
        </p:nvCxnSpPr>
        <p:spPr>
          <a:xfrm flipV="1">
            <a:off x="6747260" y="1279800"/>
            <a:ext cx="622574" cy="1271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3"/>
            <a:endCxn id="70" idx="1"/>
          </p:cNvCxnSpPr>
          <p:nvPr/>
        </p:nvCxnSpPr>
        <p:spPr>
          <a:xfrm flipV="1">
            <a:off x="6747260" y="2086157"/>
            <a:ext cx="648337" cy="46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3"/>
            <a:endCxn id="71" idx="1"/>
          </p:cNvCxnSpPr>
          <p:nvPr/>
        </p:nvCxnSpPr>
        <p:spPr>
          <a:xfrm>
            <a:off x="6747260" y="2551781"/>
            <a:ext cx="622574" cy="313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3"/>
            <a:endCxn id="17" idx="1"/>
          </p:cNvCxnSpPr>
          <p:nvPr/>
        </p:nvCxnSpPr>
        <p:spPr>
          <a:xfrm>
            <a:off x="6747260" y="2551781"/>
            <a:ext cx="622575" cy="1067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 bwMode="auto">
          <a:xfrm>
            <a:off x="7555044" y="4849060"/>
            <a:ext cx="2357380" cy="1513472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Е</a:t>
            </a:r>
            <a:r>
              <a:rPr lang="ru-RU" sz="1100" dirty="0" smtClean="0">
                <a:solidFill>
                  <a:schemeClr val="tx1"/>
                </a:solidFill>
              </a:rPr>
              <a:t>диновременная </a:t>
            </a:r>
            <a:r>
              <a:rPr lang="ru-RU" sz="1100" dirty="0">
                <a:solidFill>
                  <a:schemeClr val="tx1"/>
                </a:solidFill>
              </a:rPr>
              <a:t>материальная помощь в связи с регистрацией </a:t>
            </a:r>
            <a:r>
              <a:rPr lang="ru-RU" sz="1100" dirty="0" smtClean="0">
                <a:solidFill>
                  <a:schemeClr val="tx1"/>
                </a:solidFill>
              </a:rPr>
              <a:t>брака;</a:t>
            </a:r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en-US" sz="1100" dirty="0">
                <a:solidFill>
                  <a:schemeClr val="tx1"/>
                </a:solidFill>
              </a:rPr>
              <a:t>Е</a:t>
            </a:r>
            <a:r>
              <a:rPr lang="ru-RU" sz="1100" dirty="0" smtClean="0">
                <a:solidFill>
                  <a:schemeClr val="tx1"/>
                </a:solidFill>
              </a:rPr>
              <a:t>диновременная </a:t>
            </a:r>
            <a:r>
              <a:rPr lang="ru-RU" sz="1100" dirty="0">
                <a:solidFill>
                  <a:schemeClr val="tx1"/>
                </a:solidFill>
              </a:rPr>
              <a:t>материальная помощь </a:t>
            </a:r>
            <a:r>
              <a:rPr lang="ru-RU" sz="1100" dirty="0" smtClean="0">
                <a:solidFill>
                  <a:schemeClr val="tx1"/>
                </a:solidFill>
              </a:rPr>
              <a:t>при </a:t>
            </a:r>
            <a:r>
              <a:rPr lang="ru-RU" sz="1100" dirty="0">
                <a:solidFill>
                  <a:schemeClr val="tx1"/>
                </a:solidFill>
              </a:rPr>
              <a:t>рождении или усыновлении ребёнка;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en-US" sz="1100" dirty="0">
                <a:solidFill>
                  <a:schemeClr val="tx1"/>
                </a:solidFill>
              </a:rPr>
              <a:t>Е</a:t>
            </a:r>
            <a:r>
              <a:rPr lang="ru-RU" sz="1100" dirty="0" smtClean="0">
                <a:solidFill>
                  <a:schemeClr val="tx1"/>
                </a:solidFill>
              </a:rPr>
              <a:t>диновременная </a:t>
            </a:r>
            <a:r>
              <a:rPr lang="ru-RU" sz="1100" dirty="0">
                <a:solidFill>
                  <a:schemeClr val="tx1"/>
                </a:solidFill>
              </a:rPr>
              <a:t>материальная помощь </a:t>
            </a:r>
            <a:r>
              <a:rPr lang="ru-RU" sz="1100" dirty="0" smtClean="0">
                <a:solidFill>
                  <a:schemeClr val="tx1"/>
                </a:solidFill>
              </a:rPr>
              <a:t>в </a:t>
            </a:r>
            <a:r>
              <a:rPr lang="ru-RU" sz="1100" dirty="0">
                <a:solidFill>
                  <a:schemeClr val="tx1"/>
                </a:solidFill>
              </a:rPr>
              <a:t>случае смерти близких </a:t>
            </a:r>
            <a:r>
              <a:rPr lang="ru-RU" sz="1100" dirty="0" smtClean="0">
                <a:solidFill>
                  <a:schemeClr val="tx1"/>
                </a:solidFill>
              </a:rPr>
              <a:t>родственников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9985751" y="4851252"/>
            <a:ext cx="1939462" cy="1512618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П</a:t>
            </a:r>
            <a:r>
              <a:rPr lang="ru-RU" sz="1100" dirty="0" smtClean="0">
                <a:solidFill>
                  <a:schemeClr val="tx1"/>
                </a:solidFill>
              </a:rPr>
              <a:t>редоставление </a:t>
            </a:r>
            <a:r>
              <a:rPr lang="ru-RU" sz="1100" dirty="0">
                <a:solidFill>
                  <a:schemeClr val="tx1"/>
                </a:solidFill>
              </a:rPr>
              <a:t>дополнительных оплачиваемых отпусков </a:t>
            </a:r>
            <a:r>
              <a:rPr lang="ru-RU" sz="1100" dirty="0" smtClean="0">
                <a:solidFill>
                  <a:schemeClr val="tx1"/>
                </a:solidFill>
              </a:rPr>
              <a:t>в </a:t>
            </a:r>
            <a:r>
              <a:rPr lang="ru-RU" sz="1100" dirty="0">
                <a:solidFill>
                  <a:schemeClr val="tx1"/>
                </a:solidFill>
              </a:rPr>
              <a:t>связи с регистрацией брака работника и его детей, рождения ребёнка, в случае смести близких </a:t>
            </a:r>
            <a:r>
              <a:rPr lang="ru-RU" sz="1100" dirty="0" smtClean="0">
                <a:solidFill>
                  <a:schemeClr val="tx1"/>
                </a:solidFill>
              </a:rPr>
              <a:t>родственников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8509536" y="4528052"/>
            <a:ext cx="504056" cy="365618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6165986" y="4540272"/>
            <a:ext cx="504056" cy="365618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10765196" y="4540272"/>
            <a:ext cx="504056" cy="365618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2639616" y="70020"/>
            <a:ext cx="9228819" cy="630297"/>
          </a:xfrm>
        </p:spPr>
        <p:txBody>
          <a:bodyPr>
            <a:noAutofit/>
          </a:bodyPr>
          <a:lstStyle/>
          <a:p>
            <a:pPr algn="ctr"/>
            <a:r>
              <a:rPr lang="en-US" alt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Привлечение молодых специалистов</a:t>
            </a:r>
            <a:r>
              <a:rPr lang="ru-RU" alt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altLang="ru-RU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6184" y="0"/>
            <a:ext cx="5158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6096" y="908720"/>
            <a:ext cx="11386191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Меры по устранению дефицита кадров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86096" y="1628800"/>
            <a:ext cx="3300373" cy="4915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Поддержка молодых 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337981" y="1616551"/>
            <a:ext cx="3802859" cy="489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Методика подбора молодых 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8490034" y="1646151"/>
            <a:ext cx="3143037" cy="4920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Рекрутинг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8545052" y="2348312"/>
            <a:ext cx="3227234" cy="1144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Создание агитационного материала (видеоролик, буклеты) о наборе персонала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 указанием "бонусов" и размещение в социальных сетях, сайтах по подбору сотрудников, рекламных баннерах (аэропорты, вокзалы, ВУЗы и СУЗы). 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8539470" y="4976139"/>
            <a:ext cx="3232815" cy="744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Профориентационная работа со школьниками и создание Энергоклассов (программа “От новой школы к рабочему месту”)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8539471" y="3629037"/>
            <a:ext cx="3232815" cy="783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Проведение </a:t>
            </a:r>
            <a:r>
              <a:rPr lang="ru-RU" sz="1200" dirty="0">
                <a:solidFill>
                  <a:schemeClr val="tx1"/>
                </a:solidFill>
              </a:rPr>
              <a:t>экскурсионных мероприятий для школьников старших классов, студентов, воспитанников детских домов. 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539470" y="4518765"/>
            <a:ext cx="3232815" cy="350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Участие в “студенческих ярмарках”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1727957" y="1285545"/>
            <a:ext cx="484632" cy="3606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5751404" y="1256512"/>
            <a:ext cx="484632" cy="3606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9913563" y="1268193"/>
            <a:ext cx="484632" cy="3606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 bwMode="auto">
          <a:xfrm>
            <a:off x="10172556" y="2141867"/>
            <a:ext cx="0" cy="17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 bwMode="auto">
          <a:xfrm>
            <a:off x="4337982" y="2273439"/>
            <a:ext cx="3839227" cy="6202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Перечень укрупненных групп направлений подготовки/специальностей профильных для Общества</a:t>
            </a: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356043" y="2321324"/>
            <a:ext cx="3330426" cy="525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Привлечение студентов ( в том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числе, детей работников) к работе в качестве стажеров еще в период обучения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364475" y="2984304"/>
            <a:ext cx="3313561" cy="589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Оплачиваемая практика с заключением трудового договора (стаж)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364475" y="5720940"/>
            <a:ext cx="3313561" cy="659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Участие в сопровождении курсовых и дипломных работ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Участие в дипломных комиссиях ВУЗов, СУЗов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372908" y="3673053"/>
            <a:ext cx="3313561" cy="917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Реализация системы льгот и компенсаций детям работников, являющихся студентами, обучающимися по договору о целевом обучении (корпоративная стипендия, оплачиваемая практика)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356043" y="4699947"/>
            <a:ext cx="3341951" cy="911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Наставничество в период обучения, практики в соответствии с действующим  Положением о наставничестве работников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80" name="Прямая со стрелкой 79"/>
          <p:cNvCxnSpPr/>
          <p:nvPr/>
        </p:nvCxnSpPr>
        <p:spPr bwMode="auto">
          <a:xfrm>
            <a:off x="1977787" y="2102206"/>
            <a:ext cx="0" cy="17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 bwMode="auto">
          <a:xfrm>
            <a:off x="6088251" y="2093982"/>
            <a:ext cx="0" cy="17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 bwMode="auto">
          <a:xfrm>
            <a:off x="4337981" y="3016453"/>
            <a:ext cx="3839227" cy="3537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Электро и </a:t>
            </a:r>
            <a:r>
              <a:rPr lang="en-US" sz="1200" dirty="0" smtClean="0">
                <a:solidFill>
                  <a:schemeClr val="tx1"/>
                </a:solidFill>
              </a:rPr>
              <a:t>теплоэнергетика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 bwMode="auto">
          <a:xfrm>
            <a:off x="4316422" y="3492949"/>
            <a:ext cx="3839227" cy="311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 Техника и технологии строительства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4337981" y="3926899"/>
            <a:ext cx="3839227" cy="403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3. Химические технологии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16422" y="4412300"/>
            <a:ext cx="3918259" cy="474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4. </a:t>
            </a:r>
            <a:r>
              <a:rPr lang="en-US" sz="1200" dirty="0">
                <a:solidFill>
                  <a:schemeClr val="tx1"/>
                </a:solidFill>
              </a:rPr>
              <a:t>Информатика и вычислительная техника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7981" y="5013176"/>
            <a:ext cx="3896700" cy="581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5. Техносферная безопасность и природообустройство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16280" y="5858980"/>
            <a:ext cx="3240360" cy="450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Участие в Федеральном проекте “Профессионалитет”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65467"/>
      </p:ext>
    </p:extLst>
  </p:cSld>
  <p:clrMapOvr>
    <a:masterClrMapping/>
  </p:clrMapOvr>
  <p:transition advTm="35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861656" y="-3512"/>
            <a:ext cx="8091751" cy="839571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ОХРАНА ТРУДА</a:t>
            </a:r>
            <a:endParaRPr sz="1600" b="1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2C938C-12F7-448E-8725-A81F0DF86669}" type="slidenum">
              <a:rPr lang="ru-RU"/>
              <a:t>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13" y="3789040"/>
            <a:ext cx="2434903" cy="2232247"/>
          </a:xfrm>
          <a:prstGeom prst="roundRect">
            <a:avLst>
              <a:gd name="adj" fmla="val 94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“</a:t>
            </a:r>
            <a:r>
              <a:rPr lang="ru-RU" sz="1100" dirty="0" smtClean="0">
                <a:solidFill>
                  <a:schemeClr val="tx1"/>
                </a:solidFill>
              </a:rPr>
              <a:t>Рекомендаци</a:t>
            </a:r>
            <a:r>
              <a:rPr lang="en-US" sz="1100" dirty="0" smtClean="0">
                <a:solidFill>
                  <a:schemeClr val="tx1"/>
                </a:solidFill>
              </a:rPr>
              <a:t>и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по структуре службы охраны труда в организации и по численности работников службы охраны </a:t>
            </a:r>
            <a:r>
              <a:rPr lang="ru-RU" sz="1100" dirty="0" smtClean="0">
                <a:solidFill>
                  <a:schemeClr val="tx1"/>
                </a:solidFill>
              </a:rPr>
              <a:t>труда“</a:t>
            </a:r>
            <a:r>
              <a:rPr lang="en-US" sz="1100" dirty="0" smtClean="0">
                <a:solidFill>
                  <a:schemeClr val="tx1"/>
                </a:solidFill>
              </a:rPr>
              <a:t>, утв. </a:t>
            </a:r>
            <a:r>
              <a:rPr lang="ru-RU" sz="1100" dirty="0" smtClean="0">
                <a:solidFill>
                  <a:schemeClr val="tx1"/>
                </a:solidFill>
              </a:rPr>
              <a:t>П</a:t>
            </a:r>
            <a:r>
              <a:rPr lang="en-US" sz="1100" dirty="0" smtClean="0">
                <a:solidFill>
                  <a:schemeClr val="tx1"/>
                </a:solidFill>
              </a:rPr>
              <a:t>риказом Минтруда России от 31.01.2022 №37 перевести в статус не рекомендованных, а обязательных к исполнению работодателем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712" y="1124745"/>
            <a:ext cx="11748695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ПУТИ ПРЕОДОЛЕНИЯ ДЕФИЦИТА КАДРОВ В ОБЛАСТИ ОХРАНЫ ТРУДА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2779" y="3789040"/>
            <a:ext cx="2283102" cy="2232247"/>
          </a:xfrm>
          <a:prstGeom prst="roundRect">
            <a:avLst>
              <a:gd name="adj" fmla="val 66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Исключить из Рекомендаций возможность делегирования работодателем полномочий по управлению </a:t>
            </a:r>
            <a:r>
              <a:rPr lang="ru-RU" sz="1100" dirty="0" smtClean="0">
                <a:solidFill>
                  <a:schemeClr val="tx1"/>
                </a:solidFill>
              </a:rPr>
              <a:t>Служб</a:t>
            </a:r>
            <a:r>
              <a:rPr lang="en-US" sz="1100" dirty="0" smtClean="0">
                <a:solidFill>
                  <a:schemeClr val="tx1"/>
                </a:solidFill>
              </a:rPr>
              <a:t>ой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охраны труда 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Закрепить подчинение Службы работодателю (руководителю организации)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78778" y="3789040"/>
            <a:ext cx="2141358" cy="2232247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Проведение повышения квалификации спецалистов охраны труда с отрывом от производства 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обучающих учреждениях, учебных центрах Москва, С-Петербург, Новосибирск, Красноярск. Обмен опытом, посещение родственных предприятий РФ, зарубежных предприятий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153910" y="2420889"/>
            <a:ext cx="504056" cy="1368151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3658298" y="2420889"/>
            <a:ext cx="504056" cy="1368151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TextBox 139"/>
          <p:cNvSpPr txBox="1"/>
          <p:nvPr/>
        </p:nvSpPr>
        <p:spPr bwMode="auto">
          <a:xfrm>
            <a:off x="11676184" y="0"/>
            <a:ext cx="5158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392144" y="3789040"/>
            <a:ext cx="1872208" cy="2232248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Внедрение программ, на государственном уровне, предусматривающих предоставление беспроцентной ссуды на приобретение жилья, выплата “подъёмных”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9336360" y="3789040"/>
            <a:ext cx="2664295" cy="2232248"/>
          </a:xfrm>
          <a:prstGeom prst="roundRect">
            <a:avLst>
              <a:gd name="adj" fmla="val 8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Увеличение количества бюджетных мест в ВУЗах на технические специальности, в том числе, </a:t>
            </a:r>
          </a:p>
          <a:p>
            <a:pPr algn="just"/>
            <a:r>
              <a:rPr lang="en-US" sz="1100" dirty="0" smtClean="0">
                <a:solidFill>
                  <a:schemeClr val="tx1"/>
                </a:solidFill>
              </a:rPr>
              <a:t>“</a:t>
            </a:r>
            <a:r>
              <a:rPr lang="ru-RU" sz="1100" dirty="0" smtClean="0">
                <a:solidFill>
                  <a:schemeClr val="tx1"/>
                </a:solidFill>
              </a:rPr>
              <a:t>Техносферная </a:t>
            </a:r>
            <a:r>
              <a:rPr lang="ru-RU" sz="1100" dirty="0">
                <a:solidFill>
                  <a:schemeClr val="tx1"/>
                </a:solidFill>
              </a:rPr>
              <a:t>безопасность и </a:t>
            </a:r>
            <a:r>
              <a:rPr lang="ru-RU" sz="1100" dirty="0" smtClean="0">
                <a:solidFill>
                  <a:schemeClr val="tx1"/>
                </a:solidFill>
              </a:rPr>
              <a:t>природообустройство</a:t>
            </a:r>
            <a:r>
              <a:rPr lang="en-US" sz="1100" dirty="0" smtClean="0">
                <a:solidFill>
                  <a:schemeClr val="tx1"/>
                </a:solidFill>
              </a:rPr>
              <a:t>”, с закреплением на законодательном уровне обязанности студента, получившего образование на бюджетной основе, отработать установленный срок  на предприятих по направлению деятельности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8005480" y="2436548"/>
            <a:ext cx="504056" cy="1368151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6165986" y="2420889"/>
            <a:ext cx="504056" cy="1368151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10347762" y="2436548"/>
            <a:ext cx="504056" cy="1368151"/>
          </a:xfrm>
          <a:prstGeom prst="downArrow">
            <a:avLst>
              <a:gd name="adj1" fmla="val 50000"/>
              <a:gd name="adj2" fmla="val 45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3" y="1124745"/>
            <a:ext cx="1217452" cy="12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007"/>
            <a:ext cx="12192000" cy="780993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8865" y="3110272"/>
            <a:ext cx="6589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6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4000" dirty="0">
                <a:solidFill>
                  <a:srgbClr val="006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/>
      <a:bodyPr/>
      <a:lstStyle/>
    </a:txDef>
  </a:objectDefaults>
  <a:extraClrSchemeLst>
    <a:extraClrScheme>
      <a:clrScheme name="Стандартная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/>
      <a:bodyPr/>
      <a:lstStyle/>
    </a:txDef>
  </a:objectDefaults>
  <a:extraClrSchemeLst>
    <a:extraClrScheme>
      <a:clrScheme name="Стандартная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</TotalTime>
  <Words>850</Words>
  <Application>Microsoft Office PowerPoint</Application>
  <DocSecurity>0</DocSecurity>
  <PresentationFormat>Широкоэкранный</PresentationFormat>
  <Paragraphs>87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Tahoma</vt:lpstr>
      <vt:lpstr>Verdana</vt:lpstr>
      <vt:lpstr>1_Специальное оформление</vt:lpstr>
      <vt:lpstr>2_Специальное оформление</vt:lpstr>
      <vt:lpstr>ДЕФИЦИТ КАДРОВ. ПУТИ РЕШЕНИЯ.   Начальник УНПБиОТ АО «ДГК» И.А. Романовская  </vt:lpstr>
      <vt:lpstr> </vt:lpstr>
      <vt:lpstr>Реализуемые программы</vt:lpstr>
      <vt:lpstr> Привлечение молодых специалистов </vt:lpstr>
      <vt:lpstr>ОХРАНА ТРУДА</vt:lpstr>
      <vt:lpstr>Презентация PowerPoint</vt:lpstr>
    </vt:vector>
  </TitlesOfParts>
  <Manager/>
  <Company>FreeSoft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cp:keywords/>
  <dc:description/>
  <cp:lastModifiedBy>Чемезова Светлана Васильевна</cp:lastModifiedBy>
  <cp:revision>1419</cp:revision>
  <cp:lastPrinted>2023-10-19T07:40:56Z</cp:lastPrinted>
  <dcterms:created xsi:type="dcterms:W3CDTF">2011-05-12T00:42:03Z</dcterms:created>
  <dcterms:modified xsi:type="dcterms:W3CDTF">2024-07-08T02:29:21Z</dcterms:modified>
  <cp:category/>
  <dc:identifier/>
  <cp:contentStatus/>
  <dc:language/>
  <cp:version/>
</cp:coreProperties>
</file>