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417" r:id="rId3"/>
    <p:sldId id="444" r:id="rId4"/>
    <p:sldId id="259" r:id="rId5"/>
    <p:sldId id="261" r:id="rId6"/>
    <p:sldId id="445" r:id="rId7"/>
    <p:sldId id="447" r:id="rId8"/>
    <p:sldId id="448" r:id="rId9"/>
    <p:sldId id="449" r:id="rId10"/>
    <p:sldId id="450" r:id="rId11"/>
    <p:sldId id="451" r:id="rId12"/>
    <p:sldId id="446" r:id="rId13"/>
    <p:sldId id="453" r:id="rId14"/>
    <p:sldId id="423" r:id="rId15"/>
    <p:sldId id="426" r:id="rId16"/>
    <p:sldId id="427" r:id="rId17"/>
    <p:sldId id="454" r:id="rId18"/>
    <p:sldId id="452" r:id="rId19"/>
  </p:sldIdLst>
  <p:sldSz cx="13449300" cy="7562850"/>
  <p:notesSz cx="13449300" cy="75628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4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gkxyIpnycrmoqkWuBy2Wu1aPAt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737"/>
    <a:srgbClr val="8FDD24"/>
    <a:srgbClr val="86E42B"/>
    <a:srgbClr val="99E61C"/>
    <a:srgbClr val="AAAEB8"/>
    <a:srgbClr val="E9ECF2"/>
    <a:srgbClr val="F25B39"/>
    <a:srgbClr val="E6E6E6"/>
    <a:srgbClr val="49A60A"/>
    <a:srgbClr val="71D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20"/>
    <p:restoredTop sz="94343" autoAdjust="0"/>
  </p:normalViewPr>
  <p:slideViewPr>
    <p:cSldViewPr snapToGrid="0">
      <p:cViewPr>
        <p:scale>
          <a:sx n="66" d="100"/>
          <a:sy n="66" d="100"/>
        </p:scale>
        <p:origin x="976" y="1264"/>
      </p:cViewPr>
      <p:guideLst>
        <p:guide orient="horz" pos="2880"/>
        <p:guide pos="21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61" Type="http://customschemas.google.com/relationships/presentationmetadata" Target="metadata"/><Relationship Id="rId62" Type="http://schemas.openxmlformats.org/officeDocument/2006/relationships/presProps" Target="presProps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827713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7618413" y="0"/>
            <a:ext cx="5827712" cy="37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56113" y="946150"/>
            <a:ext cx="453707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344613" y="3640138"/>
            <a:ext cx="10760075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183438"/>
            <a:ext cx="5827713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7618413" y="7183438"/>
            <a:ext cx="5827712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/>
              <a:t>‹#›</a:t>
            </a:fld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6f56fe885a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1511300"/>
            <a:ext cx="7251700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16f56fe885a_0_607:notes"/>
          <p:cNvSpPr txBox="1">
            <a:spLocks noGrp="1"/>
          </p:cNvSpPr>
          <p:nvPr>
            <p:ph type="body" idx="1"/>
          </p:nvPr>
        </p:nvSpPr>
        <p:spPr>
          <a:xfrm>
            <a:off x="744498" y="5815788"/>
            <a:ext cx="5955983" cy="475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013" tIns="53492" rIns="107013" bIns="53492" anchor="t" anchorCtr="0">
            <a:noAutofit/>
          </a:bodyPr>
          <a:lstStyle/>
          <a:p>
            <a:pPr marL="0" indent="0">
              <a:buSzPts val="1400"/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Есть несколько форматов участия – три трека</a:t>
            </a:r>
            <a:endParaRPr/>
          </a:p>
          <a:p>
            <a:pPr marL="0" indent="0">
              <a:buSzPts val="1400"/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над заданным кейсом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Pts val="1400"/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Организации-партнеры задают кейсы для решения.</a:t>
            </a:r>
            <a:endParaRPr/>
          </a:p>
          <a:p>
            <a:pPr marL="0" indent="0">
              <a:buSzPts val="1400"/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Участники работают над предложенной темой с менторами, консультантами и координаторами.</a:t>
            </a:r>
            <a:endParaRPr/>
          </a:p>
          <a:p>
            <a:pPr marL="0" indent="0">
              <a:buSzPts val="1400"/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Свой проект или стартап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Pts val="1400"/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зависимости от степени проработанности проекта:</a:t>
            </a:r>
            <a:endParaRPr/>
          </a:p>
          <a:p>
            <a:pPr marL="0" indent="0">
              <a:buSzPts val="1400"/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Ментор помогает доработать проект</a:t>
            </a:r>
            <a:endParaRPr/>
          </a:p>
          <a:p>
            <a:pPr marL="0" indent="0">
              <a:buSzPts val="1400"/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 с ментором над продвижением проекта</a:t>
            </a:r>
            <a:endParaRPr/>
          </a:p>
          <a:p>
            <a:pPr marL="0" indent="0">
              <a:buSzPts val="1400"/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Социальный проект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Pts val="1400"/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Реализация работ по экологии или безопасности. Примерами таких работ могут быть организация экологических меропритий, кураторство над подшефными природными объектами и т.д.)</a:t>
            </a:r>
            <a:endParaRPr/>
          </a:p>
          <a:p>
            <a:pPr marL="0" indent="0">
              <a:buSzPts val="1400"/>
              <a:buNone/>
            </a:pPr>
            <a:endParaRPr/>
          </a:p>
        </p:txBody>
      </p:sp>
      <p:sp>
        <p:nvSpPr>
          <p:cNvPr id="329" name="Google Shape;329;g16f56fe885a_0_607:notes"/>
          <p:cNvSpPr txBox="1">
            <a:spLocks noGrp="1"/>
          </p:cNvSpPr>
          <p:nvPr>
            <p:ph type="sldNum" idx="12"/>
          </p:nvPr>
        </p:nvSpPr>
        <p:spPr>
          <a:xfrm>
            <a:off x="4217098" y="11478420"/>
            <a:ext cx="3226157" cy="60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013" tIns="53492" rIns="107013" bIns="53492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138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6f56fe885a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1511300"/>
            <a:ext cx="7251700" cy="40782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6f56fe885a_0_780:notes"/>
          <p:cNvSpPr txBox="1">
            <a:spLocks noGrp="1"/>
          </p:cNvSpPr>
          <p:nvPr>
            <p:ph type="body" idx="1"/>
          </p:nvPr>
        </p:nvSpPr>
        <p:spPr>
          <a:xfrm>
            <a:off x="744498" y="5815788"/>
            <a:ext cx="5955983" cy="475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013" tIns="53492" rIns="107013" bIns="53492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</p:txBody>
      </p:sp>
      <p:sp>
        <p:nvSpPr>
          <p:cNvPr id="390" name="Google Shape;390;g16f56fe885a_0_780:notes"/>
          <p:cNvSpPr txBox="1">
            <a:spLocks noGrp="1"/>
          </p:cNvSpPr>
          <p:nvPr>
            <p:ph type="sldNum" idx="12"/>
          </p:nvPr>
        </p:nvSpPr>
        <p:spPr>
          <a:xfrm>
            <a:off x="4217098" y="11478420"/>
            <a:ext cx="3226157" cy="60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013" tIns="53492" rIns="107013" bIns="53492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ru-RU"/>
              <a:pPr algn="r">
                <a:buSzPts val="1400"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2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dirty="0" smtClean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03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6113" y="946150"/>
            <a:ext cx="453707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1344613" y="3640138"/>
            <a:ext cx="10760075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Тут необходима картинка или графическое изображение. Условно весы, на которых меряются деньги и компетенции. Только одна картинка</a:t>
            </a:r>
            <a:endParaRPr/>
          </a:p>
        </p:txBody>
      </p:sp>
      <p:sp>
        <p:nvSpPr>
          <p:cNvPr id="164" name="Google Shape;164;p9:notes"/>
          <p:cNvSpPr txBox="1">
            <a:spLocks noGrp="1"/>
          </p:cNvSpPr>
          <p:nvPr>
            <p:ph type="sldNum" idx="12"/>
          </p:nvPr>
        </p:nvSpPr>
        <p:spPr>
          <a:xfrm>
            <a:off x="7618413" y="7183438"/>
            <a:ext cx="5827712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55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6113" y="946150"/>
            <a:ext cx="453707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1344613" y="3640138"/>
            <a:ext cx="10760075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Тут необходима картинка или графическое изображение. Условно весы, на которых меряются деньги и компетенции. Только одна картинка</a:t>
            </a:r>
            <a:endParaRPr/>
          </a:p>
        </p:txBody>
      </p:sp>
      <p:sp>
        <p:nvSpPr>
          <p:cNvPr id="164" name="Google Shape;164;p9:notes"/>
          <p:cNvSpPr txBox="1">
            <a:spLocks noGrp="1"/>
          </p:cNvSpPr>
          <p:nvPr>
            <p:ph type="sldNum" idx="12"/>
          </p:nvPr>
        </p:nvSpPr>
        <p:spPr>
          <a:xfrm>
            <a:off x="7618413" y="7183438"/>
            <a:ext cx="5827712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966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56113" y="946150"/>
            <a:ext cx="4537075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1344613" y="3640138"/>
            <a:ext cx="10760075" cy="297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Тут необходима картинка или графическое изображение. Условно весы, на которых меряются деньги и компетенции. Только одна картинка</a:t>
            </a:r>
            <a:endParaRPr/>
          </a:p>
        </p:txBody>
      </p:sp>
      <p:sp>
        <p:nvSpPr>
          <p:cNvPr id="164" name="Google Shape;164;p9:notes"/>
          <p:cNvSpPr txBox="1">
            <a:spLocks noGrp="1"/>
          </p:cNvSpPr>
          <p:nvPr>
            <p:ph type="sldNum" idx="12"/>
          </p:nvPr>
        </p:nvSpPr>
        <p:spPr>
          <a:xfrm>
            <a:off x="7618413" y="7183438"/>
            <a:ext cx="5827712" cy="37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526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5095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3:notes"/>
          <p:cNvSpPr txBox="1">
            <a:spLocks noGrp="1"/>
          </p:cNvSpPr>
          <p:nvPr>
            <p:ph type="body" idx="1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62" tIns="40120" rIns="80262" bIns="4012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69" name="Google Shape;569;p23:notes"/>
          <p:cNvSpPr txBox="1">
            <a:spLocks noGrp="1"/>
          </p:cNvSpPr>
          <p:nvPr>
            <p:ph type="sldNum" idx="12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62" tIns="40120" rIns="80262" bIns="40120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6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9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7978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83225" cy="3084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638" y="4401174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4" name="Google Shape;104;p4:notes"/>
          <p:cNvSpPr txBox="1">
            <a:spLocks noGrp="1"/>
          </p:cNvSpPr>
          <p:nvPr>
            <p:ph type="sldNum" idx="12"/>
          </p:nvPr>
        </p:nvSpPr>
        <p:spPr>
          <a:xfrm>
            <a:off x="3884743" y="868526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6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427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dirty="0"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284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6f56fe885a_0_512:notes"/>
          <p:cNvSpPr txBox="1">
            <a:spLocks noGrp="1"/>
          </p:cNvSpPr>
          <p:nvPr>
            <p:ph type="body" idx="1"/>
          </p:nvPr>
        </p:nvSpPr>
        <p:spPr>
          <a:xfrm>
            <a:off x="744498" y="5740259"/>
            <a:ext cx="5955983" cy="543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pPr marL="0" indent="0">
              <a:buClr>
                <a:schemeClr val="dk1"/>
              </a:buClr>
              <a:buNone/>
            </a:pPr>
            <a:endParaRPr dirty="0"/>
          </a:p>
        </p:txBody>
      </p:sp>
      <p:sp>
        <p:nvSpPr>
          <p:cNvPr id="294" name="Google Shape;294;g16f56fe885a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06388" y="906463"/>
            <a:ext cx="8058151" cy="4532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5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1681163" y="2852417"/>
            <a:ext cx="10086975" cy="1018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6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1681163" y="3972247"/>
            <a:ext cx="10086975" cy="40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7"/>
              <a:buFont typeface="Calibri"/>
              <a:buNone/>
              <a:defRPr sz="2647"/>
            </a:lvl1pPr>
            <a:lvl2pPr lvl="1" algn="ctr">
              <a:spcBef>
                <a:spcPts val="0"/>
              </a:spcBef>
              <a:spcAft>
                <a:spcPts val="0"/>
              </a:spcAft>
              <a:buSzPts val="2206"/>
              <a:buFont typeface="Calibri"/>
              <a:buNone/>
              <a:defRPr sz="2206"/>
            </a:lvl2pPr>
            <a:lvl3pPr lvl="2" algn="ctr">
              <a:spcBef>
                <a:spcPts val="0"/>
              </a:spcBef>
              <a:spcAft>
                <a:spcPts val="0"/>
              </a:spcAft>
              <a:buSzPts val="1985"/>
              <a:buFont typeface="Calibri"/>
              <a:buNone/>
              <a:defRPr sz="1985"/>
            </a:lvl3pPr>
            <a:lvl4pPr lvl="3" algn="ctr">
              <a:spcBef>
                <a:spcPts val="0"/>
              </a:spcBef>
              <a:spcAft>
                <a:spcPts val="0"/>
              </a:spcAft>
              <a:buSzPts val="1764"/>
              <a:buFont typeface="Calibri"/>
              <a:buNone/>
              <a:defRPr sz="1764"/>
            </a:lvl4pPr>
            <a:lvl5pPr lvl="4" algn="ctr">
              <a:spcBef>
                <a:spcPts val="0"/>
              </a:spcBef>
              <a:spcAft>
                <a:spcPts val="0"/>
              </a:spcAft>
              <a:buSzPts val="1764"/>
              <a:buFont typeface="Calibri"/>
              <a:buNone/>
              <a:defRPr sz="1764"/>
            </a:lvl5pPr>
            <a:lvl6pPr lvl="5" algn="ctr">
              <a:spcBef>
                <a:spcPts val="0"/>
              </a:spcBef>
              <a:spcAft>
                <a:spcPts val="0"/>
              </a:spcAft>
              <a:buSzPts val="1764"/>
              <a:buFont typeface="Calibri"/>
              <a:buNone/>
              <a:defRPr sz="1764"/>
            </a:lvl6pPr>
            <a:lvl7pPr lvl="6" algn="ctr">
              <a:spcBef>
                <a:spcPts val="0"/>
              </a:spcBef>
              <a:spcAft>
                <a:spcPts val="0"/>
              </a:spcAft>
              <a:buSzPts val="1764"/>
              <a:buFont typeface="Calibri"/>
              <a:buNone/>
              <a:defRPr sz="1764"/>
            </a:lvl7pPr>
            <a:lvl8pPr lvl="7" algn="ctr">
              <a:spcBef>
                <a:spcPts val="0"/>
              </a:spcBef>
              <a:spcAft>
                <a:spcPts val="0"/>
              </a:spcAft>
              <a:buSzPts val="1764"/>
              <a:buFont typeface="Calibri"/>
              <a:buNone/>
              <a:defRPr sz="1764"/>
            </a:lvl8pPr>
            <a:lvl9pPr lvl="8" algn="ctr">
              <a:spcBef>
                <a:spcPts val="0"/>
              </a:spcBef>
              <a:spcAft>
                <a:spcPts val="0"/>
              </a:spcAft>
              <a:buSzPts val="1764"/>
              <a:buFont typeface="Calibri"/>
              <a:buNone/>
              <a:defRPr sz="1764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672465" y="7033450"/>
            <a:ext cx="30933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572762" y="7033450"/>
            <a:ext cx="43037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9683496" y="7033450"/>
            <a:ext cx="30933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/>
            </a:lvl1pPr>
            <a:lvl2pPr lvl="1" indent="0" algn="r">
              <a:spcBef>
                <a:spcPts val="0"/>
              </a:spcBef>
              <a:buNone/>
              <a:defRPr/>
            </a:lvl2pPr>
            <a:lvl3pPr lvl="2" indent="0" algn="r">
              <a:spcBef>
                <a:spcPts val="0"/>
              </a:spcBef>
              <a:buNone/>
              <a:defRPr/>
            </a:lvl3pPr>
            <a:lvl4pPr lvl="3" indent="0" algn="r">
              <a:spcBef>
                <a:spcPts val="0"/>
              </a:spcBef>
              <a:buNone/>
              <a:defRPr/>
            </a:lvl4pPr>
            <a:lvl5pPr lvl="4" indent="0" algn="r">
              <a:spcBef>
                <a:spcPts val="0"/>
              </a:spcBef>
              <a:buNone/>
              <a:defRPr/>
            </a:lvl5pPr>
            <a:lvl6pPr lvl="5" indent="0" algn="r">
              <a:spcBef>
                <a:spcPts val="0"/>
              </a:spcBef>
              <a:buNone/>
              <a:defRPr/>
            </a:lvl6pPr>
            <a:lvl7pPr lvl="6" indent="0" algn="r">
              <a:spcBef>
                <a:spcPts val="0"/>
              </a:spcBef>
              <a:buNone/>
              <a:defRPr/>
            </a:lvl7pPr>
            <a:lvl8pPr lvl="7" indent="0" algn="r">
              <a:spcBef>
                <a:spcPts val="0"/>
              </a:spcBef>
              <a:buNone/>
              <a:defRPr/>
            </a:lvl8pPr>
            <a:lvl9pPr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ctrTitle"/>
          </p:nvPr>
        </p:nvSpPr>
        <p:spPr>
          <a:xfrm>
            <a:off x="689400" y="218005"/>
            <a:ext cx="12070499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ubTitle" idx="1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dt" idx="10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1162142" y="2036175"/>
            <a:ext cx="11125014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0" b="1" i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dt" idx="10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1162142" y="2036175"/>
            <a:ext cx="11125014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0" b="1" i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924640" y="402652"/>
            <a:ext cx="11600021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924640" y="2013259"/>
            <a:ext cx="1160002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04200" lvl="0" indent="-37815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08400" lvl="1" indent="-37815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512600" lvl="2" indent="-37815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016801" lvl="3" indent="-37815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521001" lvl="4" indent="-37815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025201" lvl="5" indent="-37815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529401" lvl="6" indent="-37815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033601" lvl="7" indent="-37815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537801" lvl="8" indent="-37815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924639" y="7009642"/>
            <a:ext cx="3026093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455081" y="7009642"/>
            <a:ext cx="4539139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9498568" y="7009642"/>
            <a:ext cx="3026093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8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Стандартный текстовый +картинка">
  <p:cSld name="11. Стандартный текстовый +картинка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44"/>
          <p:cNvGrpSpPr/>
          <p:nvPr/>
        </p:nvGrpSpPr>
        <p:grpSpPr>
          <a:xfrm>
            <a:off x="11612173" y="6848457"/>
            <a:ext cx="1262730" cy="418682"/>
            <a:chOff x="987425" y="1701800"/>
            <a:chExt cx="1074738" cy="371475"/>
          </a:xfrm>
        </p:grpSpPr>
        <p:sp>
          <p:nvSpPr>
            <p:cNvPr id="621" name="Google Shape;621;p44"/>
            <p:cNvSpPr/>
            <p:nvPr/>
          </p:nvSpPr>
          <p:spPr>
            <a:xfrm>
              <a:off x="1447800" y="1701800"/>
              <a:ext cx="228600" cy="236537"/>
            </a:xfrm>
            <a:custGeom>
              <a:avLst/>
              <a:gdLst/>
              <a:ahLst/>
              <a:cxnLst/>
              <a:rect l="l" t="t" r="r" b="b"/>
              <a:pathLst>
                <a:path w="262" h="269" extrusionOk="0">
                  <a:moveTo>
                    <a:pt x="52" y="116"/>
                  </a:moveTo>
                  <a:cubicBezTo>
                    <a:pt x="52" y="79"/>
                    <a:pt x="65" y="38"/>
                    <a:pt x="103" y="26"/>
                  </a:cubicBezTo>
                  <a:cubicBezTo>
                    <a:pt x="126" y="19"/>
                    <a:pt x="153" y="24"/>
                    <a:pt x="171" y="39"/>
                  </a:cubicBezTo>
                  <a:cubicBezTo>
                    <a:pt x="181" y="47"/>
                    <a:pt x="186" y="55"/>
                    <a:pt x="192" y="66"/>
                  </a:cubicBezTo>
                  <a:cubicBezTo>
                    <a:pt x="211" y="101"/>
                    <a:pt x="214" y="151"/>
                    <a:pt x="206" y="190"/>
                  </a:cubicBezTo>
                  <a:cubicBezTo>
                    <a:pt x="199" y="224"/>
                    <a:pt x="175" y="249"/>
                    <a:pt x="138" y="249"/>
                  </a:cubicBezTo>
                  <a:cubicBezTo>
                    <a:pt x="107" y="249"/>
                    <a:pt x="89" y="234"/>
                    <a:pt x="75" y="210"/>
                  </a:cubicBezTo>
                  <a:cubicBezTo>
                    <a:pt x="74" y="209"/>
                    <a:pt x="73" y="208"/>
                    <a:pt x="72" y="206"/>
                  </a:cubicBezTo>
                  <a:cubicBezTo>
                    <a:pt x="66" y="196"/>
                    <a:pt x="60" y="177"/>
                    <a:pt x="57" y="166"/>
                  </a:cubicBezTo>
                  <a:cubicBezTo>
                    <a:pt x="54" y="152"/>
                    <a:pt x="52" y="133"/>
                    <a:pt x="52" y="116"/>
                  </a:cubicBezTo>
                  <a:close/>
                  <a:moveTo>
                    <a:pt x="0" y="129"/>
                  </a:moveTo>
                  <a:cubicBezTo>
                    <a:pt x="0" y="153"/>
                    <a:pt x="1" y="172"/>
                    <a:pt x="9" y="193"/>
                  </a:cubicBezTo>
                  <a:cubicBezTo>
                    <a:pt x="11" y="197"/>
                    <a:pt x="12" y="200"/>
                    <a:pt x="14" y="203"/>
                  </a:cubicBezTo>
                  <a:cubicBezTo>
                    <a:pt x="20" y="215"/>
                    <a:pt x="27" y="226"/>
                    <a:pt x="36" y="235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51" y="248"/>
                    <a:pt x="53" y="250"/>
                    <a:pt x="57" y="252"/>
                  </a:cubicBezTo>
                  <a:cubicBezTo>
                    <a:pt x="67" y="257"/>
                    <a:pt x="67" y="257"/>
                    <a:pt x="67" y="257"/>
                  </a:cubicBezTo>
                  <a:cubicBezTo>
                    <a:pt x="91" y="267"/>
                    <a:pt x="98" y="269"/>
                    <a:pt x="126" y="269"/>
                  </a:cubicBezTo>
                  <a:cubicBezTo>
                    <a:pt x="149" y="269"/>
                    <a:pt x="171" y="262"/>
                    <a:pt x="191" y="252"/>
                  </a:cubicBezTo>
                  <a:cubicBezTo>
                    <a:pt x="193" y="251"/>
                    <a:pt x="195" y="250"/>
                    <a:pt x="196" y="249"/>
                  </a:cubicBezTo>
                  <a:cubicBezTo>
                    <a:pt x="198" y="248"/>
                    <a:pt x="200" y="247"/>
                    <a:pt x="201" y="246"/>
                  </a:cubicBezTo>
                  <a:cubicBezTo>
                    <a:pt x="217" y="235"/>
                    <a:pt x="233" y="221"/>
                    <a:pt x="242" y="204"/>
                  </a:cubicBezTo>
                  <a:cubicBezTo>
                    <a:pt x="243" y="203"/>
                    <a:pt x="244" y="201"/>
                    <a:pt x="245" y="199"/>
                  </a:cubicBezTo>
                  <a:cubicBezTo>
                    <a:pt x="251" y="188"/>
                    <a:pt x="254" y="182"/>
                    <a:pt x="257" y="169"/>
                  </a:cubicBezTo>
                  <a:cubicBezTo>
                    <a:pt x="260" y="158"/>
                    <a:pt x="261" y="153"/>
                    <a:pt x="262" y="141"/>
                  </a:cubicBezTo>
                  <a:cubicBezTo>
                    <a:pt x="262" y="125"/>
                    <a:pt x="262" y="125"/>
                    <a:pt x="262" y="125"/>
                  </a:cubicBezTo>
                  <a:cubicBezTo>
                    <a:pt x="261" y="109"/>
                    <a:pt x="262" y="103"/>
                    <a:pt x="256" y="83"/>
                  </a:cubicBezTo>
                  <a:cubicBezTo>
                    <a:pt x="250" y="66"/>
                    <a:pt x="245" y="58"/>
                    <a:pt x="235" y="46"/>
                  </a:cubicBezTo>
                  <a:cubicBezTo>
                    <a:pt x="231" y="41"/>
                    <a:pt x="224" y="33"/>
                    <a:pt x="218" y="29"/>
                  </a:cubicBezTo>
                  <a:cubicBezTo>
                    <a:pt x="217" y="28"/>
                    <a:pt x="215" y="27"/>
                    <a:pt x="214" y="26"/>
                  </a:cubicBezTo>
                  <a:cubicBezTo>
                    <a:pt x="207" y="21"/>
                    <a:pt x="200" y="17"/>
                    <a:pt x="192" y="14"/>
                  </a:cubicBezTo>
                  <a:cubicBezTo>
                    <a:pt x="158" y="1"/>
                    <a:pt x="115" y="0"/>
                    <a:pt x="80" y="14"/>
                  </a:cubicBezTo>
                  <a:cubicBezTo>
                    <a:pt x="64" y="20"/>
                    <a:pt x="57" y="25"/>
                    <a:pt x="44" y="35"/>
                  </a:cubicBezTo>
                  <a:cubicBezTo>
                    <a:pt x="43" y="36"/>
                    <a:pt x="42" y="37"/>
                    <a:pt x="40" y="39"/>
                  </a:cubicBezTo>
                  <a:cubicBezTo>
                    <a:pt x="31" y="46"/>
                    <a:pt x="17" y="65"/>
                    <a:pt x="12" y="76"/>
                  </a:cubicBezTo>
                  <a:cubicBezTo>
                    <a:pt x="5" y="92"/>
                    <a:pt x="0" y="111"/>
                    <a:pt x="0" y="129"/>
                  </a:cubicBezTo>
                  <a:close/>
                </a:path>
              </a:pathLst>
            </a:custGeom>
            <a:solidFill>
              <a:srgbClr val="89C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4"/>
            <p:cNvSpPr/>
            <p:nvPr/>
          </p:nvSpPr>
          <p:spPr>
            <a:xfrm>
              <a:off x="993775" y="1701800"/>
              <a:ext cx="206375" cy="236537"/>
            </a:xfrm>
            <a:custGeom>
              <a:avLst/>
              <a:gdLst/>
              <a:ahLst/>
              <a:cxnLst/>
              <a:rect l="l" t="t" r="r" b="b"/>
              <a:pathLst>
                <a:path w="235" h="269" extrusionOk="0">
                  <a:moveTo>
                    <a:pt x="53" y="109"/>
                  </a:moveTo>
                  <a:cubicBezTo>
                    <a:pt x="53" y="92"/>
                    <a:pt x="57" y="66"/>
                    <a:pt x="67" y="51"/>
                  </a:cubicBezTo>
                  <a:cubicBezTo>
                    <a:pt x="77" y="36"/>
                    <a:pt x="91" y="26"/>
                    <a:pt x="111" y="24"/>
                  </a:cubicBezTo>
                  <a:cubicBezTo>
                    <a:pt x="137" y="21"/>
                    <a:pt x="163" y="33"/>
                    <a:pt x="172" y="51"/>
                  </a:cubicBezTo>
                  <a:cubicBezTo>
                    <a:pt x="174" y="55"/>
                    <a:pt x="176" y="59"/>
                    <a:pt x="177" y="64"/>
                  </a:cubicBezTo>
                  <a:cubicBezTo>
                    <a:pt x="183" y="82"/>
                    <a:pt x="182" y="94"/>
                    <a:pt x="182" y="112"/>
                  </a:cubicBezTo>
                  <a:cubicBezTo>
                    <a:pt x="178" y="112"/>
                    <a:pt x="172" y="113"/>
                    <a:pt x="168" y="113"/>
                  </a:cubicBezTo>
                  <a:cubicBezTo>
                    <a:pt x="162" y="114"/>
                    <a:pt x="158" y="114"/>
                    <a:pt x="152" y="11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76" y="113"/>
                    <a:pt x="65" y="112"/>
                    <a:pt x="53" y="112"/>
                  </a:cubicBezTo>
                  <a:cubicBezTo>
                    <a:pt x="53" y="109"/>
                    <a:pt x="53" y="109"/>
                    <a:pt x="53" y="109"/>
                  </a:cubicBezTo>
                  <a:close/>
                  <a:moveTo>
                    <a:pt x="117" y="269"/>
                  </a:moveTo>
                  <a:cubicBezTo>
                    <a:pt x="135" y="269"/>
                    <a:pt x="142" y="268"/>
                    <a:pt x="160" y="265"/>
                  </a:cubicBezTo>
                  <a:cubicBezTo>
                    <a:pt x="179" y="261"/>
                    <a:pt x="197" y="254"/>
                    <a:pt x="213" y="245"/>
                  </a:cubicBezTo>
                  <a:cubicBezTo>
                    <a:pt x="218" y="242"/>
                    <a:pt x="216" y="244"/>
                    <a:pt x="220" y="234"/>
                  </a:cubicBezTo>
                  <a:cubicBezTo>
                    <a:pt x="225" y="220"/>
                    <a:pt x="225" y="220"/>
                    <a:pt x="225" y="220"/>
                  </a:cubicBezTo>
                  <a:cubicBezTo>
                    <a:pt x="224" y="218"/>
                    <a:pt x="222" y="217"/>
                    <a:pt x="220" y="216"/>
                  </a:cubicBezTo>
                  <a:cubicBezTo>
                    <a:pt x="219" y="218"/>
                    <a:pt x="209" y="223"/>
                    <a:pt x="206" y="225"/>
                  </a:cubicBezTo>
                  <a:cubicBezTo>
                    <a:pt x="201" y="227"/>
                    <a:pt x="195" y="230"/>
                    <a:pt x="190" y="232"/>
                  </a:cubicBezTo>
                  <a:cubicBezTo>
                    <a:pt x="159" y="244"/>
                    <a:pt x="122" y="245"/>
                    <a:pt x="94" y="226"/>
                  </a:cubicBezTo>
                  <a:cubicBezTo>
                    <a:pt x="92" y="225"/>
                    <a:pt x="89" y="223"/>
                    <a:pt x="87" y="221"/>
                  </a:cubicBezTo>
                  <a:cubicBezTo>
                    <a:pt x="83" y="217"/>
                    <a:pt x="79" y="213"/>
                    <a:pt x="75" y="209"/>
                  </a:cubicBezTo>
                  <a:cubicBezTo>
                    <a:pt x="74" y="208"/>
                    <a:pt x="73" y="206"/>
                    <a:pt x="72" y="205"/>
                  </a:cubicBezTo>
                  <a:cubicBezTo>
                    <a:pt x="61" y="189"/>
                    <a:pt x="57" y="177"/>
                    <a:pt x="54" y="156"/>
                  </a:cubicBezTo>
                  <a:cubicBezTo>
                    <a:pt x="53" y="150"/>
                    <a:pt x="52" y="141"/>
                    <a:pt x="52" y="134"/>
                  </a:cubicBezTo>
                  <a:cubicBezTo>
                    <a:pt x="69" y="134"/>
                    <a:pt x="118" y="134"/>
                    <a:pt x="133" y="133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63" y="133"/>
                    <a:pt x="164" y="133"/>
                    <a:pt x="168" y="133"/>
                  </a:cubicBezTo>
                  <a:cubicBezTo>
                    <a:pt x="184" y="133"/>
                    <a:pt x="209" y="131"/>
                    <a:pt x="225" y="127"/>
                  </a:cubicBezTo>
                  <a:cubicBezTo>
                    <a:pt x="227" y="127"/>
                    <a:pt x="230" y="126"/>
                    <a:pt x="232" y="126"/>
                  </a:cubicBezTo>
                  <a:cubicBezTo>
                    <a:pt x="235" y="90"/>
                    <a:pt x="230" y="57"/>
                    <a:pt x="205" y="32"/>
                  </a:cubicBezTo>
                  <a:cubicBezTo>
                    <a:pt x="199" y="26"/>
                    <a:pt x="197" y="25"/>
                    <a:pt x="190" y="20"/>
                  </a:cubicBezTo>
                  <a:cubicBezTo>
                    <a:pt x="167" y="4"/>
                    <a:pt x="131" y="0"/>
                    <a:pt x="102" y="7"/>
                  </a:cubicBezTo>
                  <a:cubicBezTo>
                    <a:pt x="76" y="14"/>
                    <a:pt x="48" y="29"/>
                    <a:pt x="30" y="48"/>
                  </a:cubicBezTo>
                  <a:cubicBezTo>
                    <a:pt x="29" y="49"/>
                    <a:pt x="29" y="49"/>
                    <a:pt x="28" y="50"/>
                  </a:cubicBezTo>
                  <a:cubicBezTo>
                    <a:pt x="23" y="56"/>
                    <a:pt x="21" y="58"/>
                    <a:pt x="17" y="66"/>
                  </a:cubicBezTo>
                  <a:cubicBezTo>
                    <a:pt x="8" y="84"/>
                    <a:pt x="0" y="110"/>
                    <a:pt x="0" y="130"/>
                  </a:cubicBezTo>
                  <a:cubicBezTo>
                    <a:pt x="0" y="154"/>
                    <a:pt x="0" y="165"/>
                    <a:pt x="6" y="187"/>
                  </a:cubicBezTo>
                  <a:cubicBezTo>
                    <a:pt x="9" y="198"/>
                    <a:pt x="15" y="210"/>
                    <a:pt x="21" y="220"/>
                  </a:cubicBezTo>
                  <a:cubicBezTo>
                    <a:pt x="26" y="226"/>
                    <a:pt x="31" y="231"/>
                    <a:pt x="36" y="237"/>
                  </a:cubicBezTo>
                  <a:cubicBezTo>
                    <a:pt x="42" y="243"/>
                    <a:pt x="47" y="246"/>
                    <a:pt x="54" y="251"/>
                  </a:cubicBezTo>
                  <a:cubicBezTo>
                    <a:pt x="58" y="253"/>
                    <a:pt x="61" y="255"/>
                    <a:pt x="65" y="257"/>
                  </a:cubicBezTo>
                  <a:cubicBezTo>
                    <a:pt x="69" y="258"/>
                    <a:pt x="72" y="260"/>
                    <a:pt x="76" y="261"/>
                  </a:cubicBezTo>
                  <a:cubicBezTo>
                    <a:pt x="89" y="266"/>
                    <a:pt x="102" y="269"/>
                    <a:pt x="117" y="269"/>
                  </a:cubicBezTo>
                  <a:close/>
                </a:path>
              </a:pathLst>
            </a:custGeom>
            <a:solidFill>
              <a:srgbClr val="89C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1231900" y="1704975"/>
              <a:ext cx="187325" cy="236537"/>
            </a:xfrm>
            <a:custGeom>
              <a:avLst/>
              <a:gdLst/>
              <a:ahLst/>
              <a:cxnLst/>
              <a:rect l="l" t="t" r="r" b="b"/>
              <a:pathLst>
                <a:path w="214" h="269" extrusionOk="0">
                  <a:moveTo>
                    <a:pt x="0" y="138"/>
                  </a:moveTo>
                  <a:cubicBezTo>
                    <a:pt x="0" y="166"/>
                    <a:pt x="6" y="190"/>
                    <a:pt x="19" y="212"/>
                  </a:cubicBezTo>
                  <a:cubicBezTo>
                    <a:pt x="22" y="218"/>
                    <a:pt x="27" y="224"/>
                    <a:pt x="32" y="229"/>
                  </a:cubicBezTo>
                  <a:cubicBezTo>
                    <a:pt x="44" y="241"/>
                    <a:pt x="53" y="248"/>
                    <a:pt x="69" y="255"/>
                  </a:cubicBezTo>
                  <a:cubicBezTo>
                    <a:pt x="104" y="269"/>
                    <a:pt x="144" y="268"/>
                    <a:pt x="180" y="255"/>
                  </a:cubicBezTo>
                  <a:cubicBezTo>
                    <a:pt x="185" y="253"/>
                    <a:pt x="201" y="247"/>
                    <a:pt x="203" y="244"/>
                  </a:cubicBezTo>
                  <a:cubicBezTo>
                    <a:pt x="208" y="237"/>
                    <a:pt x="208" y="237"/>
                    <a:pt x="208" y="237"/>
                  </a:cubicBezTo>
                  <a:cubicBezTo>
                    <a:pt x="209" y="235"/>
                    <a:pt x="209" y="234"/>
                    <a:pt x="211" y="233"/>
                  </a:cubicBezTo>
                  <a:cubicBezTo>
                    <a:pt x="212" y="231"/>
                    <a:pt x="213" y="229"/>
                    <a:pt x="213" y="228"/>
                  </a:cubicBezTo>
                  <a:cubicBezTo>
                    <a:pt x="213" y="227"/>
                    <a:pt x="207" y="221"/>
                    <a:pt x="206" y="221"/>
                  </a:cubicBezTo>
                  <a:cubicBezTo>
                    <a:pt x="205" y="221"/>
                    <a:pt x="202" y="223"/>
                    <a:pt x="200" y="224"/>
                  </a:cubicBezTo>
                  <a:cubicBezTo>
                    <a:pt x="186" y="230"/>
                    <a:pt x="165" y="236"/>
                    <a:pt x="149" y="236"/>
                  </a:cubicBezTo>
                  <a:cubicBezTo>
                    <a:pt x="136" y="236"/>
                    <a:pt x="128" y="237"/>
                    <a:pt x="115" y="233"/>
                  </a:cubicBezTo>
                  <a:cubicBezTo>
                    <a:pt x="75" y="219"/>
                    <a:pt x="55" y="182"/>
                    <a:pt x="49" y="141"/>
                  </a:cubicBezTo>
                  <a:cubicBezTo>
                    <a:pt x="48" y="133"/>
                    <a:pt x="47" y="123"/>
                    <a:pt x="47" y="116"/>
                  </a:cubicBezTo>
                  <a:cubicBezTo>
                    <a:pt x="47" y="112"/>
                    <a:pt x="48" y="110"/>
                    <a:pt x="48" y="106"/>
                  </a:cubicBezTo>
                  <a:cubicBezTo>
                    <a:pt x="48" y="103"/>
                    <a:pt x="48" y="100"/>
                    <a:pt x="48" y="97"/>
                  </a:cubicBezTo>
                  <a:cubicBezTo>
                    <a:pt x="50" y="86"/>
                    <a:pt x="52" y="75"/>
                    <a:pt x="57" y="66"/>
                  </a:cubicBezTo>
                  <a:cubicBezTo>
                    <a:pt x="64" y="52"/>
                    <a:pt x="72" y="42"/>
                    <a:pt x="87" y="35"/>
                  </a:cubicBezTo>
                  <a:cubicBezTo>
                    <a:pt x="111" y="23"/>
                    <a:pt x="147" y="27"/>
                    <a:pt x="170" y="38"/>
                  </a:cubicBezTo>
                  <a:cubicBezTo>
                    <a:pt x="176" y="41"/>
                    <a:pt x="183" y="44"/>
                    <a:pt x="186" y="50"/>
                  </a:cubicBezTo>
                  <a:cubicBezTo>
                    <a:pt x="191" y="59"/>
                    <a:pt x="190" y="75"/>
                    <a:pt x="190" y="86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3"/>
                    <a:pt x="208" y="61"/>
                    <a:pt x="209" y="49"/>
                  </a:cubicBezTo>
                  <a:cubicBezTo>
                    <a:pt x="210" y="40"/>
                    <a:pt x="212" y="23"/>
                    <a:pt x="214" y="15"/>
                  </a:cubicBezTo>
                  <a:cubicBezTo>
                    <a:pt x="212" y="15"/>
                    <a:pt x="209" y="13"/>
                    <a:pt x="207" y="12"/>
                  </a:cubicBezTo>
                  <a:cubicBezTo>
                    <a:pt x="205" y="11"/>
                    <a:pt x="203" y="10"/>
                    <a:pt x="200" y="9"/>
                  </a:cubicBezTo>
                  <a:cubicBezTo>
                    <a:pt x="182" y="2"/>
                    <a:pt x="166" y="0"/>
                    <a:pt x="145" y="0"/>
                  </a:cubicBezTo>
                  <a:cubicBezTo>
                    <a:pt x="110" y="0"/>
                    <a:pt x="82" y="15"/>
                    <a:pt x="54" y="32"/>
                  </a:cubicBezTo>
                  <a:cubicBezTo>
                    <a:pt x="50" y="34"/>
                    <a:pt x="46" y="37"/>
                    <a:pt x="43" y="39"/>
                  </a:cubicBezTo>
                  <a:cubicBezTo>
                    <a:pt x="12" y="63"/>
                    <a:pt x="0" y="99"/>
                    <a:pt x="0" y="138"/>
                  </a:cubicBezTo>
                  <a:close/>
                </a:path>
              </a:pathLst>
            </a:custGeom>
            <a:solidFill>
              <a:srgbClr val="89C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4"/>
            <p:cNvSpPr/>
            <p:nvPr/>
          </p:nvSpPr>
          <p:spPr>
            <a:xfrm>
              <a:off x="1520825" y="1982788"/>
              <a:ext cx="79375" cy="88900"/>
            </a:xfrm>
            <a:custGeom>
              <a:avLst/>
              <a:gdLst/>
              <a:ahLst/>
              <a:cxnLst/>
              <a:rect l="l" t="t" r="r" b="b"/>
              <a:pathLst>
                <a:path w="90" h="102" extrusionOk="0">
                  <a:moveTo>
                    <a:pt x="0" y="2"/>
                  </a:moveTo>
                  <a:cubicBezTo>
                    <a:pt x="0" y="10"/>
                    <a:pt x="7" y="3"/>
                    <a:pt x="12" y="7"/>
                  </a:cubicBezTo>
                  <a:cubicBezTo>
                    <a:pt x="13" y="9"/>
                    <a:pt x="13" y="16"/>
                    <a:pt x="13" y="20"/>
                  </a:cubicBezTo>
                  <a:cubicBezTo>
                    <a:pt x="13" y="27"/>
                    <a:pt x="14" y="90"/>
                    <a:pt x="12" y="93"/>
                  </a:cubicBezTo>
                  <a:cubicBezTo>
                    <a:pt x="8" y="98"/>
                    <a:pt x="0" y="90"/>
                    <a:pt x="0" y="98"/>
                  </a:cubicBezTo>
                  <a:cubicBezTo>
                    <a:pt x="0" y="100"/>
                    <a:pt x="2" y="99"/>
                    <a:pt x="4" y="99"/>
                  </a:cubicBezTo>
                  <a:cubicBezTo>
                    <a:pt x="6" y="99"/>
                    <a:pt x="8" y="99"/>
                    <a:pt x="10" y="99"/>
                  </a:cubicBezTo>
                  <a:cubicBezTo>
                    <a:pt x="18" y="98"/>
                    <a:pt x="34" y="99"/>
                    <a:pt x="41" y="99"/>
                  </a:cubicBezTo>
                  <a:cubicBezTo>
                    <a:pt x="41" y="94"/>
                    <a:pt x="42" y="94"/>
                    <a:pt x="36" y="94"/>
                  </a:cubicBezTo>
                  <a:cubicBezTo>
                    <a:pt x="27" y="95"/>
                    <a:pt x="28" y="93"/>
                    <a:pt x="28" y="89"/>
                  </a:cubicBezTo>
                  <a:cubicBezTo>
                    <a:pt x="27" y="86"/>
                    <a:pt x="27" y="85"/>
                    <a:pt x="27" y="82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4"/>
                    <a:pt x="28" y="12"/>
                    <a:pt x="28" y="8"/>
                  </a:cubicBezTo>
                  <a:cubicBezTo>
                    <a:pt x="32" y="7"/>
                    <a:pt x="36" y="6"/>
                    <a:pt x="42" y="6"/>
                  </a:cubicBezTo>
                  <a:cubicBezTo>
                    <a:pt x="68" y="6"/>
                    <a:pt x="68" y="34"/>
                    <a:pt x="54" y="42"/>
                  </a:cubicBezTo>
                  <a:cubicBezTo>
                    <a:pt x="47" y="47"/>
                    <a:pt x="40" y="46"/>
                    <a:pt x="33" y="46"/>
                  </a:cubicBezTo>
                  <a:cubicBezTo>
                    <a:pt x="32" y="49"/>
                    <a:pt x="31" y="47"/>
                    <a:pt x="36" y="54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6" y="92"/>
                    <a:pt x="67" y="94"/>
                    <a:pt x="69" y="97"/>
                  </a:cubicBezTo>
                  <a:cubicBezTo>
                    <a:pt x="73" y="102"/>
                    <a:pt x="74" y="97"/>
                    <a:pt x="86" y="99"/>
                  </a:cubicBezTo>
                  <a:cubicBezTo>
                    <a:pt x="90" y="100"/>
                    <a:pt x="90" y="99"/>
                    <a:pt x="90" y="96"/>
                  </a:cubicBezTo>
                  <a:cubicBezTo>
                    <a:pt x="90" y="93"/>
                    <a:pt x="88" y="97"/>
                    <a:pt x="83" y="92"/>
                  </a:cubicBezTo>
                  <a:cubicBezTo>
                    <a:pt x="82" y="90"/>
                    <a:pt x="80" y="88"/>
                    <a:pt x="79" y="86"/>
                  </a:cubicBezTo>
                  <a:cubicBezTo>
                    <a:pt x="75" y="82"/>
                    <a:pt x="72" y="78"/>
                    <a:pt x="69" y="74"/>
                  </a:cubicBezTo>
                  <a:cubicBezTo>
                    <a:pt x="63" y="66"/>
                    <a:pt x="57" y="58"/>
                    <a:pt x="51" y="49"/>
                  </a:cubicBezTo>
                  <a:cubicBezTo>
                    <a:pt x="62" y="49"/>
                    <a:pt x="78" y="37"/>
                    <a:pt x="78" y="24"/>
                  </a:cubicBezTo>
                  <a:cubicBezTo>
                    <a:pt x="78" y="16"/>
                    <a:pt x="77" y="10"/>
                    <a:pt x="69" y="5"/>
                  </a:cubicBezTo>
                  <a:cubicBezTo>
                    <a:pt x="64" y="2"/>
                    <a:pt x="53" y="1"/>
                    <a:pt x="4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4" y="1"/>
                    <a:pt x="31" y="1"/>
                    <a:pt x="29" y="1"/>
                  </a:cubicBezTo>
                  <a:cubicBezTo>
                    <a:pt x="24" y="1"/>
                    <a:pt x="18" y="2"/>
                    <a:pt x="11" y="1"/>
                  </a:cubicBezTo>
                  <a:cubicBezTo>
                    <a:pt x="9" y="1"/>
                    <a:pt x="7" y="1"/>
                    <a:pt x="5" y="1"/>
                  </a:cubicBezTo>
                  <a:cubicBezTo>
                    <a:pt x="3" y="1"/>
                    <a:pt x="0" y="0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1328738" y="1981200"/>
              <a:ext cx="87313" cy="90487"/>
            </a:xfrm>
            <a:custGeom>
              <a:avLst/>
              <a:gdLst/>
              <a:ahLst/>
              <a:cxnLst/>
              <a:rect l="l" t="t" r="r" b="b"/>
              <a:pathLst>
                <a:path w="101" h="103" extrusionOk="0">
                  <a:moveTo>
                    <a:pt x="47" y="94"/>
                  </a:moveTo>
                  <a:cubicBezTo>
                    <a:pt x="43" y="94"/>
                    <a:pt x="32" y="94"/>
                    <a:pt x="29" y="93"/>
                  </a:cubicBezTo>
                  <a:cubicBezTo>
                    <a:pt x="27" y="92"/>
                    <a:pt x="28" y="90"/>
                    <a:pt x="28" y="87"/>
                  </a:cubicBezTo>
                  <a:cubicBezTo>
                    <a:pt x="27" y="81"/>
                    <a:pt x="27" y="28"/>
                    <a:pt x="27" y="18"/>
                  </a:cubicBezTo>
                  <a:cubicBezTo>
                    <a:pt x="27" y="14"/>
                    <a:pt x="28" y="13"/>
                    <a:pt x="28" y="9"/>
                  </a:cubicBezTo>
                  <a:cubicBezTo>
                    <a:pt x="33" y="9"/>
                    <a:pt x="36" y="8"/>
                    <a:pt x="42" y="8"/>
                  </a:cubicBezTo>
                  <a:cubicBezTo>
                    <a:pt x="51" y="8"/>
                    <a:pt x="56" y="8"/>
                    <a:pt x="65" y="12"/>
                  </a:cubicBezTo>
                  <a:cubicBezTo>
                    <a:pt x="92" y="22"/>
                    <a:pt x="91" y="62"/>
                    <a:pt x="77" y="81"/>
                  </a:cubicBezTo>
                  <a:cubicBezTo>
                    <a:pt x="70" y="90"/>
                    <a:pt x="57" y="94"/>
                    <a:pt x="47" y="94"/>
                  </a:cubicBezTo>
                  <a:close/>
                  <a:moveTo>
                    <a:pt x="0" y="3"/>
                  </a:moveTo>
                  <a:cubicBezTo>
                    <a:pt x="0" y="7"/>
                    <a:pt x="0" y="7"/>
                    <a:pt x="3" y="7"/>
                  </a:cubicBezTo>
                  <a:cubicBezTo>
                    <a:pt x="4" y="7"/>
                    <a:pt x="5" y="7"/>
                    <a:pt x="6" y="8"/>
                  </a:cubicBezTo>
                  <a:cubicBezTo>
                    <a:pt x="12" y="9"/>
                    <a:pt x="13" y="7"/>
                    <a:pt x="13" y="26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8"/>
                    <a:pt x="14" y="92"/>
                    <a:pt x="12" y="94"/>
                  </a:cubicBezTo>
                  <a:cubicBezTo>
                    <a:pt x="8" y="97"/>
                    <a:pt x="6" y="94"/>
                    <a:pt x="6" y="100"/>
                  </a:cubicBezTo>
                  <a:cubicBezTo>
                    <a:pt x="10" y="100"/>
                    <a:pt x="13" y="100"/>
                    <a:pt x="17" y="100"/>
                  </a:cubicBezTo>
                  <a:cubicBezTo>
                    <a:pt x="43" y="100"/>
                    <a:pt x="59" y="103"/>
                    <a:pt x="77" y="92"/>
                  </a:cubicBezTo>
                  <a:cubicBezTo>
                    <a:pt x="91" y="83"/>
                    <a:pt x="101" y="67"/>
                    <a:pt x="101" y="49"/>
                  </a:cubicBezTo>
                  <a:cubicBezTo>
                    <a:pt x="101" y="33"/>
                    <a:pt x="99" y="24"/>
                    <a:pt x="88" y="13"/>
                  </a:cubicBezTo>
                  <a:cubicBezTo>
                    <a:pt x="74" y="0"/>
                    <a:pt x="53" y="2"/>
                    <a:pt x="35" y="2"/>
                  </a:cubicBezTo>
                  <a:cubicBezTo>
                    <a:pt x="27" y="2"/>
                    <a:pt x="18" y="3"/>
                    <a:pt x="11" y="2"/>
                  </a:cubicBezTo>
                  <a:cubicBezTo>
                    <a:pt x="9" y="2"/>
                    <a:pt x="8" y="2"/>
                    <a:pt x="5" y="2"/>
                  </a:cubicBezTo>
                  <a:cubicBezTo>
                    <a:pt x="3" y="2"/>
                    <a:pt x="0" y="1"/>
                    <a:pt x="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1601788" y="1981200"/>
              <a:ext cx="92075" cy="88900"/>
            </a:xfrm>
            <a:custGeom>
              <a:avLst/>
              <a:gdLst/>
              <a:ahLst/>
              <a:cxnLst/>
              <a:rect l="l" t="t" r="r" b="b"/>
              <a:pathLst>
                <a:path w="104" h="101" extrusionOk="0">
                  <a:moveTo>
                    <a:pt x="46" y="94"/>
                  </a:moveTo>
                  <a:cubicBezTo>
                    <a:pt x="34" y="93"/>
                    <a:pt x="34" y="93"/>
                    <a:pt x="34" y="93"/>
                  </a:cubicBezTo>
                  <a:cubicBezTo>
                    <a:pt x="24" y="93"/>
                    <a:pt x="29" y="91"/>
                    <a:pt x="27" y="80"/>
                  </a:cubicBezTo>
                  <a:cubicBezTo>
                    <a:pt x="27" y="76"/>
                    <a:pt x="27" y="15"/>
                    <a:pt x="28" y="9"/>
                  </a:cubicBezTo>
                  <a:cubicBezTo>
                    <a:pt x="33" y="9"/>
                    <a:pt x="36" y="8"/>
                    <a:pt x="41" y="8"/>
                  </a:cubicBezTo>
                  <a:cubicBezTo>
                    <a:pt x="54" y="8"/>
                    <a:pt x="66" y="9"/>
                    <a:pt x="76" y="18"/>
                  </a:cubicBezTo>
                  <a:cubicBezTo>
                    <a:pt x="77" y="19"/>
                    <a:pt x="77" y="20"/>
                    <a:pt x="78" y="21"/>
                  </a:cubicBezTo>
                  <a:cubicBezTo>
                    <a:pt x="79" y="22"/>
                    <a:pt x="79" y="22"/>
                    <a:pt x="80" y="24"/>
                  </a:cubicBezTo>
                  <a:cubicBezTo>
                    <a:pt x="82" y="26"/>
                    <a:pt x="82" y="27"/>
                    <a:pt x="83" y="30"/>
                  </a:cubicBezTo>
                  <a:cubicBezTo>
                    <a:pt x="87" y="37"/>
                    <a:pt x="86" y="44"/>
                    <a:pt x="86" y="52"/>
                  </a:cubicBezTo>
                  <a:cubicBezTo>
                    <a:pt x="86" y="70"/>
                    <a:pt x="78" y="85"/>
                    <a:pt x="63" y="91"/>
                  </a:cubicBezTo>
                  <a:cubicBezTo>
                    <a:pt x="59" y="93"/>
                    <a:pt x="52" y="94"/>
                    <a:pt x="46" y="94"/>
                  </a:cubicBezTo>
                  <a:close/>
                  <a:moveTo>
                    <a:pt x="0" y="5"/>
                  </a:moveTo>
                  <a:cubicBezTo>
                    <a:pt x="0" y="8"/>
                    <a:pt x="10" y="7"/>
                    <a:pt x="12" y="9"/>
                  </a:cubicBezTo>
                  <a:cubicBezTo>
                    <a:pt x="14" y="12"/>
                    <a:pt x="14" y="61"/>
                    <a:pt x="14" y="70"/>
                  </a:cubicBezTo>
                  <a:cubicBezTo>
                    <a:pt x="14" y="73"/>
                    <a:pt x="13" y="75"/>
                    <a:pt x="13" y="77"/>
                  </a:cubicBezTo>
                  <a:cubicBezTo>
                    <a:pt x="13" y="80"/>
                    <a:pt x="13" y="82"/>
                    <a:pt x="13" y="85"/>
                  </a:cubicBezTo>
                  <a:cubicBezTo>
                    <a:pt x="13" y="88"/>
                    <a:pt x="13" y="89"/>
                    <a:pt x="13" y="93"/>
                  </a:cubicBezTo>
                  <a:cubicBezTo>
                    <a:pt x="12" y="94"/>
                    <a:pt x="8" y="96"/>
                    <a:pt x="6" y="96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13" y="100"/>
                    <a:pt x="28" y="99"/>
                    <a:pt x="34" y="100"/>
                  </a:cubicBezTo>
                  <a:cubicBezTo>
                    <a:pt x="39" y="101"/>
                    <a:pt x="47" y="101"/>
                    <a:pt x="51" y="100"/>
                  </a:cubicBezTo>
                  <a:cubicBezTo>
                    <a:pt x="61" y="99"/>
                    <a:pt x="69" y="98"/>
                    <a:pt x="77" y="92"/>
                  </a:cubicBezTo>
                  <a:cubicBezTo>
                    <a:pt x="79" y="90"/>
                    <a:pt x="81" y="90"/>
                    <a:pt x="82" y="88"/>
                  </a:cubicBezTo>
                  <a:cubicBezTo>
                    <a:pt x="86" y="85"/>
                    <a:pt x="92" y="78"/>
                    <a:pt x="94" y="74"/>
                  </a:cubicBezTo>
                  <a:cubicBezTo>
                    <a:pt x="103" y="61"/>
                    <a:pt x="104" y="42"/>
                    <a:pt x="98" y="27"/>
                  </a:cubicBezTo>
                  <a:cubicBezTo>
                    <a:pt x="95" y="20"/>
                    <a:pt x="91" y="16"/>
                    <a:pt x="86" y="12"/>
                  </a:cubicBezTo>
                  <a:cubicBezTo>
                    <a:pt x="72" y="0"/>
                    <a:pt x="52" y="2"/>
                    <a:pt x="35" y="2"/>
                  </a:cubicBezTo>
                  <a:cubicBezTo>
                    <a:pt x="30" y="2"/>
                    <a:pt x="27" y="3"/>
                    <a:pt x="23" y="3"/>
                  </a:cubicBezTo>
                  <a:cubicBezTo>
                    <a:pt x="15" y="2"/>
                    <a:pt x="8" y="2"/>
                    <a:pt x="0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1225550" y="1982788"/>
              <a:ext cx="98425" cy="88900"/>
            </a:xfrm>
            <a:custGeom>
              <a:avLst/>
              <a:gdLst/>
              <a:ahLst/>
              <a:cxnLst/>
              <a:rect l="l" t="t" r="r" b="b"/>
              <a:pathLst>
                <a:path w="112" h="101" extrusionOk="0">
                  <a:moveTo>
                    <a:pt x="0" y="2"/>
                  </a:moveTo>
                  <a:cubicBezTo>
                    <a:pt x="0" y="10"/>
                    <a:pt x="4" y="3"/>
                    <a:pt x="10" y="7"/>
                  </a:cubicBezTo>
                  <a:cubicBezTo>
                    <a:pt x="12" y="9"/>
                    <a:pt x="13" y="12"/>
                    <a:pt x="13" y="16"/>
                  </a:cubicBezTo>
                  <a:cubicBezTo>
                    <a:pt x="13" y="26"/>
                    <a:pt x="14" y="86"/>
                    <a:pt x="12" y="92"/>
                  </a:cubicBezTo>
                  <a:cubicBezTo>
                    <a:pt x="10" y="98"/>
                    <a:pt x="0" y="92"/>
                    <a:pt x="0" y="9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99"/>
                    <a:pt x="29" y="99"/>
                    <a:pt x="34" y="99"/>
                  </a:cubicBezTo>
                  <a:cubicBezTo>
                    <a:pt x="34" y="93"/>
                    <a:pt x="34" y="95"/>
                    <a:pt x="30" y="94"/>
                  </a:cubicBezTo>
                  <a:cubicBezTo>
                    <a:pt x="26" y="94"/>
                    <a:pt x="23" y="94"/>
                    <a:pt x="22" y="91"/>
                  </a:cubicBezTo>
                  <a:cubicBezTo>
                    <a:pt x="21" y="90"/>
                    <a:pt x="21" y="87"/>
                    <a:pt x="21" y="86"/>
                  </a:cubicBezTo>
                  <a:cubicBezTo>
                    <a:pt x="20" y="65"/>
                    <a:pt x="20" y="39"/>
                    <a:pt x="20" y="17"/>
                  </a:cubicBezTo>
                  <a:cubicBezTo>
                    <a:pt x="21" y="18"/>
                    <a:pt x="24" y="21"/>
                    <a:pt x="25" y="23"/>
                  </a:cubicBezTo>
                  <a:cubicBezTo>
                    <a:pt x="26" y="25"/>
                    <a:pt x="28" y="26"/>
                    <a:pt x="29" y="28"/>
                  </a:cubicBezTo>
                  <a:cubicBezTo>
                    <a:pt x="31" y="30"/>
                    <a:pt x="32" y="32"/>
                    <a:pt x="34" y="34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0" y="66"/>
                    <a:pt x="63" y="70"/>
                    <a:pt x="66" y="74"/>
                  </a:cubicBezTo>
                  <a:cubicBezTo>
                    <a:pt x="67" y="75"/>
                    <a:pt x="69" y="77"/>
                    <a:pt x="70" y="79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91" y="101"/>
                    <a:pt x="82" y="97"/>
                    <a:pt x="99" y="101"/>
                  </a:cubicBezTo>
                  <a:cubicBezTo>
                    <a:pt x="99" y="90"/>
                    <a:pt x="98" y="80"/>
                    <a:pt x="98" y="68"/>
                  </a:cubicBezTo>
                  <a:cubicBezTo>
                    <a:pt x="98" y="50"/>
                    <a:pt x="98" y="30"/>
                    <a:pt x="99" y="11"/>
                  </a:cubicBezTo>
                  <a:cubicBezTo>
                    <a:pt x="99" y="2"/>
                    <a:pt x="112" y="9"/>
                    <a:pt x="112" y="4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06" y="1"/>
                    <a:pt x="102" y="1"/>
                    <a:pt x="96" y="1"/>
                  </a:cubicBezTo>
                  <a:cubicBezTo>
                    <a:pt x="89" y="1"/>
                    <a:pt x="84" y="1"/>
                    <a:pt x="78" y="1"/>
                  </a:cubicBezTo>
                  <a:cubicBezTo>
                    <a:pt x="78" y="9"/>
                    <a:pt x="77" y="5"/>
                    <a:pt x="87" y="7"/>
                  </a:cubicBezTo>
                  <a:cubicBezTo>
                    <a:pt x="91" y="8"/>
                    <a:pt x="90" y="9"/>
                    <a:pt x="91" y="14"/>
                  </a:cubicBezTo>
                  <a:cubicBezTo>
                    <a:pt x="92" y="20"/>
                    <a:pt x="91" y="74"/>
                    <a:pt x="91" y="83"/>
                  </a:cubicBezTo>
                  <a:cubicBezTo>
                    <a:pt x="90" y="81"/>
                    <a:pt x="89" y="80"/>
                    <a:pt x="87" y="78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56" y="39"/>
                    <a:pt x="44" y="26"/>
                    <a:pt x="33" y="12"/>
                  </a:cubicBezTo>
                  <a:cubicBezTo>
                    <a:pt x="32" y="10"/>
                    <a:pt x="31" y="8"/>
                    <a:pt x="29" y="6"/>
                  </a:cubicBezTo>
                  <a:cubicBezTo>
                    <a:pt x="28" y="5"/>
                    <a:pt x="26" y="3"/>
                    <a:pt x="25" y="1"/>
                  </a:cubicBezTo>
                  <a:cubicBezTo>
                    <a:pt x="18" y="1"/>
                    <a:pt x="16" y="2"/>
                    <a:pt x="7" y="1"/>
                  </a:cubicBezTo>
                  <a:cubicBezTo>
                    <a:pt x="5" y="1"/>
                    <a:pt x="0" y="0"/>
                    <a:pt x="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1774825" y="1706563"/>
              <a:ext cx="53975" cy="98425"/>
            </a:xfrm>
            <a:custGeom>
              <a:avLst/>
              <a:gdLst/>
              <a:ahLst/>
              <a:cxnLst/>
              <a:rect l="l" t="t" r="r" b="b"/>
              <a:pathLst>
                <a:path w="61" h="113" extrusionOk="0">
                  <a:moveTo>
                    <a:pt x="13" y="44"/>
                  </a:moveTo>
                  <a:cubicBezTo>
                    <a:pt x="13" y="35"/>
                    <a:pt x="13" y="27"/>
                    <a:pt x="17" y="20"/>
                  </a:cubicBezTo>
                  <a:cubicBezTo>
                    <a:pt x="25" y="6"/>
                    <a:pt x="41" y="16"/>
                    <a:pt x="44" y="17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28" y="68"/>
                    <a:pt x="13" y="70"/>
                    <a:pt x="13" y="44"/>
                  </a:cubicBezTo>
                  <a:close/>
                  <a:moveTo>
                    <a:pt x="0" y="38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71"/>
                    <a:pt x="20" y="83"/>
                    <a:pt x="40" y="71"/>
                  </a:cubicBezTo>
                  <a:cubicBezTo>
                    <a:pt x="41" y="70"/>
                    <a:pt x="43" y="68"/>
                    <a:pt x="44" y="68"/>
                  </a:cubicBezTo>
                  <a:cubicBezTo>
                    <a:pt x="44" y="80"/>
                    <a:pt x="49" y="99"/>
                    <a:pt x="30" y="99"/>
                  </a:cubicBezTo>
                  <a:cubicBezTo>
                    <a:pt x="8" y="99"/>
                    <a:pt x="10" y="85"/>
                    <a:pt x="4" y="100"/>
                  </a:cubicBezTo>
                  <a:cubicBezTo>
                    <a:pt x="3" y="102"/>
                    <a:pt x="5" y="104"/>
                    <a:pt x="9" y="105"/>
                  </a:cubicBezTo>
                  <a:cubicBezTo>
                    <a:pt x="22" y="112"/>
                    <a:pt x="48" y="113"/>
                    <a:pt x="54" y="96"/>
                  </a:cubicBezTo>
                  <a:cubicBezTo>
                    <a:pt x="55" y="93"/>
                    <a:pt x="56" y="90"/>
                    <a:pt x="56" y="86"/>
                  </a:cubicBezTo>
                  <a:cubicBezTo>
                    <a:pt x="56" y="70"/>
                    <a:pt x="55" y="55"/>
                    <a:pt x="55" y="39"/>
                  </a:cubicBezTo>
                  <a:cubicBezTo>
                    <a:pt x="55" y="31"/>
                    <a:pt x="55" y="21"/>
                    <a:pt x="57" y="14"/>
                  </a:cubicBezTo>
                  <a:cubicBezTo>
                    <a:pt x="58" y="13"/>
                    <a:pt x="58" y="12"/>
                    <a:pt x="59" y="11"/>
                  </a:cubicBezTo>
                  <a:cubicBezTo>
                    <a:pt x="61" y="6"/>
                    <a:pt x="60" y="7"/>
                    <a:pt x="56" y="5"/>
                  </a:cubicBezTo>
                  <a:cubicBezTo>
                    <a:pt x="49" y="0"/>
                    <a:pt x="50" y="2"/>
                    <a:pt x="47" y="8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2" y="5"/>
                    <a:pt x="41" y="5"/>
                    <a:pt x="40" y="4"/>
                  </a:cubicBezTo>
                  <a:cubicBezTo>
                    <a:pt x="32" y="1"/>
                    <a:pt x="22" y="1"/>
                    <a:pt x="15" y="6"/>
                  </a:cubicBezTo>
                  <a:cubicBezTo>
                    <a:pt x="12" y="8"/>
                    <a:pt x="9" y="11"/>
                    <a:pt x="7" y="14"/>
                  </a:cubicBezTo>
                  <a:cubicBezTo>
                    <a:pt x="3" y="20"/>
                    <a:pt x="0" y="29"/>
                    <a:pt x="0" y="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4"/>
            <p:cNvSpPr/>
            <p:nvPr/>
          </p:nvSpPr>
          <p:spPr>
            <a:xfrm>
              <a:off x="2009775" y="1704975"/>
              <a:ext cx="52388" cy="96837"/>
            </a:xfrm>
            <a:custGeom>
              <a:avLst/>
              <a:gdLst/>
              <a:ahLst/>
              <a:cxnLst/>
              <a:rect l="l" t="t" r="r" b="b"/>
              <a:pathLst>
                <a:path w="60" h="110" extrusionOk="0">
                  <a:moveTo>
                    <a:pt x="34" y="70"/>
                  </a:moveTo>
                  <a:cubicBezTo>
                    <a:pt x="26" y="70"/>
                    <a:pt x="23" y="69"/>
                    <a:pt x="16" y="65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20"/>
                    <a:pt x="35" y="6"/>
                    <a:pt x="44" y="20"/>
                  </a:cubicBezTo>
                  <a:cubicBezTo>
                    <a:pt x="48" y="27"/>
                    <a:pt x="47" y="40"/>
                    <a:pt x="47" y="49"/>
                  </a:cubicBezTo>
                  <a:cubicBezTo>
                    <a:pt x="47" y="59"/>
                    <a:pt x="44" y="70"/>
                    <a:pt x="34" y="70"/>
                  </a:cubicBezTo>
                  <a:close/>
                  <a:moveTo>
                    <a:pt x="0" y="9"/>
                  </a:moveTo>
                  <a:cubicBezTo>
                    <a:pt x="1" y="15"/>
                    <a:pt x="4" y="9"/>
                    <a:pt x="4" y="31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4" y="101"/>
                    <a:pt x="3" y="110"/>
                    <a:pt x="5" y="110"/>
                  </a:cubicBezTo>
                  <a:cubicBezTo>
                    <a:pt x="8" y="110"/>
                    <a:pt x="14" y="109"/>
                    <a:pt x="16" y="108"/>
                  </a:cubicBezTo>
                  <a:cubicBezTo>
                    <a:pt x="17" y="102"/>
                    <a:pt x="16" y="84"/>
                    <a:pt x="16" y="76"/>
                  </a:cubicBezTo>
                  <a:cubicBezTo>
                    <a:pt x="34" y="88"/>
                    <a:pt x="60" y="80"/>
                    <a:pt x="60" y="42"/>
                  </a:cubicBezTo>
                  <a:cubicBezTo>
                    <a:pt x="60" y="37"/>
                    <a:pt x="60" y="31"/>
                    <a:pt x="59" y="28"/>
                  </a:cubicBezTo>
                  <a:cubicBezTo>
                    <a:pt x="57" y="20"/>
                    <a:pt x="55" y="12"/>
                    <a:pt x="48" y="7"/>
                  </a:cubicBezTo>
                  <a:cubicBezTo>
                    <a:pt x="39" y="0"/>
                    <a:pt x="27" y="3"/>
                    <a:pt x="18" y="9"/>
                  </a:cubicBezTo>
                  <a:cubicBezTo>
                    <a:pt x="17" y="10"/>
                    <a:pt x="15" y="11"/>
                    <a:pt x="14" y="12"/>
                  </a:cubicBezTo>
                  <a:cubicBezTo>
                    <a:pt x="13" y="10"/>
                    <a:pt x="11" y="3"/>
                    <a:pt x="9" y="3"/>
                  </a:cubicBezTo>
                  <a:cubicBezTo>
                    <a:pt x="7" y="3"/>
                    <a:pt x="0" y="8"/>
                    <a:pt x="0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4"/>
            <p:cNvSpPr/>
            <p:nvPr/>
          </p:nvSpPr>
          <p:spPr>
            <a:xfrm>
              <a:off x="1128713" y="1982788"/>
              <a:ext cx="92075" cy="88900"/>
            </a:xfrm>
            <a:custGeom>
              <a:avLst/>
              <a:gdLst/>
              <a:ahLst/>
              <a:cxnLst/>
              <a:rect l="l" t="t" r="r" b="b"/>
              <a:pathLst>
                <a:path w="105" h="102" extrusionOk="0">
                  <a:moveTo>
                    <a:pt x="50" y="20"/>
                  </a:moveTo>
                  <a:cubicBezTo>
                    <a:pt x="63" y="50"/>
                    <a:pt x="63" y="50"/>
                    <a:pt x="63" y="50"/>
                  </a:cubicBezTo>
                  <a:cubicBezTo>
                    <a:pt x="64" y="54"/>
                    <a:pt x="65" y="57"/>
                    <a:pt x="67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4"/>
                    <a:pt x="48" y="23"/>
                    <a:pt x="49" y="22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0" y="96"/>
                  </a:moveTo>
                  <a:cubicBezTo>
                    <a:pt x="0" y="102"/>
                    <a:pt x="1" y="99"/>
                    <a:pt x="13" y="99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94"/>
                    <a:pt x="33" y="95"/>
                    <a:pt x="30" y="94"/>
                  </a:cubicBezTo>
                  <a:cubicBezTo>
                    <a:pt x="19" y="93"/>
                    <a:pt x="18" y="95"/>
                    <a:pt x="28" y="72"/>
                  </a:cubicBezTo>
                  <a:cubicBezTo>
                    <a:pt x="29" y="70"/>
                    <a:pt x="29" y="68"/>
                    <a:pt x="3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0" y="68"/>
                    <a:pt x="76" y="83"/>
                    <a:pt x="78" y="86"/>
                  </a:cubicBezTo>
                  <a:cubicBezTo>
                    <a:pt x="79" y="89"/>
                    <a:pt x="79" y="91"/>
                    <a:pt x="79" y="93"/>
                  </a:cubicBezTo>
                  <a:cubicBezTo>
                    <a:pt x="67" y="96"/>
                    <a:pt x="67" y="91"/>
                    <a:pt x="67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6" y="99"/>
                    <a:pt x="99" y="99"/>
                    <a:pt x="105" y="99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95" y="94"/>
                    <a:pt x="95" y="92"/>
                    <a:pt x="90" y="8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3" y="41"/>
                    <a:pt x="70" y="33"/>
                    <a:pt x="66" y="2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7" y="4"/>
                    <a:pt x="56" y="2"/>
                    <a:pt x="5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6" y="34"/>
                    <a:pt x="32" y="42"/>
                    <a:pt x="29" y="51"/>
                  </a:cubicBezTo>
                  <a:cubicBezTo>
                    <a:pt x="26" y="57"/>
                    <a:pt x="13" y="88"/>
                    <a:pt x="10" y="92"/>
                  </a:cubicBezTo>
                  <a:cubicBezTo>
                    <a:pt x="9" y="93"/>
                    <a:pt x="9" y="93"/>
                    <a:pt x="7" y="94"/>
                  </a:cubicBezTo>
                  <a:cubicBezTo>
                    <a:pt x="5" y="95"/>
                    <a:pt x="0" y="93"/>
                    <a:pt x="0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4"/>
            <p:cNvSpPr/>
            <p:nvPr/>
          </p:nvSpPr>
          <p:spPr>
            <a:xfrm>
              <a:off x="1422400" y="1982788"/>
              <a:ext cx="93663" cy="87312"/>
            </a:xfrm>
            <a:custGeom>
              <a:avLst/>
              <a:gdLst/>
              <a:ahLst/>
              <a:cxnLst/>
              <a:rect l="l" t="t" r="r" b="b"/>
              <a:pathLst>
                <a:path w="106" h="100" extrusionOk="0">
                  <a:moveTo>
                    <a:pt x="51" y="2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59"/>
                    <a:pt x="35" y="57"/>
                    <a:pt x="36" y="55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28"/>
                    <a:pt x="50" y="21"/>
                    <a:pt x="51" y="20"/>
                  </a:cubicBezTo>
                  <a:close/>
                  <a:moveTo>
                    <a:pt x="1" y="96"/>
                  </a:moveTo>
                  <a:cubicBezTo>
                    <a:pt x="1" y="99"/>
                    <a:pt x="0" y="100"/>
                    <a:pt x="7" y="99"/>
                  </a:cubicBezTo>
                  <a:cubicBezTo>
                    <a:pt x="10" y="99"/>
                    <a:pt x="25" y="99"/>
                    <a:pt x="29" y="99"/>
                  </a:cubicBezTo>
                  <a:cubicBezTo>
                    <a:pt x="34" y="100"/>
                    <a:pt x="34" y="99"/>
                    <a:pt x="34" y="96"/>
                  </a:cubicBezTo>
                  <a:cubicBezTo>
                    <a:pt x="34" y="92"/>
                    <a:pt x="22" y="97"/>
                    <a:pt x="22" y="90"/>
                  </a:cubicBezTo>
                  <a:cubicBezTo>
                    <a:pt x="22" y="86"/>
                    <a:pt x="30" y="71"/>
                    <a:pt x="31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9"/>
                    <a:pt x="75" y="77"/>
                    <a:pt x="76" y="80"/>
                  </a:cubicBezTo>
                  <a:cubicBezTo>
                    <a:pt x="78" y="84"/>
                    <a:pt x="81" y="90"/>
                    <a:pt x="80" y="93"/>
                  </a:cubicBezTo>
                  <a:cubicBezTo>
                    <a:pt x="78" y="94"/>
                    <a:pt x="76" y="94"/>
                    <a:pt x="74" y="94"/>
                  </a:cubicBezTo>
                  <a:cubicBezTo>
                    <a:pt x="68" y="95"/>
                    <a:pt x="68" y="93"/>
                    <a:pt x="68" y="99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7" y="99"/>
                    <a:pt x="100" y="99"/>
                    <a:pt x="106" y="99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98" y="94"/>
                    <a:pt x="97" y="93"/>
                    <a:pt x="94" y="86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21"/>
                    <a:pt x="64" y="17"/>
                    <a:pt x="62" y="13"/>
                  </a:cubicBezTo>
                  <a:cubicBezTo>
                    <a:pt x="61" y="10"/>
                    <a:pt x="60" y="9"/>
                    <a:pt x="59" y="6"/>
                  </a:cubicBezTo>
                  <a:cubicBezTo>
                    <a:pt x="59" y="4"/>
                    <a:pt x="57" y="2"/>
                    <a:pt x="5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1" y="28"/>
                    <a:pt x="31" y="48"/>
                    <a:pt x="24" y="6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1"/>
                    <a:pt x="11" y="93"/>
                    <a:pt x="8" y="94"/>
                  </a:cubicBezTo>
                  <a:cubicBezTo>
                    <a:pt x="6" y="95"/>
                    <a:pt x="1" y="93"/>
                    <a:pt x="1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4"/>
            <p:cNvSpPr/>
            <p:nvPr/>
          </p:nvSpPr>
          <p:spPr>
            <a:xfrm>
              <a:off x="987425" y="1981200"/>
              <a:ext cx="65088" cy="92075"/>
            </a:xfrm>
            <a:custGeom>
              <a:avLst/>
              <a:gdLst/>
              <a:ahLst/>
              <a:cxnLst/>
              <a:rect l="l" t="t" r="r" b="b"/>
              <a:pathLst>
                <a:path w="73" h="105" extrusionOk="0">
                  <a:moveTo>
                    <a:pt x="0" y="32"/>
                  </a:moveTo>
                  <a:cubicBezTo>
                    <a:pt x="0" y="39"/>
                    <a:pt x="1" y="46"/>
                    <a:pt x="6" y="50"/>
                  </a:cubicBezTo>
                  <a:cubicBezTo>
                    <a:pt x="19" y="61"/>
                    <a:pt x="47" y="53"/>
                    <a:pt x="55" y="65"/>
                  </a:cubicBezTo>
                  <a:cubicBezTo>
                    <a:pt x="63" y="77"/>
                    <a:pt x="56" y="96"/>
                    <a:pt x="30" y="96"/>
                  </a:cubicBezTo>
                  <a:cubicBezTo>
                    <a:pt x="22" y="96"/>
                    <a:pt x="9" y="94"/>
                    <a:pt x="7" y="85"/>
                  </a:cubicBezTo>
                  <a:cubicBezTo>
                    <a:pt x="6" y="76"/>
                    <a:pt x="10" y="76"/>
                    <a:pt x="2" y="76"/>
                  </a:cubicBezTo>
                  <a:cubicBezTo>
                    <a:pt x="2" y="80"/>
                    <a:pt x="2" y="83"/>
                    <a:pt x="2" y="87"/>
                  </a:cubicBezTo>
                  <a:cubicBezTo>
                    <a:pt x="2" y="91"/>
                    <a:pt x="1" y="94"/>
                    <a:pt x="1" y="97"/>
                  </a:cubicBezTo>
                  <a:cubicBezTo>
                    <a:pt x="3" y="98"/>
                    <a:pt x="7" y="100"/>
                    <a:pt x="13" y="101"/>
                  </a:cubicBezTo>
                  <a:cubicBezTo>
                    <a:pt x="30" y="105"/>
                    <a:pt x="51" y="102"/>
                    <a:pt x="62" y="89"/>
                  </a:cubicBezTo>
                  <a:cubicBezTo>
                    <a:pt x="64" y="88"/>
                    <a:pt x="65" y="86"/>
                    <a:pt x="66" y="84"/>
                  </a:cubicBezTo>
                  <a:cubicBezTo>
                    <a:pt x="71" y="75"/>
                    <a:pt x="73" y="63"/>
                    <a:pt x="66" y="55"/>
                  </a:cubicBezTo>
                  <a:cubicBezTo>
                    <a:pt x="63" y="51"/>
                    <a:pt x="60" y="49"/>
                    <a:pt x="55" y="48"/>
                  </a:cubicBezTo>
                  <a:cubicBezTo>
                    <a:pt x="40" y="44"/>
                    <a:pt x="21" y="48"/>
                    <a:pt x="14" y="36"/>
                  </a:cubicBezTo>
                  <a:cubicBezTo>
                    <a:pt x="9" y="28"/>
                    <a:pt x="11" y="8"/>
                    <a:pt x="37" y="8"/>
                  </a:cubicBezTo>
                  <a:cubicBezTo>
                    <a:pt x="43" y="8"/>
                    <a:pt x="49" y="10"/>
                    <a:pt x="53" y="12"/>
                  </a:cubicBezTo>
                  <a:cubicBezTo>
                    <a:pt x="56" y="14"/>
                    <a:pt x="57" y="14"/>
                    <a:pt x="57" y="18"/>
                  </a:cubicBezTo>
                  <a:cubicBezTo>
                    <a:pt x="57" y="20"/>
                    <a:pt x="57" y="22"/>
                    <a:pt x="57" y="23"/>
                  </a:cubicBezTo>
                  <a:cubicBezTo>
                    <a:pt x="57" y="28"/>
                    <a:pt x="57" y="27"/>
                    <a:pt x="61" y="27"/>
                  </a:cubicBezTo>
                  <a:cubicBezTo>
                    <a:pt x="64" y="27"/>
                    <a:pt x="62" y="23"/>
                    <a:pt x="63" y="18"/>
                  </a:cubicBezTo>
                  <a:cubicBezTo>
                    <a:pt x="63" y="14"/>
                    <a:pt x="64" y="11"/>
                    <a:pt x="64" y="7"/>
                  </a:cubicBezTo>
                  <a:cubicBezTo>
                    <a:pt x="63" y="7"/>
                    <a:pt x="60" y="6"/>
                    <a:pt x="59" y="5"/>
                  </a:cubicBezTo>
                  <a:cubicBezTo>
                    <a:pt x="57" y="5"/>
                    <a:pt x="54" y="4"/>
                    <a:pt x="52" y="3"/>
                  </a:cubicBezTo>
                  <a:cubicBezTo>
                    <a:pt x="39" y="0"/>
                    <a:pt x="21" y="1"/>
                    <a:pt x="10" y="10"/>
                  </a:cubicBezTo>
                  <a:cubicBezTo>
                    <a:pt x="5" y="14"/>
                    <a:pt x="0" y="22"/>
                    <a:pt x="0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4"/>
            <p:cNvSpPr/>
            <p:nvPr/>
          </p:nvSpPr>
          <p:spPr>
            <a:xfrm>
              <a:off x="1878013" y="1704975"/>
              <a:ext cx="55563" cy="79375"/>
            </a:xfrm>
            <a:custGeom>
              <a:avLst/>
              <a:gdLst/>
              <a:ahLst/>
              <a:cxnLst/>
              <a:rect l="l" t="t" r="r" b="b"/>
              <a:pathLst>
                <a:path w="64" h="90" extrusionOk="0">
                  <a:moveTo>
                    <a:pt x="31" y="72"/>
                  </a:moveTo>
                  <a:cubicBezTo>
                    <a:pt x="25" y="72"/>
                    <a:pt x="20" y="69"/>
                    <a:pt x="18" y="64"/>
                  </a:cubicBezTo>
                  <a:cubicBezTo>
                    <a:pt x="13" y="55"/>
                    <a:pt x="14" y="48"/>
                    <a:pt x="14" y="37"/>
                  </a:cubicBezTo>
                  <a:cubicBezTo>
                    <a:pt x="14" y="28"/>
                    <a:pt x="19" y="14"/>
                    <a:pt x="29" y="14"/>
                  </a:cubicBezTo>
                  <a:cubicBezTo>
                    <a:pt x="37" y="14"/>
                    <a:pt x="42" y="15"/>
                    <a:pt x="46" y="24"/>
                  </a:cubicBezTo>
                  <a:cubicBezTo>
                    <a:pt x="50" y="35"/>
                    <a:pt x="50" y="53"/>
                    <a:pt x="45" y="63"/>
                  </a:cubicBezTo>
                  <a:cubicBezTo>
                    <a:pt x="43" y="68"/>
                    <a:pt x="38" y="72"/>
                    <a:pt x="31" y="72"/>
                  </a:cubicBezTo>
                  <a:close/>
                  <a:moveTo>
                    <a:pt x="0" y="42"/>
                  </a:moveTo>
                  <a:cubicBezTo>
                    <a:pt x="0" y="87"/>
                    <a:pt x="40" y="90"/>
                    <a:pt x="54" y="70"/>
                  </a:cubicBezTo>
                  <a:cubicBezTo>
                    <a:pt x="64" y="57"/>
                    <a:pt x="64" y="30"/>
                    <a:pt x="55" y="16"/>
                  </a:cubicBezTo>
                  <a:cubicBezTo>
                    <a:pt x="44" y="0"/>
                    <a:pt x="18" y="1"/>
                    <a:pt x="7" y="16"/>
                  </a:cubicBezTo>
                  <a:cubicBezTo>
                    <a:pt x="3" y="23"/>
                    <a:pt x="0" y="33"/>
                    <a:pt x="0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4"/>
            <p:cNvSpPr/>
            <p:nvPr/>
          </p:nvSpPr>
          <p:spPr>
            <a:xfrm>
              <a:off x="1052513" y="1982788"/>
              <a:ext cx="73025" cy="85725"/>
            </a:xfrm>
            <a:custGeom>
              <a:avLst/>
              <a:gdLst/>
              <a:ahLst/>
              <a:cxnLst/>
              <a:rect l="l" t="t" r="r" b="b"/>
              <a:pathLst>
                <a:path w="82" h="98" extrusionOk="0">
                  <a:moveTo>
                    <a:pt x="1" y="8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19"/>
                    <a:pt x="6" y="16"/>
                    <a:pt x="7" y="12"/>
                  </a:cubicBezTo>
                  <a:cubicBezTo>
                    <a:pt x="7" y="8"/>
                    <a:pt x="8" y="7"/>
                    <a:pt x="1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64"/>
                    <a:pt x="35" y="78"/>
                    <a:pt x="34" y="87"/>
                  </a:cubicBezTo>
                  <a:cubicBezTo>
                    <a:pt x="34" y="90"/>
                    <a:pt x="34" y="92"/>
                    <a:pt x="32" y="93"/>
                  </a:cubicBezTo>
                  <a:cubicBezTo>
                    <a:pt x="29" y="95"/>
                    <a:pt x="21" y="91"/>
                    <a:pt x="21" y="95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51" y="98"/>
                    <a:pt x="55" y="98"/>
                    <a:pt x="62" y="9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49" y="93"/>
                    <a:pt x="48" y="95"/>
                    <a:pt x="48" y="8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4"/>
                    <a:pt x="49" y="12"/>
                    <a:pt x="49" y="7"/>
                  </a:cubicBezTo>
                  <a:cubicBezTo>
                    <a:pt x="57" y="7"/>
                    <a:pt x="67" y="6"/>
                    <a:pt x="74" y="8"/>
                  </a:cubicBezTo>
                  <a:cubicBezTo>
                    <a:pt x="75" y="10"/>
                    <a:pt x="76" y="20"/>
                    <a:pt x="76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2" y="8"/>
                    <a:pt x="82" y="4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5"/>
                    <a:pt x="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4"/>
            <p:cNvSpPr/>
            <p:nvPr/>
          </p:nvSpPr>
          <p:spPr>
            <a:xfrm>
              <a:off x="1946275" y="1708150"/>
              <a:ext cx="50800" cy="68262"/>
            </a:xfrm>
            <a:custGeom>
              <a:avLst/>
              <a:gdLst/>
              <a:ahLst/>
              <a:cxnLst/>
              <a:rect l="l" t="t" r="r" b="b"/>
              <a:pathLst>
                <a:path w="58" h="79" extrusionOk="0">
                  <a:moveTo>
                    <a:pt x="0" y="5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71"/>
                    <a:pt x="7" y="79"/>
                    <a:pt x="19" y="79"/>
                  </a:cubicBezTo>
                  <a:cubicBezTo>
                    <a:pt x="29" y="79"/>
                    <a:pt x="34" y="77"/>
                    <a:pt x="41" y="72"/>
                  </a:cubicBezTo>
                  <a:cubicBezTo>
                    <a:pt x="43" y="70"/>
                    <a:pt x="42" y="71"/>
                    <a:pt x="44" y="70"/>
                  </a:cubicBezTo>
                  <a:cubicBezTo>
                    <a:pt x="44" y="73"/>
                    <a:pt x="47" y="77"/>
                    <a:pt x="49" y="79"/>
                  </a:cubicBezTo>
                  <a:cubicBezTo>
                    <a:pt x="50" y="78"/>
                    <a:pt x="58" y="74"/>
                    <a:pt x="58" y="73"/>
                  </a:cubicBezTo>
                  <a:cubicBezTo>
                    <a:pt x="58" y="71"/>
                    <a:pt x="53" y="68"/>
                    <a:pt x="53" y="58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8"/>
                    <a:pt x="54" y="1"/>
                    <a:pt x="52" y="1"/>
                  </a:cubicBezTo>
                  <a:cubicBezTo>
                    <a:pt x="50" y="1"/>
                    <a:pt x="43" y="3"/>
                    <a:pt x="41" y="4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33" y="66"/>
                    <a:pt x="31" y="68"/>
                    <a:pt x="22" y="68"/>
                  </a:cubicBezTo>
                  <a:cubicBezTo>
                    <a:pt x="9" y="68"/>
                    <a:pt x="12" y="49"/>
                    <a:pt x="12" y="3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0"/>
                    <a:pt x="13" y="0"/>
                    <a:pt x="5" y="2"/>
                  </a:cubicBezTo>
                  <a:cubicBezTo>
                    <a:pt x="3" y="3"/>
                    <a:pt x="0" y="3"/>
                    <a:pt x="0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4"/>
            <p:cNvSpPr/>
            <p:nvPr/>
          </p:nvSpPr>
          <p:spPr>
            <a:xfrm>
              <a:off x="1728788" y="1709738"/>
              <a:ext cx="4763" cy="358775"/>
            </a:xfrm>
            <a:custGeom>
              <a:avLst/>
              <a:gdLst/>
              <a:ahLst/>
              <a:cxnLst/>
              <a:rect l="l" t="t" r="r" b="b"/>
              <a:pathLst>
                <a:path w="4" h="410" extrusionOk="0">
                  <a:moveTo>
                    <a:pt x="0" y="408"/>
                  </a:moveTo>
                  <a:cubicBezTo>
                    <a:pt x="0" y="410"/>
                    <a:pt x="4" y="410"/>
                    <a:pt x="4" y="40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1839913" y="1703388"/>
              <a:ext cx="34925" cy="73025"/>
            </a:xfrm>
            <a:custGeom>
              <a:avLst/>
              <a:gdLst/>
              <a:ahLst/>
              <a:cxnLst/>
              <a:rect l="l" t="t" r="r" b="b"/>
              <a:pathLst>
                <a:path w="40" h="83" extrusionOk="0">
                  <a:moveTo>
                    <a:pt x="0" y="12"/>
                  </a:moveTo>
                  <a:cubicBezTo>
                    <a:pt x="1" y="15"/>
                    <a:pt x="4" y="18"/>
                    <a:pt x="4" y="26"/>
                  </a:cubicBezTo>
                  <a:cubicBezTo>
                    <a:pt x="5" y="36"/>
                    <a:pt x="4" y="61"/>
                    <a:pt x="4" y="74"/>
                  </a:cubicBezTo>
                  <a:cubicBezTo>
                    <a:pt x="4" y="83"/>
                    <a:pt x="3" y="82"/>
                    <a:pt x="14" y="82"/>
                  </a:cubicBezTo>
                  <a:cubicBezTo>
                    <a:pt x="17" y="82"/>
                    <a:pt x="16" y="76"/>
                    <a:pt x="16" y="73"/>
                  </a:cubicBezTo>
                  <a:cubicBezTo>
                    <a:pt x="16" y="67"/>
                    <a:pt x="16" y="32"/>
                    <a:pt x="16" y="30"/>
                  </a:cubicBezTo>
                  <a:cubicBezTo>
                    <a:pt x="17" y="29"/>
                    <a:pt x="20" y="24"/>
                    <a:pt x="21" y="24"/>
                  </a:cubicBezTo>
                  <a:cubicBezTo>
                    <a:pt x="24" y="21"/>
                    <a:pt x="27" y="17"/>
                    <a:pt x="31" y="18"/>
                  </a:cubicBezTo>
                  <a:cubicBezTo>
                    <a:pt x="33" y="18"/>
                    <a:pt x="34" y="19"/>
                    <a:pt x="36" y="1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25" y="0"/>
                    <a:pt x="18" y="17"/>
                    <a:pt x="14" y="18"/>
                  </a:cubicBezTo>
                  <a:cubicBezTo>
                    <a:pt x="14" y="15"/>
                    <a:pt x="11" y="6"/>
                    <a:pt x="9" y="6"/>
                  </a:cubicBezTo>
                  <a:cubicBezTo>
                    <a:pt x="7" y="6"/>
                    <a:pt x="1" y="10"/>
                    <a:pt x="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8" name="Google Shape;638;p44"/>
          <p:cNvSpPr/>
          <p:nvPr/>
        </p:nvSpPr>
        <p:spPr>
          <a:xfrm>
            <a:off x="-6229" y="0"/>
            <a:ext cx="287131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21" tIns="50397" rIns="100821" bIns="5039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98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4"/>
          <p:cNvSpPr txBox="1">
            <a:spLocks noGrp="1"/>
          </p:cNvSpPr>
          <p:nvPr>
            <p:ph type="subTitle" idx="1"/>
          </p:nvPr>
        </p:nvSpPr>
        <p:spPr>
          <a:xfrm>
            <a:off x="1124852" y="1685483"/>
            <a:ext cx="7029608" cy="482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64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206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85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64"/>
            </a:lvl9pPr>
          </a:lstStyle>
          <a:p>
            <a:endParaRPr/>
          </a:p>
        </p:txBody>
      </p:sp>
      <p:sp>
        <p:nvSpPr>
          <p:cNvPr id="640" name="Google Shape;640;p44"/>
          <p:cNvSpPr txBox="1">
            <a:spLocks noGrp="1"/>
          </p:cNvSpPr>
          <p:nvPr>
            <p:ph type="title"/>
          </p:nvPr>
        </p:nvSpPr>
        <p:spPr>
          <a:xfrm>
            <a:off x="1124854" y="550679"/>
            <a:ext cx="7506209" cy="80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52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44"/>
          <p:cNvSpPr>
            <a:spLocks noGrp="1"/>
          </p:cNvSpPr>
          <p:nvPr>
            <p:ph type="pic" idx="2"/>
          </p:nvPr>
        </p:nvSpPr>
        <p:spPr>
          <a:xfrm>
            <a:off x="8789930" y="525198"/>
            <a:ext cx="4289427" cy="598725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84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0" y="0"/>
            <a:ext cx="106680" cy="7560945"/>
          </a:xfrm>
          <a:custGeom>
            <a:avLst/>
            <a:gdLst/>
            <a:ahLst/>
            <a:cxnLst/>
            <a:rect l="l" t="t" r="r" b="b"/>
            <a:pathLst>
              <a:path w="106680" h="7560945" extrusionOk="0">
                <a:moveTo>
                  <a:pt x="106438" y="0"/>
                </a:moveTo>
                <a:lnTo>
                  <a:pt x="0" y="0"/>
                </a:lnTo>
                <a:lnTo>
                  <a:pt x="0" y="7560564"/>
                </a:lnTo>
                <a:lnTo>
                  <a:pt x="106438" y="7560564"/>
                </a:lnTo>
                <a:lnTo>
                  <a:pt x="106438" y="0"/>
                </a:lnTo>
                <a:close/>
              </a:path>
            </a:pathLst>
          </a:custGeom>
          <a:solidFill>
            <a:srgbClr val="79F2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1162142" y="2036175"/>
            <a:ext cx="11125014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1163015" y="2799524"/>
            <a:ext cx="8951595" cy="245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ldNum" idx="12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ecostandardgroup.ru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9" Type="http://schemas.openxmlformats.org/officeDocument/2006/relationships/image" Target="../media/image24.jpg"/><Relationship Id="rId10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hyperlink" Target="https://ecostandardgroup.ru/" TargetMode="External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/>
          <p:nvPr/>
        </p:nvSpPr>
        <p:spPr>
          <a:xfrm>
            <a:off x="4233" y="0"/>
            <a:ext cx="13445067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11098145" y="298630"/>
            <a:ext cx="1757625" cy="50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375" rIns="100800" bIns="503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 sz="26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742" y="413286"/>
            <a:ext cx="1508690" cy="51387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>
            <a:hlinkClick r:id="rId4"/>
          </p:cNvPr>
          <p:cNvSpPr/>
          <p:nvPr/>
        </p:nvSpPr>
        <p:spPr>
          <a:xfrm>
            <a:off x="1181791" y="6680620"/>
            <a:ext cx="3300596" cy="34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375" rIns="100800" bIns="5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 Light"/>
                <a:sym typeface="Open Sans Light"/>
              </a:rPr>
              <a:t>www.ecostandardgroup.ru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Roboto" panose="02000000000000000000" pitchFamily="2" charset="0"/>
              <a:cs typeface="Open Sans Light"/>
              <a:sym typeface="Open Sans Light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684742" y="2110929"/>
            <a:ext cx="497050" cy="122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375" rIns="100800" bIns="5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78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endParaRPr sz="7278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4" name="Google Shape;64;p1"/>
          <p:cNvGrpSpPr/>
          <p:nvPr/>
        </p:nvGrpSpPr>
        <p:grpSpPr>
          <a:xfrm>
            <a:off x="1174000" y="2149948"/>
            <a:ext cx="8238358" cy="2341706"/>
            <a:chOff x="1597155" y="1041733"/>
            <a:chExt cx="6774303" cy="1925557"/>
          </a:xfrm>
        </p:grpSpPr>
        <p:sp>
          <p:nvSpPr>
            <p:cNvPr id="65" name="Google Shape;65;p1"/>
            <p:cNvSpPr/>
            <p:nvPr/>
          </p:nvSpPr>
          <p:spPr>
            <a:xfrm>
              <a:off x="1597155" y="1041733"/>
              <a:ext cx="6774303" cy="192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00" tIns="50375" rIns="100800" bIns="5037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278" b="1" dirty="0">
                  <a:solidFill>
                    <a:srgbClr val="333333"/>
                  </a:solidFill>
                  <a:latin typeface="Arial Narrow" panose="020B0606020202030204" pitchFamily="34" charset="0"/>
                  <a:ea typeface="Roboto"/>
                  <a:cs typeface="Roboto"/>
                  <a:sym typeface="Roboto"/>
                </a:rPr>
                <a:t>ECOSTANDARD GROUP</a:t>
              </a:r>
              <a:endParaRPr sz="1800" dirty="0">
                <a:latin typeface="Arial Narrow" panose="020B0606020202030204" pitchFamily="34" charset="0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4161656" y="2129142"/>
              <a:ext cx="2607927" cy="691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00" tIns="50375" rIns="100800" bIns="5037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Open Sans Light"/>
                  <a:sym typeface="Open Sans Light"/>
                </a:rPr>
                <a:t>Единый поставщик услуг в сфере охраны труда, изысканий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  <a:ea typeface="Roboto" panose="02000000000000000000" pitchFamily="2" charset="0"/>
                  <a:cs typeface="Open Sans Light"/>
                  <a:sym typeface="Open Sans Light"/>
                </a:rPr>
                <a:t>и экологии с 1997 года</a:t>
              </a:r>
              <a:endParaRPr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Roboto" panose="02000000000000000000" pitchFamily="2" charset="0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6f56fe885a_0_607"/>
          <p:cNvSpPr/>
          <p:nvPr/>
        </p:nvSpPr>
        <p:spPr>
          <a:xfrm>
            <a:off x="1046695" y="3774793"/>
            <a:ext cx="3095277" cy="7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Работа над заданным кейсом</a:t>
            </a:r>
            <a:endParaRPr sz="2000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332" name="Google Shape;332;g16f56fe885a_0_607"/>
          <p:cNvSpPr/>
          <p:nvPr/>
        </p:nvSpPr>
        <p:spPr>
          <a:xfrm>
            <a:off x="4896035" y="3753593"/>
            <a:ext cx="3218788" cy="44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Свой проект или </a:t>
            </a:r>
            <a:r>
              <a:rPr lang="ru-RU" sz="2000" dirty="0" err="1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стартап</a:t>
            </a:r>
            <a:endParaRPr sz="2000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333" name="Google Shape;333;g16f56fe885a_0_607"/>
          <p:cNvSpPr/>
          <p:nvPr/>
        </p:nvSpPr>
        <p:spPr>
          <a:xfrm>
            <a:off x="9103465" y="3734740"/>
            <a:ext cx="3298629" cy="44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Социальный проект</a:t>
            </a:r>
            <a:endParaRPr sz="2000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</p:txBody>
      </p:sp>
      <p:pic>
        <p:nvPicPr>
          <p:cNvPr id="334" name="Google Shape;334;g16f56fe885a_0_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223" y="1593800"/>
            <a:ext cx="3346768" cy="21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16f56fe885a_0_6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9402" y="1587489"/>
            <a:ext cx="3430080" cy="21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6f56fe885a_0_607"/>
          <p:cNvSpPr/>
          <p:nvPr/>
        </p:nvSpPr>
        <p:spPr>
          <a:xfrm>
            <a:off x="1039168" y="4652690"/>
            <a:ext cx="3218788" cy="152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Организации-партнеры задают кейсы для решения.</a:t>
            </a:r>
            <a:endParaRPr sz="1600" dirty="0">
              <a:latin typeface="Arial Narrow" panose="020B0606020202030204" pitchFamily="34" charset="0"/>
            </a:endParaRPr>
          </a:p>
          <a:p>
            <a:pPr>
              <a:buClr>
                <a:srgbClr val="000000"/>
              </a:buClr>
              <a:buSzPts val="1100"/>
            </a:pPr>
            <a:endParaRPr sz="1600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-</a:t>
            </a: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Участники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работают над </a:t>
            </a: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   предложенной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темой с менторами, </a:t>
            </a: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 консультантами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и координаторами.</a:t>
            </a:r>
            <a:endParaRPr sz="1600" b="1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337" name="Google Shape;337;g16f56fe885a_0_607"/>
          <p:cNvSpPr/>
          <p:nvPr/>
        </p:nvSpPr>
        <p:spPr>
          <a:xfrm>
            <a:off x="4648556" y="4652690"/>
            <a:ext cx="3310098" cy="176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В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зависимости от степени </a:t>
            </a: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 проработанности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проекта:</a:t>
            </a:r>
            <a:b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</a:br>
            <a:endParaRPr sz="1600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  <a:p>
            <a:pPr>
              <a:buClr>
                <a:srgbClr val="00CC00"/>
              </a:buClr>
              <a:buSzPts val="1600"/>
            </a:pP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-Ментор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помогает доработать проект</a:t>
            </a:r>
            <a:endParaRPr sz="1600" dirty="0">
              <a:latin typeface="Arial Narrow" panose="020B0606020202030204" pitchFamily="34" charset="0"/>
            </a:endParaRPr>
          </a:p>
          <a:p>
            <a:pPr>
              <a:buClr>
                <a:srgbClr val="00CC00"/>
              </a:buClr>
              <a:buSzPts val="1600"/>
            </a:pP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-Работа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с ментором над продвижением проекта</a:t>
            </a:r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338" name="Google Shape;338;g16f56fe885a_0_607"/>
          <p:cNvSpPr/>
          <p:nvPr/>
        </p:nvSpPr>
        <p:spPr>
          <a:xfrm>
            <a:off x="8310502" y="4652690"/>
            <a:ext cx="4215525" cy="223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CC00"/>
              </a:buClr>
              <a:buSzPts val="1600"/>
            </a:pP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-Организация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экологических мероприятий</a:t>
            </a:r>
            <a:endParaRPr sz="1600" dirty="0">
              <a:latin typeface="Arial Narrow" panose="020B0606020202030204" pitchFamily="34" charset="0"/>
            </a:endParaRPr>
          </a:p>
          <a:p>
            <a:pPr>
              <a:buClr>
                <a:srgbClr val="00CC00"/>
              </a:buClr>
              <a:buSzPts val="1600"/>
            </a:pP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-Кураторство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над подшефными природными </a:t>
            </a: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объектами</a:t>
            </a:r>
            <a:endParaRPr sz="1600" dirty="0">
              <a:latin typeface="Arial Narrow" panose="020B0606020202030204" pitchFamily="34" charset="0"/>
            </a:endParaRPr>
          </a:p>
          <a:p>
            <a:pPr>
              <a:buClr>
                <a:srgbClr val="00CC00"/>
              </a:buClr>
              <a:buSzPts val="1600"/>
            </a:pP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-Сетевое </a:t>
            </a:r>
            <a:r>
              <a:rPr lang="ru-RU" sz="1600" dirty="0" err="1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эковолонтерство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 (мотивирующие акции, образовательные проекты, </a:t>
            </a:r>
            <a:r>
              <a:rPr lang="ru-RU" sz="1600" dirty="0" err="1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экоблогерство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)</a:t>
            </a:r>
            <a:endParaRPr sz="1600" dirty="0">
              <a:latin typeface="Arial Narrow" panose="020B0606020202030204" pitchFamily="34" charset="0"/>
            </a:endParaRPr>
          </a:p>
          <a:p>
            <a:pPr>
              <a:buClr>
                <a:srgbClr val="00CC00"/>
              </a:buClr>
              <a:buSzPts val="1600"/>
            </a:pP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-Дизайн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устойчивого развития (дизайнерские решения в области экологии)</a:t>
            </a:r>
            <a:endParaRPr sz="1600" dirty="0">
              <a:latin typeface="Arial Narrow" panose="020B0606020202030204" pitchFamily="34" charset="0"/>
            </a:endParaRPr>
          </a:p>
          <a:p>
            <a:pPr>
              <a:buClr>
                <a:srgbClr val="00CC00"/>
              </a:buClr>
              <a:buSzPts val="1600"/>
            </a:pP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-</a:t>
            </a:r>
            <a:r>
              <a:rPr lang="ru-RU" sz="1600" dirty="0" err="1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Зооволонтерство</a:t>
            </a:r>
            <a:r>
              <a:rPr lang="ru-RU" sz="16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 </a:t>
            </a:r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339" name="Google Shape;339;g16f56fe885a_0_607"/>
          <p:cNvSpPr/>
          <p:nvPr/>
        </p:nvSpPr>
        <p:spPr>
          <a:xfrm>
            <a:off x="816791" y="540807"/>
            <a:ext cx="9068362" cy="61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SzPts val="3600"/>
            </a:pPr>
            <a:r>
              <a:rPr lang="ru-RU" sz="4000" b="1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Форматы участия и </a:t>
            </a:r>
            <a:r>
              <a:rPr lang="ru-RU" sz="4000" b="1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треки </a:t>
            </a:r>
            <a:r>
              <a:rPr lang="en-US" sz="4000" b="1" dirty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endParaRPr lang="ru-RU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3600"/>
            </a:pPr>
            <a:endParaRPr sz="4000" b="1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344" name="Google Shape;344;g16f56fe885a_0_607"/>
          <p:cNvSpPr/>
          <p:nvPr/>
        </p:nvSpPr>
        <p:spPr>
          <a:xfrm>
            <a:off x="4648559" y="4530417"/>
            <a:ext cx="3310098" cy="50287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30" tIns="50397" rIns="100830" bIns="50397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600">
              <a:solidFill>
                <a:schemeClr val="l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16f56fe885a_0_607"/>
          <p:cNvSpPr/>
          <p:nvPr/>
        </p:nvSpPr>
        <p:spPr>
          <a:xfrm>
            <a:off x="8349402" y="4530417"/>
            <a:ext cx="3481249" cy="50287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30" tIns="50397" rIns="100830" bIns="50397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600">
              <a:solidFill>
                <a:schemeClr val="lt1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6f56fe885a_0_607"/>
          <p:cNvSpPr/>
          <p:nvPr/>
        </p:nvSpPr>
        <p:spPr>
          <a:xfrm>
            <a:off x="1039168" y="4530417"/>
            <a:ext cx="3218788" cy="50287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30" tIns="50397" rIns="100830" bIns="50397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600">
              <a:solidFill>
                <a:srgbClr val="70B737"/>
              </a:solidFill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g16f56fe885a_0_6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311" y="1587491"/>
            <a:ext cx="3190499" cy="212980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07;p4"/>
          <p:cNvSpPr/>
          <p:nvPr/>
        </p:nvSpPr>
        <p:spPr>
          <a:xfrm>
            <a:off x="-4110" y="0"/>
            <a:ext cx="544221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7559623-6469-49E3-9352-516FB4CE44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65" y="413436"/>
            <a:ext cx="1508689" cy="5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6f56fe885a_0_780"/>
          <p:cNvSpPr/>
          <p:nvPr/>
        </p:nvSpPr>
        <p:spPr>
          <a:xfrm>
            <a:off x="2731957" y="1767992"/>
            <a:ext cx="3443313" cy="81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Создание приложения по анализу этикеток бытовой химии на предмет безопасности</a:t>
            </a:r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393" name="Google Shape;393;g16f56fe885a_0_780" descr="blob:https://web.whatsapp.com/9f67a6c6-c0dc-4c33-b255-ba3b4ccee72f"/>
          <p:cNvSpPr/>
          <p:nvPr/>
        </p:nvSpPr>
        <p:spPr>
          <a:xfrm>
            <a:off x="173681" y="-159311"/>
            <a:ext cx="336127" cy="33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205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4" name="Google Shape;394;g16f56fe885a_0_780"/>
          <p:cNvGrpSpPr/>
          <p:nvPr/>
        </p:nvGrpSpPr>
        <p:grpSpPr>
          <a:xfrm>
            <a:off x="941157" y="1508725"/>
            <a:ext cx="1343125" cy="1081908"/>
            <a:chOff x="811510" y="1390682"/>
            <a:chExt cx="1217946" cy="981075"/>
          </a:xfrm>
        </p:grpSpPr>
        <p:pic>
          <p:nvPicPr>
            <p:cNvPr id="395" name="Google Shape;395;g16f56fe885a_0_780"/>
            <p:cNvPicPr preferRelativeResize="0"/>
            <p:nvPr/>
          </p:nvPicPr>
          <p:blipFill rotWithShape="1">
            <a:blip r:embed="rId3">
              <a:alphaModFix/>
            </a:blip>
            <a:srcRect t="5597" b="6806"/>
            <a:stretch/>
          </p:blipFill>
          <p:spPr>
            <a:xfrm>
              <a:off x="811510" y="1390682"/>
              <a:ext cx="660812" cy="98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6" name="Google Shape;396;g16f56fe885a_0_7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52050" y="1434259"/>
              <a:ext cx="477406" cy="8939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7" name="Google Shape;397;g16f56fe885a_0_780"/>
          <p:cNvSpPr/>
          <p:nvPr/>
        </p:nvSpPr>
        <p:spPr>
          <a:xfrm>
            <a:off x="2720268" y="2796302"/>
            <a:ext cx="3854870" cy="81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60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Разработка симулятора уровня эмиссии парниковых газов для оценки воздействия промышленности</a:t>
            </a:r>
            <a:endParaRPr sz="1600">
              <a:latin typeface="Arial Narrow" panose="020B0606020202030204" pitchFamily="34" charset="0"/>
            </a:endParaRPr>
          </a:p>
        </p:txBody>
      </p:sp>
      <p:sp>
        <p:nvSpPr>
          <p:cNvPr id="398" name="Google Shape;398;g16f56fe885a_0_780"/>
          <p:cNvSpPr/>
          <p:nvPr/>
        </p:nvSpPr>
        <p:spPr>
          <a:xfrm>
            <a:off x="2720268" y="4064898"/>
            <a:ext cx="3539917" cy="81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60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Умный фандомат: использование искусственного интеллекта для переработки мусора</a:t>
            </a:r>
            <a:endParaRPr sz="1600">
              <a:latin typeface="Arial Narrow" panose="020B0606020202030204" pitchFamily="34" charset="0"/>
            </a:endParaRPr>
          </a:p>
        </p:txBody>
      </p:sp>
      <p:sp>
        <p:nvSpPr>
          <p:cNvPr id="399" name="Google Shape;399;g16f56fe885a_0_780"/>
          <p:cNvSpPr/>
          <p:nvPr/>
        </p:nvSpPr>
        <p:spPr>
          <a:xfrm>
            <a:off x="2720268" y="5297768"/>
            <a:ext cx="3466692" cy="81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60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Проблема учёта микротравм и инцидентов на рабочем месте. Использование чат-ботов</a:t>
            </a:r>
            <a:endParaRPr sz="1600">
              <a:latin typeface="Arial Narrow" panose="020B0606020202030204" pitchFamily="34" charset="0"/>
            </a:endParaRPr>
          </a:p>
        </p:txBody>
      </p:sp>
      <p:sp>
        <p:nvSpPr>
          <p:cNvPr id="400" name="Google Shape;400;g16f56fe885a_0_780"/>
          <p:cNvSpPr/>
          <p:nvPr/>
        </p:nvSpPr>
        <p:spPr>
          <a:xfrm>
            <a:off x="9100157" y="2976167"/>
            <a:ext cx="3443313" cy="57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60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Создание приложения дополненной реальности по анализу рисков</a:t>
            </a:r>
            <a:endParaRPr sz="1600">
              <a:latin typeface="Arial Narrow" panose="020B0606020202030204" pitchFamily="34" charset="0"/>
            </a:endParaRPr>
          </a:p>
        </p:txBody>
      </p:sp>
      <p:sp>
        <p:nvSpPr>
          <p:cNvPr id="401" name="Google Shape;401;g16f56fe885a_0_780"/>
          <p:cNvSpPr/>
          <p:nvPr/>
        </p:nvSpPr>
        <p:spPr>
          <a:xfrm>
            <a:off x="9100157" y="4142757"/>
            <a:ext cx="3632109" cy="57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600" dirty="0" err="1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Экопунты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 на интерактивных картах малых городов</a:t>
            </a:r>
            <a:endParaRPr sz="1600" dirty="0">
              <a:latin typeface="Arial Narrow" panose="020B0606020202030204" pitchFamily="34" charset="0"/>
            </a:endParaRPr>
          </a:p>
        </p:txBody>
      </p:sp>
      <p:sp>
        <p:nvSpPr>
          <p:cNvPr id="402" name="Google Shape;402;g16f56fe885a_0_780"/>
          <p:cNvSpPr/>
          <p:nvPr/>
        </p:nvSpPr>
        <p:spPr>
          <a:xfrm>
            <a:off x="9100157" y="1877071"/>
            <a:ext cx="3443313" cy="33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60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Фитодизайн и качество воздуха</a:t>
            </a:r>
            <a:endParaRPr sz="1600">
              <a:latin typeface="Arial Narrow" panose="020B0606020202030204" pitchFamily="34" charset="0"/>
            </a:endParaRPr>
          </a:p>
        </p:txBody>
      </p:sp>
      <p:sp>
        <p:nvSpPr>
          <p:cNvPr id="403" name="Google Shape;403;g16f56fe885a_0_780"/>
          <p:cNvSpPr/>
          <p:nvPr/>
        </p:nvSpPr>
        <p:spPr>
          <a:xfrm>
            <a:off x="9100157" y="5314573"/>
            <a:ext cx="3907362" cy="57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Разработка настольной игры «Экологические вызовы 21 века»</a:t>
            </a:r>
            <a:endParaRPr sz="1600" dirty="0">
              <a:latin typeface="Arial Narrow" panose="020B0606020202030204" pitchFamily="34" charset="0"/>
            </a:endParaRPr>
          </a:p>
        </p:txBody>
      </p:sp>
      <p:pic>
        <p:nvPicPr>
          <p:cNvPr id="404" name="Google Shape;404;g16f56fe885a_0_7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1131" y="5510405"/>
            <a:ext cx="1495527" cy="38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16f56fe885a_0_780"/>
          <p:cNvPicPr preferRelativeResize="0"/>
          <p:nvPr/>
        </p:nvPicPr>
        <p:blipFill rotWithShape="1">
          <a:blip r:embed="rId6">
            <a:alphaModFix/>
          </a:blip>
          <a:srcRect r="10793"/>
          <a:stretch/>
        </p:blipFill>
        <p:spPr>
          <a:xfrm>
            <a:off x="898117" y="3931662"/>
            <a:ext cx="1429200" cy="106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16f56fe885a_0_7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117" y="5180163"/>
            <a:ext cx="1429200" cy="107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16f56fe885a_0_780"/>
          <p:cNvPicPr preferRelativeResize="0"/>
          <p:nvPr/>
        </p:nvPicPr>
        <p:blipFill rotWithShape="1">
          <a:blip r:embed="rId8">
            <a:alphaModFix/>
          </a:blip>
          <a:srcRect r="19257" b="4725"/>
          <a:stretch/>
        </p:blipFill>
        <p:spPr>
          <a:xfrm>
            <a:off x="904004" y="2789530"/>
            <a:ext cx="1429200" cy="98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16f56fe885a_0_78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24292" y="4044400"/>
            <a:ext cx="1429200" cy="84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16f56fe885a_0_78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24292" y="2787270"/>
            <a:ext cx="1429200" cy="95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g16f56fe885a_0_78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24292" y="1510825"/>
            <a:ext cx="1429200" cy="10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16f56fe885a_0_780"/>
          <p:cNvSpPr/>
          <p:nvPr/>
        </p:nvSpPr>
        <p:spPr>
          <a:xfrm>
            <a:off x="785382" y="431304"/>
            <a:ext cx="6908241" cy="61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SzPts val="3600"/>
            </a:pPr>
            <a:r>
              <a:rPr lang="ru-RU" sz="5293" b="1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Кейсы </a:t>
            </a:r>
            <a:r>
              <a:rPr lang="ru-RU" sz="5293" b="1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участников </a:t>
            </a:r>
            <a:r>
              <a:rPr lang="en-US" sz="4800" b="1" dirty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endParaRPr sz="5293" b="1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24" name="Google Shape;107;p4"/>
          <p:cNvSpPr/>
          <p:nvPr/>
        </p:nvSpPr>
        <p:spPr>
          <a:xfrm>
            <a:off x="-4110" y="0"/>
            <a:ext cx="544221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7559623-6469-49E3-9352-516FB4CE44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65" y="413436"/>
            <a:ext cx="1508689" cy="5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8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808119" y="648557"/>
            <a:ext cx="11881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dirty="0">
                <a:latin typeface="Arial Narrow" panose="020B0606020202030204" pitchFamily="34" charset="0"/>
              </a:rPr>
              <a:t>GENERATION NEXT</a:t>
            </a:r>
            <a:r>
              <a:rPr lang="en-US" sz="4000" b="1" dirty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r>
              <a:rPr lang="ru-RU" sz="4000" b="1" dirty="0">
                <a:solidFill>
                  <a:srgbClr val="6EDE00"/>
                </a:solidFill>
                <a:latin typeface="Arial Narrow" panose="020B0606020202030204" pitchFamily="34" charset="0"/>
              </a:rPr>
              <a:t> </a:t>
            </a:r>
            <a:endParaRPr lang="ru-RU" sz="4000" dirty="0">
              <a:solidFill>
                <a:srgbClr val="6EDE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CAD3E3-1ABF-6F46-B44B-7E48B8D1EB67}"/>
              </a:ext>
            </a:extLst>
          </p:cNvPr>
          <p:cNvSpPr txBox="1"/>
          <p:nvPr/>
        </p:nvSpPr>
        <p:spPr>
          <a:xfrm>
            <a:off x="1057305" y="2016877"/>
            <a:ext cx="5558898" cy="488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62"/>
              </a:spcAft>
              <a:buClr>
                <a:srgbClr val="6EDE00"/>
              </a:buClr>
            </a:pPr>
            <a:r>
              <a:rPr lang="ru-RU" sz="1600" dirty="0">
                <a:latin typeface="Arial Narrow" pitchFamily="34" charset="0"/>
              </a:rPr>
              <a:t>Программа по работе со студентами </a:t>
            </a:r>
            <a:r>
              <a:rPr lang="en-US" sz="1600" dirty="0">
                <a:latin typeface="Arial Narrow" pitchFamily="34" charset="0"/>
              </a:rPr>
              <a:t>EcoStandard group</a:t>
            </a:r>
            <a:r>
              <a:rPr lang="ru-RU" sz="1600" dirty="0">
                <a:latin typeface="Arial Narrow" pitchFamily="34" charset="0"/>
              </a:rPr>
              <a:t> – «кузница» высоко-квалифицированных кадров в сфере охраны труда и экологии.</a:t>
            </a:r>
            <a:r>
              <a:rPr lang="en-US" sz="1600" dirty="0">
                <a:latin typeface="Arial Narrow" pitchFamily="34" charset="0"/>
              </a:rPr>
              <a:t> </a:t>
            </a:r>
            <a:endParaRPr lang="ru-RU" sz="1600" dirty="0">
              <a:latin typeface="Arial Narrow" pitchFamily="34" charset="0"/>
            </a:endParaRPr>
          </a:p>
          <a:p>
            <a:pPr algn="just">
              <a:lnSpc>
                <a:spcPct val="114000"/>
              </a:lnSpc>
              <a:spcAft>
                <a:spcPts val="662"/>
              </a:spcAft>
              <a:buClr>
                <a:srgbClr val="6EDE00"/>
              </a:buClr>
            </a:pPr>
            <a:r>
              <a:rPr lang="ru-RU" sz="1600" dirty="0">
                <a:latin typeface="Arial Narrow" pitchFamily="34" charset="0"/>
              </a:rPr>
              <a:t>Существует</a:t>
            </a:r>
            <a:r>
              <a:rPr lang="en-US" sz="1600" dirty="0">
                <a:latin typeface="Arial Narrow" pitchFamily="34" charset="0"/>
              </a:rPr>
              <a:t> c 2016 </a:t>
            </a:r>
            <a:r>
              <a:rPr lang="ru-RU" sz="1600" dirty="0">
                <a:latin typeface="Arial Narrow" pitchFamily="34" charset="0"/>
              </a:rPr>
              <a:t>года, на данный момент работает во всех сферах деятельности компании.</a:t>
            </a:r>
          </a:p>
          <a:p>
            <a:pPr lvl="0" algn="just"/>
            <a:endParaRPr lang="ru-RU" sz="1600" b="1" dirty="0">
              <a:latin typeface="Arial Narrow" panose="020B0606020202030204" pitchFamily="34" charset="0"/>
            </a:endParaRPr>
          </a:p>
          <a:p>
            <a:pPr lvl="0" algn="just"/>
            <a:endParaRPr lang="ru-RU" sz="1600" b="1" dirty="0">
              <a:latin typeface="Arial Narrow" panose="020B0606020202030204" pitchFamily="34" charset="0"/>
            </a:endParaRPr>
          </a:p>
          <a:p>
            <a:pPr lvl="0" algn="just"/>
            <a:endParaRPr lang="ru-RU" sz="1600" b="1" dirty="0">
              <a:latin typeface="Arial Narrow" panose="020B0606020202030204" pitchFamily="34" charset="0"/>
            </a:endParaRPr>
          </a:p>
          <a:p>
            <a:pPr lvl="0" algn="just"/>
            <a:endParaRPr lang="ru-RU" sz="1600" b="1" dirty="0">
              <a:latin typeface="Arial Narrow" panose="020B0606020202030204" pitchFamily="34" charset="0"/>
            </a:endParaRPr>
          </a:p>
          <a:p>
            <a:pPr lvl="0" algn="just"/>
            <a:r>
              <a:rPr lang="ru-RU" sz="2800" b="1" dirty="0">
                <a:solidFill>
                  <a:srgbClr val="6EDE00"/>
                </a:solidFill>
                <a:latin typeface="Arial Narrow" panose="020B0606020202030204" pitchFamily="34" charset="0"/>
              </a:rPr>
              <a:t>─</a:t>
            </a:r>
            <a:r>
              <a:rPr lang="ru-RU" sz="3200" b="1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ПРАКТИКА</a:t>
            </a:r>
          </a:p>
          <a:p>
            <a:pPr lvl="0" algn="just"/>
            <a:r>
              <a:rPr lang="ru-RU" sz="2800" b="1" dirty="0">
                <a:solidFill>
                  <a:srgbClr val="6EDE00"/>
                </a:solidFill>
                <a:latin typeface="Arial Narrow" panose="020B0606020202030204" pitchFamily="34" charset="0"/>
              </a:rPr>
              <a:t>─</a:t>
            </a:r>
            <a:r>
              <a:rPr lang="ru-RU" sz="3200" b="1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СТАЖИРОВКА</a:t>
            </a:r>
          </a:p>
          <a:p>
            <a:pPr lvl="0" algn="just"/>
            <a:r>
              <a:rPr lang="ru-RU" sz="2800" b="1" dirty="0">
                <a:solidFill>
                  <a:srgbClr val="6EDE00"/>
                </a:solidFill>
                <a:latin typeface="Arial Narrow" panose="020B0606020202030204" pitchFamily="34" charset="0"/>
              </a:rPr>
              <a:t>─</a:t>
            </a:r>
            <a:r>
              <a:rPr lang="ru-RU" sz="3200" b="1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ИНТЕНСИВ</a:t>
            </a:r>
          </a:p>
          <a:p>
            <a:pPr algn="just"/>
            <a:r>
              <a:rPr lang="ru-RU" sz="2800" b="1" dirty="0">
                <a:solidFill>
                  <a:srgbClr val="6EDE00"/>
                </a:solidFill>
                <a:latin typeface="Arial Narrow" panose="020B0606020202030204" pitchFamily="34" charset="0"/>
              </a:rPr>
              <a:t>─</a:t>
            </a:r>
            <a:r>
              <a:rPr lang="ru-RU" sz="3200" b="1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ШКОЛА </a:t>
            </a:r>
            <a:r>
              <a:rPr lang="ru-RU" sz="1600" b="1" dirty="0" err="1">
                <a:latin typeface="Arial Narrow" panose="020B0606020202030204" pitchFamily="34" charset="0"/>
              </a:rPr>
              <a:t>СОТа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algn="just">
              <a:lnSpc>
                <a:spcPct val="114000"/>
              </a:lnSpc>
              <a:spcAft>
                <a:spcPts val="662"/>
              </a:spcAft>
              <a:buFont typeface="Wingdings" pitchFamily="2" charset="2"/>
              <a:buChar char="ü"/>
            </a:pPr>
            <a:endParaRPr lang="ru-RU" sz="1600" dirty="0">
              <a:latin typeface="Arial Narrow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7148B44-7B95-3041-A7DF-A519B7A7158D}"/>
              </a:ext>
            </a:extLst>
          </p:cNvPr>
          <p:cNvSpPr/>
          <p:nvPr/>
        </p:nvSpPr>
        <p:spPr>
          <a:xfrm>
            <a:off x="2118" y="0"/>
            <a:ext cx="109014" cy="7562850"/>
          </a:xfrm>
          <a:prstGeom prst="rect">
            <a:avLst/>
          </a:prstGeom>
          <a:solidFill>
            <a:srgbClr val="79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4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17224" b="5357"/>
          <a:stretch/>
        </p:blipFill>
        <p:spPr>
          <a:xfrm>
            <a:off x="8389013" y="4436418"/>
            <a:ext cx="4977752" cy="297325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3F33823-2CA1-C642-A37C-CBFE14FD3556}"/>
              </a:ext>
            </a:extLst>
          </p:cNvPr>
          <p:cNvSpPr/>
          <p:nvPr/>
        </p:nvSpPr>
        <p:spPr>
          <a:xfrm rot="16200000">
            <a:off x="-419825" y="6121157"/>
            <a:ext cx="1645179" cy="22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2" b="1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213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41" y="1261654"/>
            <a:ext cx="2887945" cy="38147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85" y="101028"/>
            <a:ext cx="3658294" cy="2321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CAD3E3-1ABF-6F46-B44B-7E48B8D1EB67}"/>
              </a:ext>
            </a:extLst>
          </p:cNvPr>
          <p:cNvSpPr txBox="1"/>
          <p:nvPr/>
        </p:nvSpPr>
        <p:spPr>
          <a:xfrm>
            <a:off x="3201624" y="4956871"/>
            <a:ext cx="3861594" cy="146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62"/>
              </a:spcAft>
            </a:pPr>
            <a:endParaRPr lang="ru-RU" sz="1600" b="1" dirty="0">
              <a:latin typeface="Arial Narrow" pitchFamily="34" charset="0"/>
            </a:endParaRPr>
          </a:p>
          <a:p>
            <a:pPr lvl="1">
              <a:lnSpc>
                <a:spcPct val="114000"/>
              </a:lnSpc>
              <a:spcAft>
                <a:spcPts val="662"/>
              </a:spcAft>
            </a:pPr>
            <a:r>
              <a:rPr lang="ru-RU" sz="1600" b="1" dirty="0">
                <a:solidFill>
                  <a:srgbClr val="92D050"/>
                </a:solidFill>
                <a:latin typeface="Arial Narrow" pitchFamily="34" charset="0"/>
              </a:rPr>
              <a:t>1433</a:t>
            </a:r>
            <a:r>
              <a:rPr lang="ru-RU" sz="1600" b="1" dirty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студентов прошли стажировку</a:t>
            </a:r>
          </a:p>
          <a:p>
            <a:pPr lvl="1">
              <a:lnSpc>
                <a:spcPct val="114000"/>
              </a:lnSpc>
              <a:spcAft>
                <a:spcPts val="662"/>
              </a:spcAft>
            </a:pPr>
            <a:r>
              <a:rPr lang="ru-RU" sz="1600" b="1" dirty="0">
                <a:solidFill>
                  <a:srgbClr val="92D050"/>
                </a:solidFill>
                <a:latin typeface="Arial Narrow" pitchFamily="34" charset="0"/>
              </a:rPr>
              <a:t>150 </a:t>
            </a:r>
            <a:r>
              <a:rPr lang="ru-RU" sz="1600" dirty="0">
                <a:latin typeface="Arial Narrow" pitchFamily="34" charset="0"/>
              </a:rPr>
              <a:t>стажера стали сотрудниками</a:t>
            </a:r>
          </a:p>
          <a:p>
            <a:pPr>
              <a:lnSpc>
                <a:spcPct val="114000"/>
              </a:lnSpc>
              <a:spcAft>
                <a:spcPts val="662"/>
              </a:spcAft>
              <a:buFont typeface="Wingdings" pitchFamily="2" charset="2"/>
              <a:buChar char="ü"/>
            </a:pPr>
            <a:endParaRPr lang="ru-RU" sz="1600" dirty="0">
              <a:latin typeface="Arial Narrow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70580" y="4946397"/>
            <a:ext cx="0" cy="1470554"/>
          </a:xfrm>
          <a:prstGeom prst="line">
            <a:avLst/>
          </a:prstGeom>
          <a:ln>
            <a:solidFill>
              <a:srgbClr val="6EDE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Google Shape;107;p4"/>
          <p:cNvSpPr/>
          <p:nvPr/>
        </p:nvSpPr>
        <p:spPr>
          <a:xfrm>
            <a:off x="-4110" y="0"/>
            <a:ext cx="544221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61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08119" y="3094698"/>
            <a:ext cx="4936299" cy="2774658"/>
          </a:xfrm>
        </p:spPr>
        <p:txBody>
          <a:bodyPr>
            <a:normAutofit/>
          </a:bodyPr>
          <a:lstStyle/>
          <a:p>
            <a:pPr marL="378150" indent="-378150"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онлайн-курсы: слайдовые, видео</a:t>
            </a:r>
          </a:p>
          <a:p>
            <a:pPr marL="378150" indent="-378150"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вебинары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 с преподавателем</a:t>
            </a:r>
          </a:p>
          <a:p>
            <a:pPr marL="378150" indent="-378150"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менторинг</a:t>
            </a:r>
            <a:endParaRPr lang="ru-RU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378150" indent="-378150"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проектная работа</a:t>
            </a:r>
          </a:p>
          <a:p>
            <a:pPr marL="378150" indent="-378150">
              <a:lnSpc>
                <a:spcPct val="13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очные семинары</a:t>
            </a:r>
            <a:endParaRPr lang="ru-RU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8119" y="1890147"/>
            <a:ext cx="4470071" cy="8052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Форматы  обучения: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ru-RU" dirty="0">
                <a:latin typeface="Arial Narrow" charset="0"/>
                <a:ea typeface="Arial Narrow" charset="0"/>
                <a:cs typeface="Arial Narrow" charset="0"/>
              </a:rPr>
            </a:br>
            <a:endParaRPr lang="ru-RU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808119" y="648557"/>
            <a:ext cx="11881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latin typeface="Arial Narrow" panose="020B0606020202030204" pitchFamily="34" charset="0"/>
              </a:rPr>
              <a:t>ШКОЛА СОТ</a:t>
            </a:r>
            <a:r>
              <a:rPr lang="en-US" sz="40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r>
              <a:rPr lang="ru-RU" sz="40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 </a:t>
            </a:r>
            <a:endParaRPr lang="ru-RU" sz="4000" dirty="0">
              <a:solidFill>
                <a:srgbClr val="6EDE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5" name="Picture 1" descr="age1image6495441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7" t="34511" b="28510"/>
          <a:stretch/>
        </p:blipFill>
        <p:spPr bwMode="auto">
          <a:xfrm>
            <a:off x="5744418" y="1356443"/>
            <a:ext cx="7260448" cy="46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36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03309" y="2372999"/>
            <a:ext cx="7963060" cy="5053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Google Shape;166;p9"/>
          <p:cNvSpPr/>
          <p:nvPr/>
        </p:nvSpPr>
        <p:spPr>
          <a:xfrm>
            <a:off x="-4109" y="0"/>
            <a:ext cx="544299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559623-6469-49E3-9352-516FB4CE4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65" y="413436"/>
            <a:ext cx="1508689" cy="513728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xmlns="" id="{DA004F81-792D-4309-8C9B-670A5F38C294}"/>
              </a:ext>
            </a:extLst>
          </p:cNvPr>
          <p:cNvSpPr txBox="1">
            <a:spLocks/>
          </p:cNvSpPr>
          <p:nvPr/>
        </p:nvSpPr>
        <p:spPr>
          <a:xfrm>
            <a:off x="922539" y="497274"/>
            <a:ext cx="7057079" cy="1243926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6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Первые шаги в роли специалиста </a:t>
            </a:r>
            <a:r>
              <a:rPr lang="ru-RU" sz="4000" b="1" spc="-50" dirty="0">
                <a:solidFill>
                  <a:srgbClr val="6EDE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</a:t>
            </a:r>
            <a:endParaRPr lang="ru-RU" sz="4000" b="1" dirty="0">
              <a:latin typeface="Arial Narrow" panose="020B060602020203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xmlns="" id="{3DEEED64-F23F-47C2-A2EC-B0CCDBC599C2}"/>
              </a:ext>
            </a:extLst>
          </p:cNvPr>
          <p:cNvSpPr txBox="1"/>
          <p:nvPr/>
        </p:nvSpPr>
        <p:spPr>
          <a:xfrm>
            <a:off x="5912887" y="5167325"/>
            <a:ext cx="6143903" cy="2126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000" dirty="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Матрица обучения по охране труда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Нормы выдачи специальной одежды, СИЗ и Дерматологических СИЗ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Контингент сотрудников на медицинские осмотры и психиатрические освидетельствования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dirty="0">
              <a:latin typeface="Arial Narrow"/>
              <a:cs typeface="Arial Narro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71634" y="5699790"/>
            <a:ext cx="1328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 b="1" dirty="0">
                <a:latin typeface="Arial Narrow"/>
                <a:cs typeface="Arial Narrow"/>
              </a:rPr>
              <a:t>1 этаж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3276" y="6284565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400" b="1" dirty="0">
                <a:latin typeface="Arial Narrow"/>
                <a:cs typeface="Arial Narrow"/>
              </a:rPr>
              <a:t>«Матрицы»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3309" y="5015360"/>
            <a:ext cx="7963060" cy="19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003310" y="3684343"/>
            <a:ext cx="7963060" cy="47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>
            <a:off x="4636371" y="927164"/>
            <a:ext cx="8696937" cy="1445835"/>
          </a:xfrm>
          <a:prstGeom prst="triangle">
            <a:avLst/>
          </a:prstGeom>
          <a:solidFill>
            <a:srgbClr val="99E6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-4109" y="0"/>
            <a:ext cx="544299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559623-6469-49E3-9352-516FB4CE4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545" y="412227"/>
            <a:ext cx="1508689" cy="513728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xmlns="" id="{DA004F81-792D-4309-8C9B-670A5F38C294}"/>
              </a:ext>
            </a:extLst>
          </p:cNvPr>
          <p:cNvSpPr txBox="1">
            <a:spLocks/>
          </p:cNvSpPr>
          <p:nvPr/>
        </p:nvSpPr>
        <p:spPr>
          <a:xfrm>
            <a:off x="912807" y="490413"/>
            <a:ext cx="6291557" cy="1243926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6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Первые шаги в роли специалиста </a:t>
            </a:r>
            <a:r>
              <a:rPr lang="ru-RU" sz="4000" b="1" spc="-50" dirty="0">
                <a:solidFill>
                  <a:srgbClr val="6EDE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</a:t>
            </a:r>
            <a:endParaRPr lang="ru-RU" sz="4000" b="1" dirty="0">
              <a:latin typeface="Arial Narrow" panose="020B060602020203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79167" y="4009752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 b="1" dirty="0">
                <a:latin typeface="Arial Narrow"/>
                <a:cs typeface="Arial Narrow"/>
              </a:rPr>
              <a:t>2 этаж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6395" y="4581996"/>
            <a:ext cx="3954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 Narrow"/>
                <a:cs typeface="Arial Narrow"/>
              </a:rPr>
              <a:t>Процедуры и распределение </a:t>
            </a:r>
          </a:p>
          <a:p>
            <a:pPr algn="ctr"/>
            <a:r>
              <a:rPr lang="ru-RU" sz="2400" b="1" dirty="0">
                <a:latin typeface="Arial Narrow"/>
                <a:cs typeface="Arial Narrow"/>
              </a:rPr>
              <a:t>ответственности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3309" y="2372999"/>
            <a:ext cx="7963060" cy="5053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81552" y="5959966"/>
            <a:ext cx="7963060" cy="19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003310" y="3684343"/>
            <a:ext cx="7963060" cy="47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авнобедренный треугольник 28"/>
          <p:cNvSpPr/>
          <p:nvPr/>
        </p:nvSpPr>
        <p:spPr>
          <a:xfrm>
            <a:off x="4636371" y="927164"/>
            <a:ext cx="8696937" cy="1445835"/>
          </a:xfrm>
          <a:prstGeom prst="triangle">
            <a:avLst/>
          </a:prstGeom>
          <a:solidFill>
            <a:srgbClr val="99E6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3DEEED64-F23F-47C2-A2EC-B0CCDBC599C2}"/>
              </a:ext>
            </a:extLst>
          </p:cNvPr>
          <p:cNvSpPr txBox="1"/>
          <p:nvPr/>
        </p:nvSpPr>
        <p:spPr>
          <a:xfrm>
            <a:off x="5780302" y="3919680"/>
            <a:ext cx="5732999" cy="205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2000" dirty="0">
              <a:latin typeface="Arial Narrow"/>
              <a:cs typeface="Arial Narrow"/>
            </a:endParaRP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Процедура закупки и выдачи СИЗ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Процедура проведение Медицинских осмотров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Психиатрических освидетельствований</a:t>
            </a:r>
          </a:p>
          <a:p>
            <a:pPr marL="298450" indent="-2857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Предрейсовый медицинских осмотров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3999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-4109" y="0"/>
            <a:ext cx="544299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559623-6469-49E3-9352-516FB4CE4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65" y="413436"/>
            <a:ext cx="1508689" cy="513728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xmlns="" id="{DA004F81-792D-4309-8C9B-670A5F38C294}"/>
              </a:ext>
            </a:extLst>
          </p:cNvPr>
          <p:cNvSpPr txBox="1">
            <a:spLocks/>
          </p:cNvSpPr>
          <p:nvPr/>
        </p:nvSpPr>
        <p:spPr>
          <a:xfrm>
            <a:off x="928064" y="493137"/>
            <a:ext cx="6637920" cy="1243926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6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Первые шаги в роли специалиста </a:t>
            </a:r>
            <a:r>
              <a:rPr lang="ru-RU" sz="4000" b="1" spc="-50" dirty="0">
                <a:solidFill>
                  <a:srgbClr val="6EDE00"/>
                </a:solidFill>
                <a:latin typeface="Arial Narrow" panose="020B060602020203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</a:t>
            </a:r>
            <a:endParaRPr lang="ru-RU" sz="4000" b="1" dirty="0">
              <a:latin typeface="Arial Narrow" panose="020B060602020203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4843" y="2373462"/>
            <a:ext cx="2622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 b="1" dirty="0">
                <a:latin typeface="Arial Narrow"/>
                <a:cs typeface="Arial Narrow"/>
              </a:rPr>
              <a:t>3 этаж и выше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3072" y="2950428"/>
            <a:ext cx="3954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 Narrow"/>
                <a:cs typeface="Arial Narrow"/>
              </a:rPr>
              <a:t>Процедуры и распределение </a:t>
            </a:r>
          </a:p>
          <a:p>
            <a:pPr algn="ctr"/>
            <a:r>
              <a:rPr lang="ru-RU" sz="2400" b="1" dirty="0">
                <a:latin typeface="Arial Narrow"/>
                <a:cs typeface="Arial Narrow"/>
              </a:rPr>
              <a:t>ответственности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003309" y="2372999"/>
            <a:ext cx="7963060" cy="5053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7559623-6469-49E3-9352-516FB4CE4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65" y="413436"/>
            <a:ext cx="1508689" cy="513728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03309" y="5957469"/>
            <a:ext cx="7963060" cy="19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003309" y="4508456"/>
            <a:ext cx="7963060" cy="47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Равнобедренный треугольник 25"/>
          <p:cNvSpPr/>
          <p:nvPr/>
        </p:nvSpPr>
        <p:spPr>
          <a:xfrm>
            <a:off x="4636371" y="927164"/>
            <a:ext cx="8696937" cy="1445835"/>
          </a:xfrm>
          <a:prstGeom prst="triangle">
            <a:avLst/>
          </a:prstGeom>
          <a:solidFill>
            <a:srgbClr val="99E6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xmlns="" id="{3DEEED64-F23F-47C2-A2EC-B0CCDBC599C2}"/>
              </a:ext>
            </a:extLst>
          </p:cNvPr>
          <p:cNvSpPr txBox="1"/>
          <p:nvPr/>
        </p:nvSpPr>
        <p:spPr>
          <a:xfrm>
            <a:off x="5436660" y="2608377"/>
            <a:ext cx="7757545" cy="1923604"/>
          </a:xfrm>
          <a:prstGeom prst="rect">
            <a:avLst/>
          </a:prstGeom>
        </p:spPr>
        <p:txBody>
          <a:bodyPr vert="horz" wrap="square" lIns="0" tIns="12700" rIns="0" bIns="0" numCol="2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Arial Narrow"/>
                <a:cs typeface="Arial Narrow"/>
              </a:rPr>
              <a:t>Иные процессы: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Электробезопасность;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Работы повышенной опасности;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Работы на высоте, в ОЗП и другие.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Наряд-Допуск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000" dirty="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Обеспечение безопасности по «отраслевым правилам».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Безопасность оборудования, помещений.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/>
                <a:cs typeface="Arial Narrow"/>
              </a:rPr>
              <a:t>Работа с подрядными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143951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subTitle" idx="1"/>
          </p:nvPr>
        </p:nvSpPr>
        <p:spPr>
          <a:xfrm>
            <a:off x="956421" y="2891868"/>
            <a:ext cx="5563395" cy="1245121"/>
          </a:xfrm>
        </p:spPr>
        <p:txBody>
          <a:bodyPr>
            <a:noAutofit/>
          </a:bodyPr>
          <a:lstStyle/>
          <a:p>
            <a:pPr marL="0"/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>Обучение, связанное с профессиональными знаниями, умениями и навыками, </a:t>
            </a:r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>(разработка и внедрение СУОТ, ведение </a:t>
            </a:r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>документации, оценка </a:t>
            </a:r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>рисков и т.д</a:t>
            </a:r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>.)</a:t>
            </a:r>
            <a:br>
              <a:rPr lang="ru-RU" sz="1434" dirty="0">
                <a:latin typeface="Arial Narrow" charset="0"/>
                <a:ea typeface="Arial Narrow" charset="0"/>
                <a:cs typeface="Arial Narrow" charset="0"/>
              </a:rPr>
            </a:br>
            <a:endParaRPr lang="ru-RU" sz="1434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421" y="579726"/>
            <a:ext cx="7506209" cy="8052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ОБУЧЕНИЕ ПО НАПРАВЛЕНИЯМ</a:t>
            </a:r>
            <a:endParaRPr lang="ru-RU" sz="40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Текст 8"/>
          <p:cNvSpPr>
            <a:spLocks noGrp="1"/>
          </p:cNvSpPr>
          <p:nvPr>
            <p:ph type="body" idx="4294967295"/>
          </p:nvPr>
        </p:nvSpPr>
        <p:spPr>
          <a:xfrm>
            <a:off x="7382107" y="5154164"/>
            <a:ext cx="5469062" cy="1574834"/>
          </a:xfrm>
        </p:spPr>
        <p:txBody>
          <a:bodyPr>
            <a:noAutofit/>
          </a:bodyPr>
          <a:lstStyle/>
          <a:p>
            <a:pPr marL="0"/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>Развитие управленческих компетенций, которые  позволяют специалисту планировать и реализовывать проекты в сфере безопасности, принимать управленческие решения на основе анализа стратегии, бизнес-процессов, управлять сотрудниками</a:t>
            </a:r>
          </a:p>
          <a:p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ru-RU" sz="1434" dirty="0">
                <a:latin typeface="Arial Narrow" charset="0"/>
                <a:ea typeface="Arial Narrow" charset="0"/>
                <a:cs typeface="Arial Narrow" charset="0"/>
              </a:rPr>
            </a:br>
            <a:endParaRPr lang="ru-RU" sz="1434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" name="Текст 8"/>
          <p:cNvSpPr>
            <a:spLocks noGrp="1"/>
          </p:cNvSpPr>
          <p:nvPr>
            <p:ph type="body" idx="4294967295"/>
          </p:nvPr>
        </p:nvSpPr>
        <p:spPr>
          <a:xfrm>
            <a:off x="956422" y="5321134"/>
            <a:ext cx="5537337" cy="950609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</a:pPr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>Обучение, направленное на изучение концепций культуры безопасности, её уровней и составляющих, этапов и инструментов её внедрения.</a:t>
            </a:r>
            <a:br>
              <a:rPr lang="ru-RU" sz="1434" dirty="0">
                <a:latin typeface="Arial Narrow" charset="0"/>
                <a:ea typeface="Arial Narrow" charset="0"/>
                <a:cs typeface="Arial Narrow" charset="0"/>
              </a:rPr>
            </a:br>
            <a:endParaRPr lang="ru-RU" sz="1434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idx="4294967295"/>
          </p:nvPr>
        </p:nvSpPr>
        <p:spPr>
          <a:xfrm>
            <a:off x="7312081" y="2869832"/>
            <a:ext cx="5539087" cy="1425037"/>
          </a:xfrm>
        </p:spPr>
        <p:txBody>
          <a:bodyPr>
            <a:normAutofit/>
          </a:bodyPr>
          <a:lstStyle/>
          <a:p>
            <a:pPr marL="0"/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>Тренинги и курсы, которые помогают специалисту выстроить взаимодействие с коллегами в рабочих ситуациях и быстрее находить взаимопонимание в </a:t>
            </a:r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>команде; </a:t>
            </a:r>
            <a:r>
              <a:rPr lang="ru-RU" sz="1434" dirty="0">
                <a:latin typeface="Arial Narrow" charset="0"/>
                <a:ea typeface="Arial Narrow" charset="0"/>
                <a:cs typeface="Arial Narrow" charset="0"/>
              </a:rPr>
              <a:t>эффективно доносить свои идеи до руководства и развить свои лидерские качества.</a:t>
            </a:r>
            <a:br>
              <a:rPr lang="ru-RU" sz="1434" dirty="0">
                <a:latin typeface="Arial Narrow" charset="0"/>
                <a:ea typeface="Arial Narrow" charset="0"/>
                <a:cs typeface="Arial Narrow" charset="0"/>
              </a:rPr>
            </a:br>
            <a:endParaRPr lang="ru-RU" sz="1434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9049" y="1977084"/>
            <a:ext cx="2486660" cy="595165"/>
          </a:xfrm>
          <a:prstGeom prst="roundRect">
            <a:avLst>
              <a:gd name="adj" fmla="val 50000"/>
            </a:avLst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64" b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Hard Skills</a:t>
            </a:r>
            <a:endParaRPr lang="ru-RU" sz="1764" b="1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9049" y="4636948"/>
            <a:ext cx="2486660" cy="595165"/>
          </a:xfrm>
          <a:prstGeom prst="roundRect">
            <a:avLst>
              <a:gd name="adj" fmla="val 50000"/>
            </a:avLst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64" b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Культура безопасности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38295" y="4491543"/>
            <a:ext cx="2486660" cy="595165"/>
          </a:xfrm>
          <a:prstGeom prst="roundRect">
            <a:avLst>
              <a:gd name="adj" fmla="val 50000"/>
            </a:avLst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64" b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Менеджмент в ОТ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38295" y="1977084"/>
            <a:ext cx="2486660" cy="595165"/>
          </a:xfrm>
          <a:prstGeom prst="roundRect">
            <a:avLst>
              <a:gd name="adj" fmla="val 50000"/>
            </a:avLst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64" b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Soft Skills</a:t>
            </a:r>
            <a:endParaRPr lang="ru-RU" sz="1764" b="1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6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348" y="1192"/>
            <a:ext cx="13440835" cy="7560469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4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180" y="414498"/>
            <a:ext cx="1325662" cy="45153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032C4F0-09BD-4B4E-BCFF-5BE1B3D10C44}"/>
              </a:ext>
            </a:extLst>
          </p:cNvPr>
          <p:cNvSpPr/>
          <p:nvPr/>
        </p:nvSpPr>
        <p:spPr>
          <a:xfrm>
            <a:off x="1175744" y="1927266"/>
            <a:ext cx="9833172" cy="212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15" b="1" dirty="0">
                <a:latin typeface="Arial Narrow" panose="020B0606020202030204" pitchFamily="34" charset="0"/>
                <a:ea typeface="Roboto" panose="02000000000000000000" pitchFamily="2" charset="0"/>
                <a:cs typeface="Open Sans Extrabold" panose="020B0906030804020204" pitchFamily="34" charset="0"/>
              </a:rPr>
              <a:t>СПАСИБО </a:t>
            </a:r>
          </a:p>
          <a:p>
            <a:r>
              <a:rPr lang="ru-RU" sz="6615" b="1" dirty="0">
                <a:latin typeface="Arial Narrow" panose="020B0606020202030204" pitchFamily="34" charset="0"/>
                <a:ea typeface="Roboto" panose="02000000000000000000" pitchFamily="2" charset="0"/>
                <a:cs typeface="Open Sans Extrabold" panose="020B0906030804020204" pitchFamily="34" charset="0"/>
              </a:rPr>
              <a:t>ЗА ВНИМАНИЕ</a:t>
            </a:r>
            <a:endParaRPr lang="en-US" sz="6615" b="1" dirty="0">
              <a:latin typeface="Arial Narrow" panose="020B0606020202030204" pitchFamily="34" charset="0"/>
              <a:ea typeface="Roboto" panose="02000000000000000000" pitchFamily="2" charset="0"/>
              <a:cs typeface="Open Sans Extrabold" panose="020B0906030804020204" pitchFamily="34" charset="0"/>
            </a:endParaRPr>
          </a:p>
        </p:txBody>
      </p:sp>
      <p:sp>
        <p:nvSpPr>
          <p:cNvPr id="22" name="TextBox 21">
            <a:hlinkClick r:id="rId4"/>
          </p:cNvPr>
          <p:cNvSpPr txBox="1"/>
          <p:nvPr/>
        </p:nvSpPr>
        <p:spPr>
          <a:xfrm>
            <a:off x="1531540" y="6626191"/>
            <a:ext cx="348040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ecostandardgroup.ru</a:t>
            </a:r>
            <a:endParaRPr lang="ru-RU" sz="1875" dirty="0">
              <a:latin typeface="Arial Narrow" panose="020B0606020202030204" pitchFamily="34" charset="0"/>
              <a:ea typeface="Roboto" panose="02000000000000000000" pitchFamily="2" charset="0"/>
              <a:cs typeface="Open Sans Semibold" panose="020B0706030804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39" y="6666858"/>
            <a:ext cx="318198" cy="321244"/>
          </a:xfrm>
          <a:prstGeom prst="rect">
            <a:avLst/>
          </a:prstGeom>
          <a:solidFill>
            <a:srgbClr val="8FDD24"/>
          </a:solidFill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583" y="4771503"/>
            <a:ext cx="2063259" cy="206325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032C4F0-09BD-4B4E-BCFF-5BE1B3D10C44}"/>
              </a:ext>
            </a:extLst>
          </p:cNvPr>
          <p:cNvSpPr/>
          <p:nvPr/>
        </p:nvSpPr>
        <p:spPr>
          <a:xfrm>
            <a:off x="779466" y="1927266"/>
            <a:ext cx="496894" cy="1110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15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Extrabold" panose="020B0906030804020204" pitchFamily="34" charset="0"/>
              </a:rPr>
              <a:t>/</a:t>
            </a:r>
            <a:endParaRPr lang="en-US" sz="6615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 Extrabold" panose="020B09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9789" y="4498203"/>
            <a:ext cx="3656007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Попова Мария </a:t>
            </a:r>
          </a:p>
          <a:p>
            <a:r>
              <a:rPr lang="ru-RU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Директор по развитию</a:t>
            </a:r>
          </a:p>
          <a:p>
            <a:endParaRPr lang="ru-RU" sz="1875" dirty="0">
              <a:latin typeface="Arial Narrow" panose="020B0606020202030204" pitchFamily="34" charset="0"/>
              <a:ea typeface="Roboto" panose="02000000000000000000" pitchFamily="2" charset="0"/>
              <a:cs typeface="Open Sans Semibold" panose="020B0706030804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34" y="5579357"/>
            <a:ext cx="281660" cy="283182"/>
          </a:xfrm>
          <a:prstGeom prst="rect">
            <a:avLst/>
          </a:prstGeom>
          <a:solidFill>
            <a:srgbClr val="8FDD24"/>
          </a:solidFill>
        </p:spPr>
      </p:pic>
      <p:sp>
        <p:nvSpPr>
          <p:cNvPr id="17" name="TextBox 16"/>
          <p:cNvSpPr txBox="1"/>
          <p:nvPr/>
        </p:nvSpPr>
        <p:spPr>
          <a:xfrm>
            <a:off x="1417337" y="5491608"/>
            <a:ext cx="355672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8 (495) 229-14-9</a:t>
            </a:r>
            <a:r>
              <a:rPr lang="en-US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2</a:t>
            </a:r>
            <a:endParaRPr lang="ru-RU" sz="1875" dirty="0">
              <a:latin typeface="Arial Narrow" panose="020B0606020202030204" pitchFamily="34" charset="0"/>
              <a:ea typeface="Roboto" panose="02000000000000000000" pitchFamily="2" charset="0"/>
              <a:cs typeface="Open Sans Semibold" panose="020B0706030804020204" pitchFamily="34" charset="0"/>
            </a:endParaRPr>
          </a:p>
          <a:p>
            <a:r>
              <a:rPr lang="ru-RU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8 (9</a:t>
            </a:r>
            <a:r>
              <a:rPr lang="en-US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15</a:t>
            </a:r>
            <a:r>
              <a:rPr lang="ru-RU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) </a:t>
            </a:r>
            <a:r>
              <a:rPr lang="en-US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457-58</a:t>
            </a:r>
            <a:r>
              <a:rPr lang="ru-RU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-</a:t>
            </a:r>
            <a:r>
              <a:rPr lang="en-US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47</a:t>
            </a:r>
            <a:r>
              <a:rPr lang="ru-RU" sz="1875" dirty="0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34" y="6262146"/>
            <a:ext cx="337549" cy="259984"/>
          </a:xfrm>
          <a:prstGeom prst="rect">
            <a:avLst/>
          </a:prstGeom>
          <a:solidFill>
            <a:srgbClr val="8FDD24"/>
          </a:solidFill>
        </p:spPr>
      </p:pic>
      <p:sp>
        <p:nvSpPr>
          <p:cNvPr id="30" name="TextBox 29"/>
          <p:cNvSpPr txBox="1"/>
          <p:nvPr/>
        </p:nvSpPr>
        <p:spPr>
          <a:xfrm>
            <a:off x="1417337" y="6201762"/>
            <a:ext cx="370880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dirty="0" err="1">
                <a:latin typeface="Arial Narrow" panose="020B0606020202030204" pitchFamily="34" charset="0"/>
                <a:ea typeface="Roboto" panose="02000000000000000000" pitchFamily="2" charset="0"/>
                <a:cs typeface="Open Sans Semibold" panose="020B0706030804020204" pitchFamily="34" charset="0"/>
              </a:rPr>
              <a:t>Popova.m@ecostandard.ru</a:t>
            </a:r>
            <a:endParaRPr lang="ru-RU" sz="1875" dirty="0">
              <a:latin typeface="Arial Narrow" panose="020B0606020202030204" pitchFamily="34" charset="0"/>
              <a:ea typeface="Roboto" panose="02000000000000000000" pitchFamily="2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9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117" y="0"/>
            <a:ext cx="13445067" cy="4927021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ED14AE6-18E0-9D44-A991-2CF523422094}"/>
              </a:ext>
            </a:extLst>
          </p:cNvPr>
          <p:cNvSpPr/>
          <p:nvPr/>
        </p:nvSpPr>
        <p:spPr>
          <a:xfrm>
            <a:off x="1675860" y="2470851"/>
            <a:ext cx="3276514" cy="90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64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Регионы присутствия</a:t>
            </a:r>
            <a:endParaRPr lang="en-US" sz="1764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1764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764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Места проведения работ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7ED14AE6-18E0-9D44-A991-2CF523422094}"/>
              </a:ext>
            </a:extLst>
          </p:cNvPr>
          <p:cNvSpPr/>
          <p:nvPr/>
        </p:nvSpPr>
        <p:spPr>
          <a:xfrm>
            <a:off x="1640863" y="5359882"/>
            <a:ext cx="4675280" cy="172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64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Группа компаний «</a:t>
            </a:r>
            <a:r>
              <a:rPr lang="ru-RU" sz="1764" dirty="0" err="1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Экостандарт</a:t>
            </a:r>
            <a:r>
              <a:rPr lang="ru-RU" sz="1764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» успешно работает по всей территории России и СНГ </a:t>
            </a:r>
            <a:r>
              <a:rPr lang="ru-RU" sz="1764" b="1" dirty="0">
                <a:solidFill>
                  <a:srgbClr val="6EDE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 1997 года</a:t>
            </a:r>
            <a:r>
              <a:rPr lang="en-US" sz="1764" b="1" dirty="0">
                <a:solidFill>
                  <a:srgbClr val="6EDE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ru-RU" sz="1764" b="1" dirty="0">
              <a:solidFill>
                <a:srgbClr val="6EDE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ru-RU" sz="1764" b="1" dirty="0">
              <a:solidFill>
                <a:srgbClr val="6EDE00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ru-RU" sz="1764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В состав компании входит </a:t>
            </a:r>
            <a:r>
              <a:rPr lang="ru-RU" sz="1764" b="1" dirty="0">
                <a:solidFill>
                  <a:srgbClr val="6EDE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</a:t>
            </a:r>
            <a:r>
              <a:rPr lang="ru-RU" sz="1544" b="1" dirty="0">
                <a:solidFill>
                  <a:srgbClr val="6EDE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филиалов</a:t>
            </a:r>
            <a:r>
              <a:rPr lang="ru-RU" sz="1544" b="1" dirty="0">
                <a:solidFill>
                  <a:srgbClr val="6EDE00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1764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и представительств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41" y="5197810"/>
            <a:ext cx="589508" cy="589508"/>
          </a:xfrm>
          <a:prstGeom prst="rect">
            <a:avLst/>
          </a:prstGeom>
        </p:spPr>
      </p:pic>
      <p:pic>
        <p:nvPicPr>
          <p:cNvPr id="29" name="Picture 4" descr="Briefcase on Apple iOS 13.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399" y="5261115"/>
            <a:ext cx="535916" cy="5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133159" y="6374051"/>
            <a:ext cx="1418743" cy="77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47" b="1" dirty="0">
                <a:solidFill>
                  <a:srgbClr val="6EDE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15</a:t>
            </a:r>
            <a:r>
              <a:rPr lang="ru-RU" sz="2647" b="1" dirty="0">
                <a:solidFill>
                  <a:srgbClr val="6EDE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320</a:t>
            </a:r>
            <a:r>
              <a:rPr lang="en-US" sz="2647" b="1" dirty="0">
                <a:solidFill>
                  <a:srgbClr val="6EDE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+</a:t>
            </a:r>
          </a:p>
          <a:p>
            <a:r>
              <a:rPr lang="ru-RU" sz="1764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проектов</a:t>
            </a:r>
            <a:endParaRPr lang="en-US" sz="1764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51902" y="6374051"/>
            <a:ext cx="3218902" cy="77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47" b="1" dirty="0">
                <a:solidFill>
                  <a:srgbClr val="6EDE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465</a:t>
            </a:r>
            <a:r>
              <a:rPr lang="ru-RU" sz="154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64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из них</a:t>
            </a:r>
            <a:endParaRPr lang="en-US" sz="1764" dirty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ru-RU" sz="1764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федерального значения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C9A9F6D-C091-B64D-ADD7-AEF2576213D3}"/>
              </a:ext>
            </a:extLst>
          </p:cNvPr>
          <p:cNvSpPr/>
          <p:nvPr/>
        </p:nvSpPr>
        <p:spPr>
          <a:xfrm>
            <a:off x="7133159" y="5385730"/>
            <a:ext cx="4068499" cy="63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64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За 2</a:t>
            </a:r>
            <a:r>
              <a:rPr lang="en-US" sz="1764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4</a:t>
            </a:r>
            <a:r>
              <a:rPr lang="ru-RU" sz="1764" dirty="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года своего существования организация выполнила: 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842" y="2530936"/>
            <a:ext cx="253395" cy="2533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198" y="3052945"/>
            <a:ext cx="164997" cy="242947"/>
          </a:xfrm>
          <a:prstGeom prst="rect">
            <a:avLst/>
          </a:prstGeom>
        </p:spPr>
      </p:pic>
      <p:sp>
        <p:nvSpPr>
          <p:cNvPr id="36" name="object 8"/>
          <p:cNvSpPr txBox="1">
            <a:spLocks/>
          </p:cNvSpPr>
          <p:nvPr/>
        </p:nvSpPr>
        <p:spPr>
          <a:xfrm>
            <a:off x="1275842" y="665215"/>
            <a:ext cx="5491356" cy="1248839"/>
          </a:xfrm>
          <a:prstGeom prst="rect">
            <a:avLst/>
          </a:prstGeom>
        </p:spPr>
        <p:txBody>
          <a:bodyPr vert="horz" wrap="square" lIns="0" tIns="140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6">
              <a:lnSpc>
                <a:spcPct val="100000"/>
              </a:lnSpc>
              <a:spcBef>
                <a:spcPts val="110"/>
              </a:spcBef>
            </a:pPr>
            <a:r>
              <a:rPr lang="en-US" sz="39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ECOSTANDARD </a:t>
            </a:r>
            <a:endParaRPr lang="ru-RU" sz="39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14006">
              <a:lnSpc>
                <a:spcPct val="100000"/>
              </a:lnSpc>
              <a:spcBef>
                <a:spcPts val="110"/>
              </a:spcBef>
            </a:pPr>
            <a:r>
              <a:rPr lang="en-US" sz="39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GROUP</a:t>
            </a:r>
            <a:r>
              <a:rPr lang="ru-RU" sz="3970" spc="-6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3970" b="1" spc="-55" dirty="0">
                <a:solidFill>
                  <a:srgbClr val="6EDE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/</a:t>
            </a:r>
            <a:endParaRPr lang="ru-RU" sz="397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4109" y="0"/>
            <a:ext cx="544299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416" y="6427486"/>
            <a:ext cx="1399132" cy="476422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5923C3C5-B810-C842-AE3F-030E3DC411A7}"/>
              </a:ext>
            </a:extLst>
          </p:cNvPr>
          <p:cNvCxnSpPr>
            <a:cxnSpLocks/>
          </p:cNvCxnSpPr>
          <p:nvPr/>
        </p:nvCxnSpPr>
        <p:spPr>
          <a:xfrm>
            <a:off x="1747513" y="5261115"/>
            <a:ext cx="551001" cy="0"/>
          </a:xfrm>
          <a:prstGeom prst="line">
            <a:avLst/>
          </a:prstGeom>
          <a:ln w="38100">
            <a:solidFill>
              <a:srgbClr val="6E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5923C3C5-B810-C842-AE3F-030E3DC411A7}"/>
              </a:ext>
            </a:extLst>
          </p:cNvPr>
          <p:cNvCxnSpPr>
            <a:cxnSpLocks/>
          </p:cNvCxnSpPr>
          <p:nvPr/>
        </p:nvCxnSpPr>
        <p:spPr>
          <a:xfrm>
            <a:off x="7256349" y="5261115"/>
            <a:ext cx="551001" cy="0"/>
          </a:xfrm>
          <a:prstGeom prst="line">
            <a:avLst/>
          </a:prstGeom>
          <a:ln w="38100">
            <a:solidFill>
              <a:srgbClr val="6E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5923C3C5-B810-C842-AE3F-030E3DC411A7}"/>
              </a:ext>
            </a:extLst>
          </p:cNvPr>
          <p:cNvCxnSpPr>
            <a:cxnSpLocks/>
          </p:cNvCxnSpPr>
          <p:nvPr/>
        </p:nvCxnSpPr>
        <p:spPr>
          <a:xfrm>
            <a:off x="7256349" y="6248572"/>
            <a:ext cx="551001" cy="0"/>
          </a:xfrm>
          <a:prstGeom prst="line">
            <a:avLst/>
          </a:prstGeom>
          <a:ln w="38100">
            <a:solidFill>
              <a:srgbClr val="6E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BA246F6-2366-4AD5-BFA7-3A15515A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6527" y="123021"/>
            <a:ext cx="9120657" cy="46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1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0;p3">
            <a:extLst>
              <a:ext uri="{FF2B5EF4-FFF2-40B4-BE49-F238E27FC236}">
                <a16:creationId xmlns:a16="http://schemas.microsoft.com/office/drawing/2014/main" xmlns="" id="{B35387B3-643A-D3D3-3C5F-88CA9E855D2E}"/>
              </a:ext>
            </a:extLst>
          </p:cNvPr>
          <p:cNvSpPr/>
          <p:nvPr/>
        </p:nvSpPr>
        <p:spPr>
          <a:xfrm>
            <a:off x="921495" y="480080"/>
            <a:ext cx="12327082" cy="133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89" tIns="50381" rIns="100789" bIns="50381" anchor="t" anchorCtr="0">
            <a:spAutoFit/>
          </a:bodyPr>
          <a:lstStyle/>
          <a:p>
            <a:pPr>
              <a:buSzPts val="4000"/>
            </a:pPr>
            <a:r>
              <a:rPr lang="ru-RU" sz="4000" b="1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" panose="020B0604020202020204" pitchFamily="34" charset="0"/>
                <a:sym typeface="Arial Narrow"/>
              </a:rPr>
              <a:t>ДЕПАРТАМЕНТЫ </a:t>
            </a:r>
          </a:p>
          <a:p>
            <a:pPr>
              <a:buSzPts val="4000"/>
            </a:pPr>
            <a:r>
              <a:rPr lang="en" sz="4000" b="1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" panose="020B0604020202020204" pitchFamily="34" charset="0"/>
                <a:sym typeface="Arial Narrow"/>
              </a:rPr>
              <a:t>ECOSTANDARD</a:t>
            </a:r>
            <a:r>
              <a:rPr lang="ru-RU" sz="4000" b="1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" panose="020B0604020202020204" pitchFamily="34" charset="0"/>
                <a:sym typeface="Arial Narrow"/>
              </a:rPr>
              <a:t> </a:t>
            </a:r>
            <a:r>
              <a:rPr lang="en" sz="4000" b="1" dirty="0">
                <a:solidFill>
                  <a:schemeClr val="dk1"/>
                </a:solidFill>
                <a:latin typeface="Arial Narrow" panose="020B0606020202030204" pitchFamily="34" charset="0"/>
                <a:ea typeface="Arial Narrow"/>
                <a:cs typeface="Arial" panose="020B0604020202020204" pitchFamily="34" charset="0"/>
                <a:sym typeface="Arial Narrow"/>
              </a:rPr>
              <a:t>GROUP</a:t>
            </a:r>
            <a:endParaRPr lang="en" sz="4000" b="1" dirty="0">
              <a:solidFill>
                <a:srgbClr val="6EDE00"/>
              </a:solidFill>
              <a:latin typeface="Arial Narrow" panose="020B060602020203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4EF4FE6A-5A72-FD68-4934-F14781C5B1DB}"/>
              </a:ext>
            </a:extLst>
          </p:cNvPr>
          <p:cNvGrpSpPr/>
          <p:nvPr/>
        </p:nvGrpSpPr>
        <p:grpSpPr>
          <a:xfrm>
            <a:off x="540111" y="2737304"/>
            <a:ext cx="6941199" cy="3465529"/>
            <a:chOff x="5567752" y="2401335"/>
            <a:chExt cx="6624248" cy="3417863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57727007-C51F-5EEF-308D-B11F391E1ABA}"/>
                </a:ext>
              </a:extLst>
            </p:cNvPr>
            <p:cNvSpPr/>
            <p:nvPr/>
          </p:nvSpPr>
          <p:spPr>
            <a:xfrm>
              <a:off x="5567752" y="2401335"/>
              <a:ext cx="6624248" cy="341786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54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146;p5"/>
            <p:cNvSpPr txBox="1"/>
            <p:nvPr/>
          </p:nvSpPr>
          <p:spPr>
            <a:xfrm>
              <a:off x="6017332" y="3231875"/>
              <a:ext cx="1243603" cy="202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001" rIns="0" bIns="0" anchor="t" anchorCtr="0">
              <a:spAutoFit/>
            </a:bodyPr>
            <a:lstStyle/>
            <a:p>
              <a:pPr marL="14003"/>
              <a:r>
                <a:rPr lang="ru-RU" sz="1323" dirty="0">
                  <a:latin typeface="Arial" panose="020B0604020202020204" pitchFamily="34" charset="0"/>
                  <a:cs typeface="Arial" panose="020B0604020202020204" pitchFamily="34" charset="0"/>
                </a:rPr>
                <a:t>лет на рынке</a:t>
              </a:r>
              <a:endParaRPr sz="132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147;p5"/>
            <p:cNvSpPr txBox="1"/>
            <p:nvPr/>
          </p:nvSpPr>
          <p:spPr>
            <a:xfrm>
              <a:off x="10393149" y="4869572"/>
              <a:ext cx="1748315" cy="581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001" rIns="0" bIns="0" anchor="t" anchorCtr="0">
              <a:spAutoFit/>
            </a:bodyPr>
            <a:lstStyle/>
            <a:p>
              <a:pPr marL="14003"/>
              <a:r>
                <a:rPr lang="ru-RU" sz="1323" dirty="0">
                  <a:latin typeface="Arial" panose="020B0604020202020204" pitchFamily="34" charset="0"/>
                  <a:cs typeface="Arial" panose="020B0604020202020204" pitchFamily="34" charset="0"/>
                </a:rPr>
                <a:t>единиц оборудования  приборного парка  лабораторий</a:t>
              </a:r>
              <a:endParaRPr sz="132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148;p5"/>
            <p:cNvSpPr txBox="1"/>
            <p:nvPr/>
          </p:nvSpPr>
          <p:spPr>
            <a:xfrm>
              <a:off x="6002093" y="4869573"/>
              <a:ext cx="1756318" cy="413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6380" rIns="0" bIns="0" anchor="t" anchorCtr="0">
              <a:spAutoFit/>
            </a:bodyPr>
            <a:lstStyle/>
            <a:p>
              <a:pPr marL="14003"/>
              <a:r>
                <a:rPr lang="ru-RU" sz="1323" dirty="0">
                  <a:latin typeface="Arial" panose="020B0604020202020204" pitchFamily="34" charset="0"/>
                  <a:cs typeface="Arial" panose="020B0604020202020204" pitchFamily="34" charset="0"/>
                </a:rPr>
                <a:t>штатных </a:t>
              </a:r>
              <a:br>
                <a:rPr lang="ru-RU" sz="1323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23" dirty="0">
                  <a:latin typeface="Arial" panose="020B0604020202020204" pitchFamily="34" charset="0"/>
                  <a:cs typeface="Arial" panose="020B0604020202020204" pitchFamily="34" charset="0"/>
                </a:rPr>
                <a:t>сотрудников</a:t>
              </a:r>
              <a:endParaRPr sz="132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149;p5"/>
            <p:cNvSpPr txBox="1"/>
            <p:nvPr/>
          </p:nvSpPr>
          <p:spPr>
            <a:xfrm>
              <a:off x="10373259" y="4256435"/>
              <a:ext cx="1671983" cy="644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001" rIns="0" bIns="0" anchor="t" anchorCtr="0">
              <a:spAutoFit/>
            </a:bodyPr>
            <a:lstStyle/>
            <a:p>
              <a:pPr marL="14003"/>
              <a:r>
                <a:rPr lang="ru-RU" sz="4410" b="1" dirty="0">
                  <a:solidFill>
                    <a:srgbClr val="8FDD24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&gt;2000</a:t>
              </a:r>
              <a:endParaRPr sz="1763" b="1" dirty="0">
                <a:solidFill>
                  <a:srgbClr val="8FDD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Google Shape;150;p5"/>
            <p:cNvSpPr txBox="1"/>
            <p:nvPr/>
          </p:nvSpPr>
          <p:spPr>
            <a:xfrm>
              <a:off x="5986852" y="4256435"/>
              <a:ext cx="1337610" cy="644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001" rIns="0" bIns="0" anchor="t" anchorCtr="0">
              <a:spAutoFit/>
            </a:bodyPr>
            <a:lstStyle/>
            <a:p>
              <a:pPr marL="14003"/>
              <a:r>
                <a:rPr lang="ru-RU" sz="4410" b="1" dirty="0">
                  <a:solidFill>
                    <a:srgbClr val="8FDD24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800+</a:t>
              </a:r>
              <a:endParaRPr sz="1763" b="1" dirty="0">
                <a:solidFill>
                  <a:srgbClr val="8FDD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151;p5"/>
            <p:cNvSpPr txBox="1"/>
            <p:nvPr/>
          </p:nvSpPr>
          <p:spPr>
            <a:xfrm>
              <a:off x="10367098" y="3191847"/>
              <a:ext cx="1609724" cy="581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001" rIns="0" bIns="0" anchor="t" anchorCtr="0">
              <a:spAutoFit/>
            </a:bodyPr>
            <a:lstStyle/>
            <a:p>
              <a:pPr marL="14003"/>
              <a:r>
                <a:rPr lang="ru-RU" sz="1323" dirty="0">
                  <a:latin typeface="Arial" panose="020B0604020202020204" pitchFamily="34" charset="0"/>
                  <a:cs typeface="Arial" panose="020B0604020202020204" pitchFamily="34" charset="0"/>
                </a:rPr>
                <a:t>собственных  аккредитованных  лабораторий</a:t>
              </a:r>
              <a:endParaRPr sz="132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152;p5"/>
            <p:cNvSpPr txBox="1"/>
            <p:nvPr/>
          </p:nvSpPr>
          <p:spPr>
            <a:xfrm>
              <a:off x="6002093" y="2636561"/>
              <a:ext cx="1025145" cy="644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001" rIns="0" bIns="0" anchor="t" anchorCtr="0">
              <a:spAutoFit/>
            </a:bodyPr>
            <a:lstStyle/>
            <a:p>
              <a:pPr marL="14003"/>
              <a:r>
                <a:rPr lang="ru-RU" sz="4410" b="1" dirty="0">
                  <a:solidFill>
                    <a:srgbClr val="8FDD24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26</a:t>
              </a:r>
              <a:endParaRPr sz="1763" b="1" dirty="0">
                <a:solidFill>
                  <a:srgbClr val="8FDD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153;p5"/>
            <p:cNvSpPr txBox="1"/>
            <p:nvPr/>
          </p:nvSpPr>
          <p:spPr>
            <a:xfrm>
              <a:off x="7867644" y="4869573"/>
              <a:ext cx="2484289" cy="566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6380" rIns="0" bIns="0" anchor="t" anchorCtr="0">
              <a:spAutoFit/>
            </a:bodyPr>
            <a:lstStyle/>
            <a:p>
              <a:pPr marL="14003"/>
              <a:r>
                <a:rPr lang="ru-RU" sz="1323" dirty="0">
                  <a:latin typeface="Arial" panose="020B0604020202020204" pitchFamily="34" charset="0"/>
                  <a:cs typeface="Arial" panose="020B0604020202020204" pitchFamily="34" charset="0"/>
                </a:rPr>
                <a:t>учебных центра</a:t>
              </a:r>
              <a:endParaRPr sz="1323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003">
                <a:spcBef>
                  <a:spcPts val="110"/>
                </a:spcBef>
              </a:pPr>
              <a:r>
                <a:rPr lang="ru-RU" sz="1157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Москве,  Санкт-Петербурге, </a:t>
              </a:r>
              <a:br>
                <a:rPr lang="ru-RU" sz="1157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157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Екатеринбурге и  Хабаровске</a:t>
              </a:r>
              <a:endParaRPr sz="1157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154;p5"/>
            <p:cNvSpPr txBox="1"/>
            <p:nvPr/>
          </p:nvSpPr>
          <p:spPr>
            <a:xfrm>
              <a:off x="7867644" y="4256435"/>
              <a:ext cx="996004" cy="644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001" rIns="0" bIns="0" anchor="t" anchorCtr="0">
              <a:spAutoFit/>
            </a:bodyPr>
            <a:lstStyle/>
            <a:p>
              <a:pPr marL="14003"/>
              <a:r>
                <a:rPr lang="ru-RU" sz="4410" b="1" dirty="0">
                  <a:solidFill>
                    <a:srgbClr val="8FDD24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4</a:t>
              </a:r>
              <a:endParaRPr sz="1763" b="1" dirty="0">
                <a:solidFill>
                  <a:srgbClr val="8FDD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152;p5"/>
            <p:cNvSpPr txBox="1"/>
            <p:nvPr/>
          </p:nvSpPr>
          <p:spPr>
            <a:xfrm>
              <a:off x="10367098" y="2578711"/>
              <a:ext cx="785093" cy="644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001" rIns="0" bIns="0" anchor="t" anchorCtr="0">
              <a:spAutoFit/>
            </a:bodyPr>
            <a:lstStyle/>
            <a:p>
              <a:pPr marL="14003"/>
              <a:r>
                <a:rPr lang="ru-RU" sz="4410" b="1" dirty="0">
                  <a:solidFill>
                    <a:srgbClr val="8FDD24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5</a:t>
              </a:r>
              <a:endParaRPr sz="1763" b="1" dirty="0">
                <a:solidFill>
                  <a:srgbClr val="8FDD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152;p5"/>
            <p:cNvSpPr txBox="1"/>
            <p:nvPr/>
          </p:nvSpPr>
          <p:spPr>
            <a:xfrm>
              <a:off x="7867644" y="2583676"/>
              <a:ext cx="1886531" cy="644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001" rIns="0" bIns="0" anchor="t" anchorCtr="0">
              <a:spAutoFit/>
            </a:bodyPr>
            <a:lstStyle/>
            <a:p>
              <a:pPr marL="14003"/>
              <a:r>
                <a:rPr lang="en-US" sz="4410" b="1" dirty="0">
                  <a:solidFill>
                    <a:srgbClr val="8FDD24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&gt;</a:t>
              </a:r>
              <a:r>
                <a:rPr lang="ru-RU" sz="4410" b="1" dirty="0">
                  <a:solidFill>
                    <a:srgbClr val="8FDD24"/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15000</a:t>
              </a:r>
              <a:endParaRPr sz="1763" b="1" dirty="0">
                <a:solidFill>
                  <a:srgbClr val="8FDD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147;p5"/>
            <p:cNvSpPr txBox="1"/>
            <p:nvPr/>
          </p:nvSpPr>
          <p:spPr>
            <a:xfrm>
              <a:off x="7867644" y="3231875"/>
              <a:ext cx="2080895" cy="699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4001" rIns="0" bIns="0" anchor="t" anchorCtr="0">
              <a:spAutoFit/>
            </a:bodyPr>
            <a:lstStyle/>
            <a:p>
              <a:pPr marL="14003"/>
              <a:r>
                <a:rPr lang="ru-RU" sz="1323" dirty="0">
                  <a:latin typeface="Arial" panose="020B0604020202020204" pitchFamily="34" charset="0"/>
                  <a:cs typeface="Arial" panose="020B0604020202020204" pitchFamily="34" charset="0"/>
                </a:rPr>
                <a:t>клиентов</a:t>
              </a:r>
            </a:p>
            <a:p>
              <a:pPr marL="14003"/>
              <a:r>
                <a:rPr lang="ru-RU" sz="1157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малый и средний бизнес, крупнейшие международные </a:t>
              </a:r>
              <a:br>
                <a:rPr lang="ru-RU" sz="1157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</a:br>
              <a:r>
                <a:rPr lang="ru-RU" sz="1157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Arial Narrow"/>
                  <a:cs typeface="Arial" panose="020B0604020202020204" pitchFamily="34" charset="0"/>
                  <a:sym typeface="Arial Narrow"/>
                </a:rPr>
                <a:t>и федеральные проекты</a:t>
              </a:r>
              <a:endParaRPr sz="1157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70B6EB-A022-8F20-9A73-4D9323A8EFB3}"/>
              </a:ext>
            </a:extLst>
          </p:cNvPr>
          <p:cNvSpPr txBox="1"/>
          <p:nvPr/>
        </p:nvSpPr>
        <p:spPr>
          <a:xfrm>
            <a:off x="5799127" y="1041952"/>
            <a:ext cx="263274" cy="77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10" b="1" i="1" dirty="0">
                <a:solidFill>
                  <a:srgbClr val="8FDD24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/</a:t>
            </a:r>
            <a:endParaRPr lang="ru-RU" sz="4410" b="1" i="1" dirty="0">
              <a:solidFill>
                <a:srgbClr val="8FDD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ятиугольник 35">
            <a:extLst>
              <a:ext uri="{FF2B5EF4-FFF2-40B4-BE49-F238E27FC236}">
                <a16:creationId xmlns:a16="http://schemas.microsoft.com/office/drawing/2014/main" xmlns="" id="{F3C87805-8B42-DA0B-9D2B-E0B843A81ABF}"/>
              </a:ext>
            </a:extLst>
          </p:cNvPr>
          <p:cNvSpPr/>
          <p:nvPr/>
        </p:nvSpPr>
        <p:spPr>
          <a:xfrm rot="10800000" flipV="1">
            <a:off x="7573853" y="1969936"/>
            <a:ext cx="5871211" cy="502949"/>
          </a:xfrm>
          <a:prstGeom prst="homePlate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  ОПР и специальная оценка условий труда (СОУТ)</a:t>
            </a:r>
          </a:p>
        </p:txBody>
      </p:sp>
      <p:sp>
        <p:nvSpPr>
          <p:cNvPr id="38" name="Пятиугольник 37">
            <a:extLst>
              <a:ext uri="{FF2B5EF4-FFF2-40B4-BE49-F238E27FC236}">
                <a16:creationId xmlns:a16="http://schemas.microsoft.com/office/drawing/2014/main" xmlns="" id="{2970EE67-B59C-70CF-9F54-11DA1489600E}"/>
              </a:ext>
            </a:extLst>
          </p:cNvPr>
          <p:cNvSpPr/>
          <p:nvPr/>
        </p:nvSpPr>
        <p:spPr>
          <a:xfrm rot="10800000" flipV="1">
            <a:off x="7573853" y="2566492"/>
            <a:ext cx="5871211" cy="502949"/>
          </a:xfrm>
          <a:prstGeom prst="homePlate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  Экологическое проектирование и консалтинг</a:t>
            </a:r>
            <a:endParaRPr lang="ru-RU" sz="1544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ятиугольник 38">
            <a:extLst>
              <a:ext uri="{FF2B5EF4-FFF2-40B4-BE49-F238E27FC236}">
                <a16:creationId xmlns:a16="http://schemas.microsoft.com/office/drawing/2014/main" xmlns="" id="{78BED995-7DC9-F86B-81C2-105803AFA8B3}"/>
              </a:ext>
            </a:extLst>
          </p:cNvPr>
          <p:cNvSpPr/>
          <p:nvPr/>
        </p:nvSpPr>
        <p:spPr>
          <a:xfrm rot="10800000" flipV="1">
            <a:off x="7573272" y="3181604"/>
            <a:ext cx="5871211" cy="502949"/>
          </a:xfrm>
          <a:prstGeom prst="homePlate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4"/>
                  </a:ext>
                </a:extLst>
              </a:rPr>
              <a:t>   Экологическ</a:t>
            </a:r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5"/>
                  </a:ext>
                </a:extLst>
              </a:rPr>
              <a:t>ий </a:t>
            </a:r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6"/>
                  </a:ext>
                </a:extLst>
              </a:rPr>
              <a:t>мониторинг </a:t>
            </a:r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6"/>
                  </a:ext>
                </a:extLst>
              </a:rPr>
              <a:t>и контроль</a:t>
            </a:r>
            <a:endParaRPr lang="ru-RU" sz="1544" b="1" dirty="0">
              <a:solidFill>
                <a:sysClr val="windowText" lastClr="000000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40" name="Пятиугольник 39">
            <a:extLst>
              <a:ext uri="{FF2B5EF4-FFF2-40B4-BE49-F238E27FC236}">
                <a16:creationId xmlns:a16="http://schemas.microsoft.com/office/drawing/2014/main" xmlns="" id="{4654EF4A-A03B-B6BF-E79D-1788EC0F3F9A}"/>
              </a:ext>
            </a:extLst>
          </p:cNvPr>
          <p:cNvSpPr/>
          <p:nvPr/>
        </p:nvSpPr>
        <p:spPr>
          <a:xfrm rot="10800000" flipV="1">
            <a:off x="7573857" y="3806289"/>
            <a:ext cx="5871211" cy="502949"/>
          </a:xfrm>
          <a:prstGeom prst="homePlate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  Инженерные изыскания и обследований конструкций</a:t>
            </a:r>
          </a:p>
        </p:txBody>
      </p:sp>
      <p:sp>
        <p:nvSpPr>
          <p:cNvPr id="41" name="Пятиугольник 40">
            <a:extLst>
              <a:ext uri="{FF2B5EF4-FFF2-40B4-BE49-F238E27FC236}">
                <a16:creationId xmlns:a16="http://schemas.microsoft.com/office/drawing/2014/main" xmlns="" id="{C9B9CD04-C42D-682B-D245-4E0B6E28EA09}"/>
              </a:ext>
            </a:extLst>
          </p:cNvPr>
          <p:cNvSpPr/>
          <p:nvPr/>
        </p:nvSpPr>
        <p:spPr>
          <a:xfrm rot="10800000" flipV="1">
            <a:off x="7573857" y="4412432"/>
            <a:ext cx="5871211" cy="502949"/>
          </a:xfrm>
          <a:prstGeom prst="homePlate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  Экологическая сертификация</a:t>
            </a:r>
          </a:p>
        </p:txBody>
      </p:sp>
      <p:sp>
        <p:nvSpPr>
          <p:cNvPr id="42" name="Пятиугольник 41">
            <a:extLst>
              <a:ext uri="{FF2B5EF4-FFF2-40B4-BE49-F238E27FC236}">
                <a16:creationId xmlns:a16="http://schemas.microsoft.com/office/drawing/2014/main" xmlns="" id="{E2ABE30F-1EAD-FE37-621E-5A818CAAA921}"/>
              </a:ext>
            </a:extLst>
          </p:cNvPr>
          <p:cNvSpPr/>
          <p:nvPr/>
        </p:nvSpPr>
        <p:spPr>
          <a:xfrm rot="10800000" flipV="1">
            <a:off x="7573857" y="5008852"/>
            <a:ext cx="5871211" cy="502949"/>
          </a:xfrm>
          <a:prstGeom prst="homePlate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  Учебный центр</a:t>
            </a:r>
          </a:p>
        </p:txBody>
      </p:sp>
      <p:sp>
        <p:nvSpPr>
          <p:cNvPr id="43" name="Пятиугольник 42">
            <a:extLst>
              <a:ext uri="{FF2B5EF4-FFF2-40B4-BE49-F238E27FC236}">
                <a16:creationId xmlns:a16="http://schemas.microsoft.com/office/drawing/2014/main" xmlns="" id="{334D5865-6CED-561B-0429-D0252A539989}"/>
              </a:ext>
            </a:extLst>
          </p:cNvPr>
          <p:cNvSpPr/>
          <p:nvPr/>
        </p:nvSpPr>
        <p:spPr>
          <a:xfrm rot="10800000" flipV="1">
            <a:off x="7573272" y="5618257"/>
            <a:ext cx="5871211" cy="502949"/>
          </a:xfrm>
          <a:prstGeom prst="homePlate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  Санитарно-эпидемиологический контроль</a:t>
            </a:r>
          </a:p>
        </p:txBody>
      </p:sp>
      <p:sp>
        <p:nvSpPr>
          <p:cNvPr id="44" name="Пятиугольник 43">
            <a:extLst>
              <a:ext uri="{FF2B5EF4-FFF2-40B4-BE49-F238E27FC236}">
                <a16:creationId xmlns:a16="http://schemas.microsoft.com/office/drawing/2014/main" xmlns="" id="{3373086B-DC1D-D19B-0196-0F8FFD2F864E}"/>
              </a:ext>
            </a:extLst>
          </p:cNvPr>
          <p:cNvSpPr/>
          <p:nvPr/>
        </p:nvSpPr>
        <p:spPr>
          <a:xfrm rot="10800000" flipV="1">
            <a:off x="7573857" y="6224400"/>
            <a:ext cx="5871211" cy="502949"/>
          </a:xfrm>
          <a:prstGeom prst="homePlate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  Экологическая экспертиза</a:t>
            </a:r>
            <a:endParaRPr lang="ru-RU" sz="1544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ятиугольник 44">
            <a:extLst>
              <a:ext uri="{FF2B5EF4-FFF2-40B4-BE49-F238E27FC236}">
                <a16:creationId xmlns:a16="http://schemas.microsoft.com/office/drawing/2014/main" xmlns="" id="{E8196DA9-C3DC-A949-503D-453F1307055C}"/>
              </a:ext>
            </a:extLst>
          </p:cNvPr>
          <p:cNvSpPr/>
          <p:nvPr/>
        </p:nvSpPr>
        <p:spPr>
          <a:xfrm rot="10800000" flipV="1">
            <a:off x="7573272" y="6820820"/>
            <a:ext cx="5871211" cy="502949"/>
          </a:xfrm>
          <a:prstGeom prst="homePlate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44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   Охрана труда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7" y="414496"/>
            <a:ext cx="1508215" cy="513567"/>
          </a:xfrm>
          <a:prstGeom prst="rect">
            <a:avLst/>
          </a:prstGeom>
        </p:spPr>
      </p:pic>
      <p:sp>
        <p:nvSpPr>
          <p:cNvPr id="29" name="Google Shape;107;p4"/>
          <p:cNvSpPr/>
          <p:nvPr/>
        </p:nvSpPr>
        <p:spPr>
          <a:xfrm>
            <a:off x="-4110" y="0"/>
            <a:ext cx="544221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1121739" y="1767548"/>
            <a:ext cx="7581377" cy="402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375" rIns="100800" bIns="503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EcoStandard.journal</a:t>
            </a: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– федеральное СМИ, единая </a:t>
            </a:r>
            <a:r>
              <a:rPr lang="ru-RU" sz="1600" b="1" dirty="0" err="1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медиаплатформа</a:t>
            </a:r>
            <a:endParaRPr lang="en-US" sz="1600" b="1" dirty="0">
              <a:solidFill>
                <a:schemeClr val="dk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об ответственном отношении бизнеса к природе и человеку.</a:t>
            </a:r>
            <a:endParaRPr sz="1600" b="1" dirty="0">
              <a:solidFill>
                <a:schemeClr val="dk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Первое СМИ в России, которое рассматривает вопросы создания культуры безопасности труда и внедрение принципов </a:t>
            </a:r>
            <a:r>
              <a:rPr lang="ru-RU" sz="1600" dirty="0" err="1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экологическо</a:t>
            </a:r>
            <a:r>
              <a:rPr lang="en-US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ответственности бизнеса как составную часть устойчивого развития.</a:t>
            </a:r>
            <a:b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</a:br>
            <a:endParaRPr sz="1600" dirty="0">
              <a:solidFill>
                <a:schemeClr val="dk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Информационные партнеры:</a:t>
            </a:r>
            <a:endParaRPr sz="1600" b="1" dirty="0">
              <a:solidFill>
                <a:schemeClr val="dk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marL="315125" marR="930667" lvl="0" indent="-315125" algn="l" rtl="0">
              <a:spcBef>
                <a:spcPts val="0"/>
              </a:spcBef>
              <a:spcAft>
                <a:spcPts val="0"/>
              </a:spcAft>
              <a:buClr>
                <a:srgbClr val="6EDE00"/>
              </a:buClr>
              <a:buSzPts val="1600"/>
              <a:buFont typeface="Roboto"/>
              <a:buChar char="▪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Всероссийская неделя охраны труда</a:t>
            </a:r>
            <a:endParaRPr sz="1600" dirty="0">
              <a:solidFill>
                <a:schemeClr val="dk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marL="315125" marR="930667" lvl="0" indent="-315125" algn="l" rtl="0">
              <a:spcBef>
                <a:spcPts val="0"/>
              </a:spcBef>
              <a:spcAft>
                <a:spcPts val="0"/>
              </a:spcAft>
              <a:buClr>
                <a:srgbClr val="6EDE00"/>
              </a:buClr>
              <a:buSzPts val="1600"/>
              <a:buFont typeface="Roboto"/>
              <a:buChar char="▪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Выставка КУБ ЭКСПО «Кадры. Управление. Безопасность»</a:t>
            </a:r>
            <a:endParaRPr sz="1600" dirty="0">
              <a:solidFill>
                <a:schemeClr val="dk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marL="315125" marR="930667" lvl="0" indent="-315125" algn="l" rtl="0">
              <a:spcBef>
                <a:spcPts val="0"/>
              </a:spcBef>
              <a:spcAft>
                <a:spcPts val="0"/>
              </a:spcAft>
              <a:buClr>
                <a:srgbClr val="6EDE00"/>
              </a:buClr>
              <a:buSzPts val="1600"/>
              <a:buFont typeface="Roboto"/>
              <a:buChar char="▪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Международный форум «Экология»</a:t>
            </a:r>
            <a:endParaRPr sz="1600" dirty="0">
              <a:solidFill>
                <a:schemeClr val="dk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marL="315125" marR="930667" lvl="0" indent="-315125" algn="l" rtl="0">
              <a:spcBef>
                <a:spcPts val="0"/>
              </a:spcBef>
              <a:spcAft>
                <a:spcPts val="0"/>
              </a:spcAft>
              <a:buClr>
                <a:srgbClr val="6EDE00"/>
              </a:buClr>
              <a:buSzPts val="1600"/>
              <a:buFont typeface="Roboto"/>
              <a:buChar char="▪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Национальный форум по устойчивому развитию от делового издания «Ведомости»</a:t>
            </a:r>
            <a:endParaRPr sz="1600" dirty="0">
              <a:solidFill>
                <a:schemeClr val="dk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marL="315125" marR="930667" lvl="0" indent="-315125" algn="l" rtl="0">
              <a:spcBef>
                <a:spcPts val="0"/>
              </a:spcBef>
              <a:spcAft>
                <a:spcPts val="0"/>
              </a:spcAft>
              <a:buClr>
                <a:srgbClr val="6EDE00"/>
              </a:buClr>
              <a:buSzPts val="1600"/>
              <a:buFont typeface="Roboto"/>
              <a:buChar char="▪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Форум «Устойчивое развитие: сохранить нельзя отменить»</a:t>
            </a:r>
            <a:r>
              <a:rPr lang="en-US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от </a:t>
            </a:r>
            <a:r>
              <a:rPr lang="ru-RU" sz="1600" dirty="0" err="1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Forbes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Congress</a:t>
            </a: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Russia</a:t>
            </a:r>
            <a:endParaRPr sz="1600" dirty="0">
              <a:solidFill>
                <a:schemeClr val="dk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  <a:p>
            <a:pPr marL="315125" marR="930667" lvl="0" indent="-315125" algn="l" rtl="0">
              <a:spcBef>
                <a:spcPts val="0"/>
              </a:spcBef>
              <a:spcAft>
                <a:spcPts val="0"/>
              </a:spcAft>
              <a:buClr>
                <a:srgbClr val="6EDE00"/>
              </a:buClr>
              <a:buSzPts val="1600"/>
              <a:buFont typeface="Roboto"/>
              <a:buChar char="▪"/>
            </a:pPr>
            <a:r>
              <a:rPr lang="ru-RU" sz="1600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Федеральный проект «Содействие занятости»</a:t>
            </a:r>
            <a:endParaRPr sz="1600" b="1" dirty="0">
              <a:solidFill>
                <a:srgbClr val="6EDE00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-4110" y="0"/>
            <a:ext cx="544221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410" y="5004995"/>
            <a:ext cx="2211097" cy="221109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1275853" y="6391841"/>
            <a:ext cx="7261860" cy="82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62"/>
              </a:spcAft>
              <a:buNone/>
            </a:pPr>
            <a:r>
              <a:rPr lang="ru-RU" sz="3000" b="1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Более </a:t>
            </a:r>
            <a:r>
              <a:rPr lang="ru-RU" sz="3000" b="1" dirty="0">
                <a:solidFill>
                  <a:srgbClr val="6EDE00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147 000</a:t>
            </a:r>
            <a:r>
              <a:rPr lang="ru-RU" sz="3000" b="1" dirty="0">
                <a:solidFill>
                  <a:schemeClr val="dk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читателей ежемесячно</a:t>
            </a:r>
            <a:endParaRPr sz="3000" b="1" dirty="0">
              <a:solidFill>
                <a:schemeClr val="dk1"/>
              </a:solidFill>
              <a:latin typeface="Arial Narrow" panose="020B060602020203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 l="3489" r="8332"/>
          <a:stretch/>
        </p:blipFill>
        <p:spPr>
          <a:xfrm flipH="1">
            <a:off x="8814392" y="1847062"/>
            <a:ext cx="4017026" cy="3033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3;p2"/>
          <p:cNvSpPr/>
          <p:nvPr/>
        </p:nvSpPr>
        <p:spPr bwMode="auto">
          <a:xfrm>
            <a:off x="895642" y="614099"/>
            <a:ext cx="7199518" cy="71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ECOSTANDARD.JOURNAL</a:t>
            </a:r>
            <a:r>
              <a:rPr lang="ru-RU" sz="4000" dirty="0">
                <a:solidFill>
                  <a:schemeClr val="tx1"/>
                </a:solidFill>
                <a:latin typeface="Arial Narrow" panose="020B0606020202030204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4000" b="1" dirty="0">
                <a:solidFill>
                  <a:srgbClr val="6EDE00"/>
                </a:solidFill>
                <a:latin typeface="Arial Narrow" panose="020B0606020202030204" pitchFamily="34" charset="0"/>
                <a:ea typeface="Arial Narrow"/>
                <a:cs typeface="Arial Narrow"/>
              </a:rPr>
              <a:t>/</a:t>
            </a:r>
            <a:endParaRPr sz="4000" b="1" dirty="0">
              <a:solidFill>
                <a:srgbClr val="6EDE00"/>
              </a:solidFill>
              <a:latin typeface="Arial Narrow" panose="020B0606020202030204" pitchFamily="34" charset="0"/>
              <a:ea typeface="Arial Narrow"/>
              <a:cs typeface="Arial Narrow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7559623-6469-49E3-9352-516FB4CE4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65" y="413436"/>
            <a:ext cx="1508689" cy="513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4233" y="0"/>
            <a:ext cx="13445067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4982" y="298630"/>
            <a:ext cx="2299137" cy="689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/>
          <p:nvPr/>
        </p:nvSpPr>
        <p:spPr>
          <a:xfrm>
            <a:off x="1181792" y="3939679"/>
            <a:ext cx="9594267" cy="37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375" rIns="100800" bIns="5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sp>
        <p:nvSpPr>
          <p:cNvPr id="10" name="Google Shape;63;p1"/>
          <p:cNvSpPr/>
          <p:nvPr/>
        </p:nvSpPr>
        <p:spPr>
          <a:xfrm>
            <a:off x="684742" y="2110929"/>
            <a:ext cx="497050" cy="122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375" rIns="100800" bIns="5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78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endParaRPr sz="7278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65;p1"/>
          <p:cNvSpPr/>
          <p:nvPr/>
        </p:nvSpPr>
        <p:spPr>
          <a:xfrm>
            <a:off x="1173999" y="2110929"/>
            <a:ext cx="9830331" cy="261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375" rIns="100800" bIns="5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78" b="1" dirty="0">
                <a:solidFill>
                  <a:srgbClr val="333333"/>
                </a:solidFill>
                <a:latin typeface="+mj-lt"/>
                <a:ea typeface="Roboto"/>
                <a:sym typeface="Roboto"/>
              </a:rPr>
              <a:t>Старт карьеры в охране труда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latin typeface="+mj-lt"/>
            </a:endParaRPr>
          </a:p>
        </p:txBody>
      </p:sp>
      <p:pic>
        <p:nvPicPr>
          <p:cNvPr id="14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742" y="413286"/>
            <a:ext cx="1508690" cy="51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59;p1"/>
          <p:cNvSpPr/>
          <p:nvPr/>
        </p:nvSpPr>
        <p:spPr>
          <a:xfrm>
            <a:off x="11098145" y="298630"/>
            <a:ext cx="1757625" cy="50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375" rIns="100800" bIns="503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2024</a:t>
            </a:r>
            <a:endParaRPr sz="2600" b="1" dirty="0">
              <a:solidFill>
                <a:schemeClr val="lt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7148B44-7B95-3041-A7DF-A519B7A7158D}"/>
              </a:ext>
            </a:extLst>
          </p:cNvPr>
          <p:cNvSpPr/>
          <p:nvPr/>
        </p:nvSpPr>
        <p:spPr>
          <a:xfrm>
            <a:off x="2118" y="0"/>
            <a:ext cx="109014" cy="7562850"/>
          </a:xfrm>
          <a:prstGeom prst="rect">
            <a:avLst/>
          </a:prstGeom>
          <a:solidFill>
            <a:srgbClr val="79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4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33F33823-2CA1-C642-A37C-CBFE14FD3556}"/>
              </a:ext>
            </a:extLst>
          </p:cNvPr>
          <p:cNvSpPr/>
          <p:nvPr/>
        </p:nvSpPr>
        <p:spPr>
          <a:xfrm rot="16200000">
            <a:off x="-419825" y="6121157"/>
            <a:ext cx="1645179" cy="22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2" b="1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213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E3B2014-52AC-3149-A523-21DDD8332D7D}"/>
              </a:ext>
            </a:extLst>
          </p:cNvPr>
          <p:cNvSpPr/>
          <p:nvPr/>
        </p:nvSpPr>
        <p:spPr>
          <a:xfrm>
            <a:off x="879482" y="573872"/>
            <a:ext cx="11881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4000" b="1" dirty="0">
                <a:latin typeface="Arial Narrow" panose="020B0606020202030204" pitchFamily="34" charset="0"/>
              </a:rPr>
              <a:t>ECOSTANDARD GROUP</a:t>
            </a:r>
            <a:r>
              <a:rPr lang="en-US" sz="4000" b="1" dirty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r>
              <a:rPr lang="ru-RU" sz="4000" b="1" dirty="0">
                <a:solidFill>
                  <a:srgbClr val="6EDE00"/>
                </a:solidFill>
                <a:latin typeface="Arial Narrow" panose="020B0606020202030204" pitchFamily="34" charset="0"/>
              </a:rPr>
              <a:t> РАБОТА </a:t>
            </a:r>
            <a:r>
              <a:rPr lang="en-US" sz="4000" b="1" dirty="0">
                <a:solidFill>
                  <a:srgbClr val="6EDE00"/>
                </a:solidFill>
                <a:latin typeface="Arial Narrow" panose="020B0606020202030204" pitchFamily="34" charset="0"/>
              </a:rPr>
              <a:t>C </a:t>
            </a:r>
            <a:r>
              <a:rPr lang="ru-RU" sz="4000" b="1" dirty="0">
                <a:solidFill>
                  <a:srgbClr val="6EDE00"/>
                </a:solidFill>
                <a:latin typeface="Arial Narrow" panose="020B0606020202030204" pitchFamily="34" charset="0"/>
              </a:rPr>
              <a:t>МОЛОДЕЖЬЮ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CDAA50F-DF8C-6344-8D14-421F8B371FBB}"/>
              </a:ext>
            </a:extLst>
          </p:cNvPr>
          <p:cNvSpPr/>
          <p:nvPr/>
        </p:nvSpPr>
        <p:spPr>
          <a:xfrm>
            <a:off x="5134043" y="4807293"/>
            <a:ext cx="2811120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6" b="1" dirty="0">
                <a:latin typeface="Arial Narrow" pitchFamily="34" charset="0"/>
              </a:rPr>
              <a:t>GENERATION NEXT</a:t>
            </a:r>
            <a:endParaRPr lang="ru-RU" sz="2206" b="1" dirty="0">
              <a:latin typeface="Arial Narrow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80184D2B-1212-B743-96A9-0B2189A8F70A}"/>
              </a:ext>
            </a:extLst>
          </p:cNvPr>
          <p:cNvCxnSpPr>
            <a:cxnSpLocks/>
          </p:cNvCxnSpPr>
          <p:nvPr/>
        </p:nvCxnSpPr>
        <p:spPr>
          <a:xfrm>
            <a:off x="5241081" y="5259557"/>
            <a:ext cx="3158766" cy="0"/>
          </a:xfrm>
          <a:prstGeom prst="line">
            <a:avLst/>
          </a:prstGeom>
          <a:ln w="28575">
            <a:solidFill>
              <a:srgbClr val="6E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CDAA50F-DF8C-6344-8D14-421F8B371FBB}"/>
              </a:ext>
            </a:extLst>
          </p:cNvPr>
          <p:cNvSpPr/>
          <p:nvPr/>
        </p:nvSpPr>
        <p:spPr>
          <a:xfrm>
            <a:off x="9142530" y="4807293"/>
            <a:ext cx="2811120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6" b="1" dirty="0">
                <a:latin typeface="Arial Narrow" pitchFamily="34" charset="0"/>
              </a:rPr>
              <a:t>«ЗЕЛЕНЫЙ СВЕТ»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80184D2B-1212-B743-96A9-0B2189A8F70A}"/>
              </a:ext>
            </a:extLst>
          </p:cNvPr>
          <p:cNvCxnSpPr>
            <a:cxnSpLocks/>
          </p:cNvCxnSpPr>
          <p:nvPr/>
        </p:nvCxnSpPr>
        <p:spPr>
          <a:xfrm>
            <a:off x="9249568" y="5259557"/>
            <a:ext cx="3158766" cy="0"/>
          </a:xfrm>
          <a:prstGeom prst="line">
            <a:avLst/>
          </a:prstGeom>
          <a:ln w="28575">
            <a:solidFill>
              <a:srgbClr val="6E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CDAA50F-DF8C-6344-8D14-421F8B371FBB}"/>
              </a:ext>
            </a:extLst>
          </p:cNvPr>
          <p:cNvSpPr/>
          <p:nvPr/>
        </p:nvSpPr>
        <p:spPr>
          <a:xfrm>
            <a:off x="9233051" y="2264670"/>
            <a:ext cx="3276308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6" b="1" dirty="0">
                <a:latin typeface="Arial Narrow" pitchFamily="34" charset="0"/>
              </a:rPr>
              <a:t>«ЗЕЛЕНАЯ КИСТОЧКА»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80184D2B-1212-B743-96A9-0B2189A8F70A}"/>
              </a:ext>
            </a:extLst>
          </p:cNvPr>
          <p:cNvCxnSpPr>
            <a:cxnSpLocks/>
          </p:cNvCxnSpPr>
          <p:nvPr/>
        </p:nvCxnSpPr>
        <p:spPr>
          <a:xfrm>
            <a:off x="9340089" y="2716935"/>
            <a:ext cx="3158766" cy="0"/>
          </a:xfrm>
          <a:prstGeom prst="line">
            <a:avLst/>
          </a:prstGeom>
          <a:ln w="28575">
            <a:solidFill>
              <a:srgbClr val="6E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7CDAA50F-DF8C-6344-8D14-421F8B371FBB}"/>
              </a:ext>
            </a:extLst>
          </p:cNvPr>
          <p:cNvSpPr/>
          <p:nvPr/>
        </p:nvSpPr>
        <p:spPr>
          <a:xfrm>
            <a:off x="1296695" y="4807293"/>
            <a:ext cx="3276308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6" b="1" dirty="0" err="1">
                <a:latin typeface="Arial Narrow" pitchFamily="34" charset="0"/>
              </a:rPr>
              <a:t>WorldSkills</a:t>
            </a:r>
            <a:r>
              <a:rPr lang="en-US" sz="2206" b="1" dirty="0">
                <a:latin typeface="Arial Narrow" pitchFamily="34" charset="0"/>
              </a:rPr>
              <a:t> Russia</a:t>
            </a:r>
            <a:r>
              <a:rPr lang="ru-RU" sz="2206" b="1" dirty="0">
                <a:latin typeface="Arial Narrow" pitchFamily="34" charset="0"/>
              </a:rPr>
              <a:t> (АРПН)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80184D2B-1212-B743-96A9-0B2189A8F70A}"/>
              </a:ext>
            </a:extLst>
          </p:cNvPr>
          <p:cNvCxnSpPr>
            <a:cxnSpLocks/>
          </p:cNvCxnSpPr>
          <p:nvPr/>
        </p:nvCxnSpPr>
        <p:spPr>
          <a:xfrm>
            <a:off x="1403734" y="5259557"/>
            <a:ext cx="3158766" cy="0"/>
          </a:xfrm>
          <a:prstGeom prst="line">
            <a:avLst/>
          </a:prstGeom>
          <a:ln w="28575">
            <a:solidFill>
              <a:srgbClr val="6E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47AF427-416D-704B-A9F7-EBB1F837A43A}"/>
              </a:ext>
            </a:extLst>
          </p:cNvPr>
          <p:cNvSpPr/>
          <p:nvPr/>
        </p:nvSpPr>
        <p:spPr>
          <a:xfrm>
            <a:off x="9281318" y="2863876"/>
            <a:ext cx="3276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DE00"/>
              </a:buClr>
            </a:pPr>
            <a:r>
              <a:rPr lang="ru-RU" sz="1600" dirty="0" err="1">
                <a:latin typeface="Arial Narrow" pitchFamily="34" charset="0"/>
              </a:rPr>
              <a:t>Профориентационный</a:t>
            </a:r>
            <a:r>
              <a:rPr lang="ru-RU" sz="1600" dirty="0">
                <a:latin typeface="Arial Narrow" pitchFamily="34" charset="0"/>
              </a:rPr>
              <a:t> проект для школьников в возрасте от 9 до 14 лет.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Более 13 000 участников из 13 регионов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47AF427-416D-704B-A9F7-EBB1F837A43A}"/>
              </a:ext>
            </a:extLst>
          </p:cNvPr>
          <p:cNvSpPr/>
          <p:nvPr/>
        </p:nvSpPr>
        <p:spPr>
          <a:xfrm>
            <a:off x="1403733" y="5406776"/>
            <a:ext cx="33080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DE00"/>
              </a:buClr>
            </a:pPr>
            <a:r>
              <a:rPr lang="ru-RU" sz="1600" dirty="0">
                <a:latin typeface="Arial Narrow" pitchFamily="34" charset="0"/>
              </a:rPr>
              <a:t>Собственные компетенции в рамках Чемпионатов </a:t>
            </a:r>
            <a:r>
              <a:rPr lang="ru-RU" sz="1600" dirty="0" err="1">
                <a:latin typeface="Arial Narrow" pitchFamily="34" charset="0"/>
              </a:rPr>
              <a:t>профмастерства</a:t>
            </a:r>
            <a:r>
              <a:rPr lang="ru-RU" sz="1600" dirty="0">
                <a:latin typeface="Arial Narrow" pitchFamily="34" charset="0"/>
              </a:rPr>
              <a:t> – «Охрана труда» и «Охрана окружающей среды»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47AF427-416D-704B-A9F7-EBB1F837A43A}"/>
              </a:ext>
            </a:extLst>
          </p:cNvPr>
          <p:cNvSpPr/>
          <p:nvPr/>
        </p:nvSpPr>
        <p:spPr>
          <a:xfrm>
            <a:off x="5241081" y="5367426"/>
            <a:ext cx="33080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DE00"/>
              </a:buClr>
            </a:pPr>
            <a:r>
              <a:rPr lang="ru-RU" sz="1600" dirty="0">
                <a:latin typeface="Arial Narrow" pitchFamily="34" charset="0"/>
              </a:rPr>
              <a:t>Корпоративный университет – «кузница» высоко-квалифицированных кадров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в сфере охраны труда  и экологии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47AF427-416D-704B-A9F7-EBB1F837A43A}"/>
              </a:ext>
            </a:extLst>
          </p:cNvPr>
          <p:cNvSpPr/>
          <p:nvPr/>
        </p:nvSpPr>
        <p:spPr>
          <a:xfrm>
            <a:off x="9249567" y="5367426"/>
            <a:ext cx="33080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DE00"/>
              </a:buClr>
            </a:pPr>
            <a:r>
              <a:rPr lang="ru-RU" sz="1600" dirty="0">
                <a:latin typeface="Arial Narrow" pitchFamily="34" charset="0"/>
              </a:rPr>
              <a:t>Лаборатория проектных решений для  студентов, которые готовы реализовывать сложные корпоративные проекты или имеют собственные инициативы в сфере экологии и охраны труда</a:t>
            </a:r>
          </a:p>
          <a:p>
            <a:pPr>
              <a:buClr>
                <a:srgbClr val="6EDE00"/>
              </a:buClr>
            </a:pPr>
            <a:r>
              <a:rPr lang="ru-RU" sz="1600" dirty="0">
                <a:latin typeface="Arial Narrow" pitchFamily="34" charset="0"/>
              </a:rPr>
              <a:t>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CDAA50F-DF8C-6344-8D14-421F8B371FBB}"/>
              </a:ext>
            </a:extLst>
          </p:cNvPr>
          <p:cNvSpPr/>
          <p:nvPr/>
        </p:nvSpPr>
        <p:spPr>
          <a:xfrm>
            <a:off x="5123539" y="2275703"/>
            <a:ext cx="3276308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206" b="1" dirty="0">
                <a:latin typeface="Arial Narrow" panose="020B0606020202030204" pitchFamily="34" charset="0"/>
              </a:rPr>
              <a:t>«PROF.</a:t>
            </a:r>
            <a:r>
              <a:rPr lang="ru-RU" altLang="ru-RU" sz="2206" b="1" dirty="0">
                <a:latin typeface="Arial Narrow" panose="020B0606020202030204" pitchFamily="34" charset="0"/>
              </a:rPr>
              <a:t>НАВИГАЦИЯ»</a:t>
            </a:r>
            <a:endParaRPr lang="ru-RU" sz="2206" b="1" dirty="0">
              <a:latin typeface="Arial Narrow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0184D2B-1212-B743-96A9-0B2189A8F70A}"/>
              </a:ext>
            </a:extLst>
          </p:cNvPr>
          <p:cNvCxnSpPr>
            <a:cxnSpLocks/>
          </p:cNvCxnSpPr>
          <p:nvPr/>
        </p:nvCxnSpPr>
        <p:spPr>
          <a:xfrm>
            <a:off x="5230578" y="2727967"/>
            <a:ext cx="3158766" cy="0"/>
          </a:xfrm>
          <a:prstGeom prst="line">
            <a:avLst/>
          </a:prstGeom>
          <a:ln w="28575">
            <a:solidFill>
              <a:srgbClr val="6E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7AF427-416D-704B-A9F7-EBB1F837A43A}"/>
              </a:ext>
            </a:extLst>
          </p:cNvPr>
          <p:cNvSpPr/>
          <p:nvPr/>
        </p:nvSpPr>
        <p:spPr>
          <a:xfrm>
            <a:off x="5171807" y="2874907"/>
            <a:ext cx="327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DE00"/>
              </a:buClr>
            </a:pPr>
            <a:r>
              <a:rPr lang="ru-RU" sz="1600" dirty="0">
                <a:latin typeface="Arial Narrow" pitchFamily="34" charset="0"/>
              </a:rPr>
              <a:t>Участие в федеральном </a:t>
            </a:r>
            <a:r>
              <a:rPr lang="ru-RU" sz="1600" dirty="0" err="1">
                <a:latin typeface="Arial Narrow" pitchFamily="34" charset="0"/>
              </a:rPr>
              <a:t>профориентационном</a:t>
            </a:r>
            <a:r>
              <a:rPr lang="ru-RU" sz="1600" dirty="0">
                <a:latin typeface="Arial Narrow" pitchFamily="34" charset="0"/>
              </a:rPr>
              <a:t> проекте </a:t>
            </a:r>
            <a:br>
              <a:rPr lang="ru-RU" sz="1600" dirty="0">
                <a:latin typeface="Arial Narrow" pitchFamily="34" charset="0"/>
              </a:rPr>
            </a:br>
            <a:r>
              <a:rPr lang="ru-RU" sz="1600" dirty="0">
                <a:latin typeface="Arial Narrow" pitchFamily="34" charset="0"/>
              </a:rPr>
              <a:t>«Деловой России» для школьников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CDAA50F-DF8C-6344-8D14-421F8B371FBB}"/>
              </a:ext>
            </a:extLst>
          </p:cNvPr>
          <p:cNvSpPr/>
          <p:nvPr/>
        </p:nvSpPr>
        <p:spPr>
          <a:xfrm>
            <a:off x="1296695" y="2286735"/>
            <a:ext cx="3276308" cy="43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6" b="1" dirty="0">
                <a:latin typeface="Arial Narrow" pitchFamily="34" charset="0"/>
              </a:rPr>
              <a:t>«СИРИУС»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80184D2B-1212-B743-96A9-0B2189A8F70A}"/>
              </a:ext>
            </a:extLst>
          </p:cNvPr>
          <p:cNvCxnSpPr>
            <a:cxnSpLocks/>
          </p:cNvCxnSpPr>
          <p:nvPr/>
        </p:nvCxnSpPr>
        <p:spPr>
          <a:xfrm>
            <a:off x="1403734" y="2738999"/>
            <a:ext cx="3158766" cy="0"/>
          </a:xfrm>
          <a:prstGeom prst="line">
            <a:avLst/>
          </a:prstGeom>
          <a:ln w="28575">
            <a:solidFill>
              <a:srgbClr val="6E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47AF427-416D-704B-A9F7-EBB1F837A43A}"/>
              </a:ext>
            </a:extLst>
          </p:cNvPr>
          <p:cNvSpPr/>
          <p:nvPr/>
        </p:nvSpPr>
        <p:spPr>
          <a:xfrm>
            <a:off x="1344963" y="2885940"/>
            <a:ext cx="3276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EDE00"/>
              </a:buClr>
            </a:pPr>
            <a:r>
              <a:rPr lang="ru-RU" sz="1600" dirty="0">
                <a:latin typeface="Arial Narrow" pitchFamily="34" charset="0"/>
              </a:rPr>
              <a:t>Организация смены для талантливых школьников в центре «Сириус»</a:t>
            </a:r>
          </a:p>
        </p:txBody>
      </p:sp>
      <p:sp>
        <p:nvSpPr>
          <p:cNvPr id="24" name="Google Shape;107;p4"/>
          <p:cNvSpPr/>
          <p:nvPr/>
        </p:nvSpPr>
        <p:spPr>
          <a:xfrm>
            <a:off x="-4110" y="0"/>
            <a:ext cx="544221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7559623-6469-49E3-9352-516FB4CE4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989" y="341496"/>
            <a:ext cx="1508689" cy="5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1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/>
          <p:nvPr/>
        </p:nvSpPr>
        <p:spPr>
          <a:xfrm>
            <a:off x="2117" y="0"/>
            <a:ext cx="13445066" cy="7562850"/>
          </a:xfrm>
          <a:prstGeom prst="rect">
            <a:avLst/>
          </a:prstGeom>
          <a:solidFill>
            <a:srgbClr val="00C05B"/>
          </a:solidFill>
          <a:ln>
            <a:noFill/>
          </a:ln>
        </p:spPr>
        <p:txBody>
          <a:bodyPr spcFirstLastPara="1" wrap="square" lIns="100821" tIns="50397" rIns="100821" bIns="50397" anchor="ctr" anchorCtr="0">
            <a:noAutofit/>
          </a:bodyPr>
          <a:lstStyle/>
          <a:p>
            <a:pPr algn="ctr">
              <a:buSzPts val="1800"/>
            </a:pPr>
            <a:endParaRPr sz="198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4200056" y="6721893"/>
            <a:ext cx="5397215" cy="30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21" tIns="50397" rIns="100821" bIns="50397" anchor="t" anchorCtr="0">
            <a:spAutoFit/>
          </a:bodyPr>
          <a:lstStyle/>
          <a:p>
            <a:pPr algn="ctr">
              <a:buSzPts val="1200"/>
            </a:pPr>
            <a:endParaRPr sz="132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4125262" y="594342"/>
            <a:ext cx="5201118" cy="52011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0821" tIns="50397" rIns="100821" bIns="50397" anchor="ctr" anchorCtr="0">
            <a:noAutofit/>
          </a:bodyPr>
          <a:lstStyle/>
          <a:p>
            <a:pPr algn="ctr">
              <a:buSzPts val="1800"/>
            </a:pPr>
            <a:endParaRPr sz="198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8608" y="1647812"/>
            <a:ext cx="3452082" cy="3094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90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/>
          <p:nvPr/>
        </p:nvSpPr>
        <p:spPr>
          <a:xfrm>
            <a:off x="863766" y="4459705"/>
            <a:ext cx="66732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latin typeface="Corbel Light" panose="020B0303020204020204" pitchFamily="34" charset="0"/>
              </a:defRPr>
            </a:lvl1pPr>
          </a:lstStyle>
          <a:p>
            <a:r>
              <a:rPr lang="ru-RU" dirty="0">
                <a:solidFill>
                  <a:srgbClr val="70B737"/>
                </a:solidFill>
                <a:latin typeface="Arial Narrow" panose="020B0606020202030204" pitchFamily="34" charset="0"/>
                <a:sym typeface="Calibri"/>
              </a:rPr>
              <a:t>Миссия</a:t>
            </a:r>
            <a:r>
              <a:rPr lang="ru-RU" dirty="0">
                <a:latin typeface="Arial Narrow" panose="020B0606020202030204" pitchFamily="34" charset="0"/>
                <a:sym typeface="Calibri"/>
              </a:rPr>
              <a:t> — </a:t>
            </a:r>
            <a:r>
              <a:rPr lang="ru-RU" b="0" dirty="0">
                <a:latin typeface="Arial Narrow" panose="020B0606020202030204" pitchFamily="34" charset="0"/>
                <a:sym typeface="Calibri"/>
              </a:rPr>
              <a:t>найти и поддержать перспективных студентов, </a:t>
            </a:r>
          </a:p>
          <a:p>
            <a:r>
              <a:rPr lang="ru-RU" b="0" dirty="0">
                <a:latin typeface="Arial Narrow" panose="020B0606020202030204" pitchFamily="34" charset="0"/>
                <a:sym typeface="Calibri"/>
              </a:rPr>
              <a:t>которые готовы реализовывать сложные корпоративные проекты </a:t>
            </a:r>
          </a:p>
          <a:p>
            <a:r>
              <a:rPr lang="ru-RU" b="0" dirty="0">
                <a:latin typeface="Arial Narrow" panose="020B0606020202030204" pitchFamily="34" charset="0"/>
                <a:sym typeface="Calibri"/>
              </a:rPr>
              <a:t>или имеют собственные инициативы в сфере экологии и охраны труда.</a:t>
            </a:r>
            <a:endParaRPr b="0" dirty="0">
              <a:latin typeface="Arial Narrow" panose="020B0606020202030204" pitchFamily="34" charset="0"/>
            </a:endParaRPr>
          </a:p>
        </p:txBody>
      </p:sp>
      <p:pic>
        <p:nvPicPr>
          <p:cNvPr id="169" name="Google Shape;1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63029" y="1315400"/>
            <a:ext cx="4326776" cy="472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1222" y="1683135"/>
            <a:ext cx="4416054" cy="48220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63766" y="602186"/>
            <a:ext cx="6908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  <a:buSzPct val="150000"/>
              <a:tabLst>
                <a:tab pos="493696" algn="l"/>
              </a:tabLst>
            </a:pPr>
            <a:r>
              <a:rPr lang="ru-RU" sz="4000" b="1" dirty="0">
                <a:latin typeface="Arial Narrow" panose="020B0606020202030204" pitchFamily="34" charset="0"/>
                <a:cs typeface="Arial" panose="020B0604020202020204" pitchFamily="34" charset="0"/>
              </a:rPr>
              <a:t>О </a:t>
            </a:r>
            <a:r>
              <a:rPr lang="ru-RU" sz="4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проекте</a:t>
            </a:r>
            <a:r>
              <a:rPr lang="en-US" sz="4000" b="1" dirty="0">
                <a:solidFill>
                  <a:srgbClr val="6EDE00"/>
                </a:solidFill>
                <a:latin typeface="Arial Narrow" panose="020B0606020202030204" pitchFamily="34" charset="0"/>
              </a:rPr>
              <a:t> /</a:t>
            </a:r>
            <a:endParaRPr lang="ru-RU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46F1D4-C2FF-E3C2-E8DE-EAA14B9CFCE5}"/>
              </a:ext>
            </a:extLst>
          </p:cNvPr>
          <p:cNvSpPr txBox="1"/>
          <p:nvPr/>
        </p:nvSpPr>
        <p:spPr>
          <a:xfrm>
            <a:off x="863766" y="1807670"/>
            <a:ext cx="7887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86E42B"/>
                </a:solidFill>
                <a:latin typeface="Arial Narrow" panose="020B0606020202030204" pitchFamily="34" charset="0"/>
              </a:rPr>
              <a:t>«Зелёный свет» </a:t>
            </a:r>
            <a:r>
              <a:rPr lang="ru-RU" sz="3200" dirty="0">
                <a:latin typeface="Arial Narrow" panose="020B0606020202030204" pitchFamily="34" charset="0"/>
              </a:rPr>
              <a:t>— это акселератор в сфере 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экологии, охраны труда и безопасности.</a:t>
            </a:r>
          </a:p>
        </p:txBody>
      </p:sp>
      <p:sp>
        <p:nvSpPr>
          <p:cNvPr id="10" name="Google Shape;107;p4"/>
          <p:cNvSpPr/>
          <p:nvPr/>
        </p:nvSpPr>
        <p:spPr>
          <a:xfrm>
            <a:off x="-4110" y="0"/>
            <a:ext cx="544221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7559623-6469-49E3-9352-516FB4CE4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65" y="413436"/>
            <a:ext cx="1508689" cy="5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3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6f56fe885a_0_512"/>
          <p:cNvSpPr/>
          <p:nvPr/>
        </p:nvSpPr>
        <p:spPr>
          <a:xfrm>
            <a:off x="827197" y="554771"/>
            <a:ext cx="6908241" cy="61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noAutofit/>
          </a:bodyPr>
          <a:lstStyle/>
          <a:p>
            <a:pPr>
              <a:buSzPts val="3600"/>
            </a:pPr>
            <a:r>
              <a:rPr lang="ru-RU" sz="4000" b="1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Цели и </a:t>
            </a:r>
            <a:r>
              <a:rPr lang="ru-RU" sz="4000" b="1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задачи </a:t>
            </a:r>
            <a:r>
              <a:rPr lang="en-US" sz="4000" b="1" dirty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endParaRPr lang="ru-RU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  <a:buSzPts val="3600"/>
            </a:pPr>
            <a:endParaRPr sz="4000" b="1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</p:txBody>
      </p:sp>
      <p:sp>
        <p:nvSpPr>
          <p:cNvPr id="299" name="Google Shape;299;g16f56fe885a_0_512"/>
          <p:cNvSpPr txBox="1"/>
          <p:nvPr/>
        </p:nvSpPr>
        <p:spPr>
          <a:xfrm>
            <a:off x="540111" y="1912985"/>
            <a:ext cx="7249220" cy="422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30" tIns="50397" rIns="100830" bIns="50397" anchor="t" anchorCtr="0">
            <a:spAutoFit/>
          </a:bodyPr>
          <a:lstStyle/>
          <a:p>
            <a:pPr marL="373472" indent="-354798"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Выявление и </a:t>
            </a:r>
            <a:r>
              <a:rPr lang="ru-RU" sz="2000" b="1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развитие будущих лидеров </a:t>
            </a: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в области экологии и безопасности труда</a:t>
            </a:r>
            <a:endParaRPr sz="2000" dirty="0">
              <a:latin typeface="Arial Narrow" panose="020B0606020202030204" pitchFamily="34" charset="0"/>
            </a:endParaRPr>
          </a:p>
          <a:p>
            <a:pPr>
              <a:buClr>
                <a:srgbClr val="000000"/>
              </a:buClr>
              <a:buSzPts val="1400"/>
            </a:pPr>
            <a:endParaRPr sz="2000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  <a:p>
            <a:pPr marL="373472" indent="-354798"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Создание </a:t>
            </a:r>
            <a:r>
              <a:rPr lang="ru-RU" sz="2000" b="1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единого пространства </a:t>
            </a: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(молодые кадры +бизнес + представители органов власти + НКО) для разработки </a:t>
            </a:r>
            <a:b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</a:b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и реализации проектов</a:t>
            </a:r>
            <a:endParaRPr sz="2000" dirty="0">
              <a:latin typeface="Arial Narrow" panose="020B0606020202030204" pitchFamily="34" charset="0"/>
            </a:endParaRPr>
          </a:p>
          <a:p>
            <a:pPr>
              <a:buClr>
                <a:srgbClr val="000000"/>
              </a:buClr>
              <a:buSzPts val="1400"/>
            </a:pPr>
            <a:endParaRPr sz="2000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  <a:p>
            <a:pPr marL="373472" indent="-354798"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2000" b="1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Социальный лифт</a:t>
            </a: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 для студентов, в том числе из регионов – </a:t>
            </a:r>
            <a:r>
              <a:rPr lang="ru-RU" sz="2000" dirty="0" smtClean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помощь </a:t>
            </a: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в самоопределении в профессии, получении необходимых практических навыков, знакомство с потенциальными работодателями и рынком труда</a:t>
            </a:r>
            <a:endParaRPr sz="2000" dirty="0">
              <a:latin typeface="Arial Narrow" panose="020B0606020202030204" pitchFamily="34" charset="0"/>
            </a:endParaRPr>
          </a:p>
          <a:p>
            <a:pPr>
              <a:buClr>
                <a:srgbClr val="000000"/>
              </a:buClr>
              <a:buSzPts val="1400"/>
            </a:pPr>
            <a:endParaRPr sz="2000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  <a:p>
            <a:pPr marL="373472" indent="-354798"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2000" b="1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Популяризация</a:t>
            </a:r>
            <a:r>
              <a:rPr lang="ru-RU" sz="2000" dirty="0">
                <a:solidFill>
                  <a:schemeClr val="dk1"/>
                </a:solidFill>
                <a:latin typeface="Arial Narrow" panose="020B0606020202030204" pitchFamily="34" charset="0"/>
                <a:ea typeface="Corbel"/>
                <a:cs typeface="Corbel"/>
                <a:sym typeface="Corbel"/>
              </a:rPr>
              <a:t> направления «экология» и «охрана труда»</a:t>
            </a:r>
            <a:endParaRPr sz="2000" dirty="0">
              <a:solidFill>
                <a:schemeClr val="dk1"/>
              </a:solidFill>
              <a:latin typeface="Arial Narrow" panose="020B0606020202030204" pitchFamily="34" charset="0"/>
              <a:ea typeface="Corbel"/>
              <a:cs typeface="Corbel"/>
              <a:sym typeface="Corbel"/>
            </a:endParaRPr>
          </a:p>
        </p:txBody>
      </p:sp>
      <p:pic>
        <p:nvPicPr>
          <p:cNvPr id="300" name="Google Shape;300;g16f56fe885a_0_5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6389" y="1612657"/>
            <a:ext cx="4740702" cy="41914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7;p4"/>
          <p:cNvSpPr/>
          <p:nvPr/>
        </p:nvSpPr>
        <p:spPr>
          <a:xfrm>
            <a:off x="-4110" y="0"/>
            <a:ext cx="544221" cy="756285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txBody>
          <a:bodyPr spcFirstLastPara="1" wrap="square" lIns="100800" tIns="50375" rIns="100800" bIns="50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5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559623-6469-49E3-9352-516FB4CE4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65" y="413436"/>
            <a:ext cx="1508689" cy="5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2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982</Words>
  <Application>Microsoft Macintosh PowerPoint</Application>
  <PresentationFormat>Другой</PresentationFormat>
  <Paragraphs>209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Open Sans Extrabold</vt:lpstr>
      <vt:lpstr>Open Sans Semibold</vt:lpstr>
      <vt:lpstr>Wingdings</vt:lpstr>
      <vt:lpstr>Arial</vt:lpstr>
      <vt:lpstr>Arial Narrow</vt:lpstr>
      <vt:lpstr>Calibri</vt:lpstr>
      <vt:lpstr>Corbel</vt:lpstr>
      <vt:lpstr>Open Sans Light</vt:lpstr>
      <vt:lpstr>Roboto</vt:lpstr>
      <vt:lpstr>Roboto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Форматы  обучения: </vt:lpstr>
      <vt:lpstr>Презентация PowerPoint</vt:lpstr>
      <vt:lpstr>Презентация PowerPoint</vt:lpstr>
      <vt:lpstr>Презентация PowerPoint</vt:lpstr>
      <vt:lpstr>ОБУЧЕНИЕ ПО НАПРАВЛЕНИЯМ</vt:lpstr>
      <vt:lpstr>Презентация PowerPoint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Быкова Ирина</dc:creator>
  <cp:lastModifiedBy>пользователь Microsoft Office</cp:lastModifiedBy>
  <cp:revision>80</cp:revision>
  <dcterms:created xsi:type="dcterms:W3CDTF">2022-04-05T08:45:24Z</dcterms:created>
  <dcterms:modified xsi:type="dcterms:W3CDTF">2024-07-10T06:57:29Z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2022-04-05T00:00:00Z</vt:filetime>
  </property>
  <property fmtid="{D5CDD505-2E9C-101B-9397-08002B2CF9AE}" pid="3" name="Creator">
    <vt:lpwstr>Adobe Illustrator 24.3 (Windows)</vt:lpwstr>
  </property>
  <property fmtid="{D5CDD505-2E9C-101B-9397-08002B2CF9AE}" pid="4" name="LastSaved">
    <vt:filetime>2022-04-05T00:00:00Z</vt:filetime>
  </property>
</Properties>
</file>