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handoutMasterIdLst>
    <p:handoutMasterId r:id="rId23"/>
  </p:handoutMasterIdLst>
  <p:sldIdLst>
    <p:sldId id="256" r:id="rId3"/>
    <p:sldId id="257" r:id="rId4"/>
    <p:sldId id="296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2D7B9B5-45E0-4E92-9C78-6C25299D174F}">
          <p14:sldIdLst>
            <p14:sldId id="256"/>
            <p14:sldId id="257"/>
            <p14:sldId id="296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3A7"/>
    <a:srgbClr val="2F5597"/>
    <a:srgbClr val="0154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49" autoAdjust="0"/>
    <p:restoredTop sz="96279" autoAdjust="0"/>
  </p:normalViewPr>
  <p:slideViewPr>
    <p:cSldViewPr snapToGrid="0">
      <p:cViewPr varScale="1">
        <p:scale>
          <a:sx n="63" d="100"/>
          <a:sy n="63" d="100"/>
        </p:scale>
        <p:origin x="24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0158388803102064"/>
          <c:y val="1.98900098118827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6048968709647288"/>
          <c:y val="0.13594869086976608"/>
          <c:w val="0.29438790097320106"/>
          <c:h val="0.7417729451930210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Несчастные случаи в 2023 году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CE31-450E-AD24-723170ABEDD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E31-450E-AD24-723170ABEDD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CE31-450E-AD24-723170ABEDD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E31-450E-AD24-723170ABEDD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25E7BF1C-82C3-41A8-ADBE-4DB56AB6D01A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CE31-450E-AD24-723170ABEDD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713686C0-9A51-4AE9-BF65-6DE52B0219F2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CE31-450E-AD24-723170ABEDD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AFCAF9BD-4CD1-408F-9C2B-C97AA8AB61C9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CE31-450E-AD24-723170ABEDD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FFE324CE-8705-49BE-8132-188E67020708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CE31-450E-AD24-723170ABED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Лёгкие</c:v>
                </c:pt>
                <c:pt idx="1">
                  <c:v>Тяжёлые</c:v>
                </c:pt>
                <c:pt idx="2">
                  <c:v>Групповые</c:v>
                </c:pt>
                <c:pt idx="3">
                  <c:v>Смертельные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Лист1!$B$2:$B$5</c15:f>
                <c15:dlblRangeCache>
                  <c:ptCount val="4"/>
                  <c:pt idx="0">
                    <c:v>7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CE31-450E-AD24-723170ABEDD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65"/>
        <c:holeSize val="51"/>
      </c:doughnut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37703714544027894"/>
          <c:y val="0.78546877015286687"/>
          <c:w val="0.53764102052561913"/>
          <c:h val="0.211627012255147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6389202028428471"/>
          <c:y val="0.14144321635417145"/>
          <c:w val="0.50885814242046379"/>
          <c:h val="0.7881602348980002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Несчастные случаи в 2024 году</c:v>
                </c:pt>
              </c:strCache>
            </c:strRef>
          </c:tx>
          <c:spPr>
            <a:effectLst>
              <a:softEdge rad="0"/>
            </a:effectLst>
          </c:spPr>
          <c:explosion val="36"/>
          <c:dPt>
            <c:idx val="0"/>
            <c:bubble3D val="0"/>
            <c:explosion val="0"/>
            <c:spPr>
              <a:solidFill>
                <a:schemeClr val="accent1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53E-4F1E-8AF3-C1B2E9A2169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385-4B1B-BE0E-62DC6D7D6E9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D53E-4F1E-8AF3-C1B2E9A2169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53E-4F1E-8AF3-C1B2E9A2169C}"/>
              </c:ext>
            </c:extLst>
          </c:dPt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53E-4F1E-8AF3-C1B2E9A2169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53E-4F1E-8AF3-C1B2E9A216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Лёгкие</c:v>
                </c:pt>
                <c:pt idx="1">
                  <c:v>Тяжёлые</c:v>
                </c:pt>
                <c:pt idx="2">
                  <c:v>Групповые</c:v>
                </c:pt>
                <c:pt idx="3">
                  <c:v>Смертельные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3E-4F1E-8AF3-C1B2E9A2169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65"/>
        <c:holeSize val="51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BD354E-4547-4342-9645-B7F73E1CC302}" type="datetimeFigureOut">
              <a:rPr lang="ru-RU" smtClean="0"/>
              <a:t>09.07.2024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72AFF-AA50-4A11-B76E-1FBE8CAD7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01305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18E70C-3379-475B-80B3-BA58CC4A8F9E}" type="datetimeFigureOut">
              <a:rPr lang="ru-RU" smtClean="0"/>
              <a:t>09.07.2024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C7C424-2AC7-412F-9DAC-364D3F8FD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154653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isk.yandex.ru/d/X75yeGt_PXk59w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C7C424-2AC7-412F-9DAC-364D3F8FDF9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43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https://disk.yandex.ru/d/X75yeGt_PXk59w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ссылка</a:t>
            </a:r>
            <a:r>
              <a:rPr lang="ru-RU" sz="1200" u="sng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видеоролик</a:t>
            </a:r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C7C424-2AC7-412F-9DAC-364D3F8FDF9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123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C7C424-2AC7-412F-9DAC-364D3F8FDF9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800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94535-203B-4422-8058-11D1F117669C}" type="datetime1">
              <a:rPr lang="ru-RU" smtClean="0"/>
              <a:t>09.07.2024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901E4-B05D-4FD3-838E-17E358F98F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645841"/>
      </p:ext>
    </p:extLst>
  </p:cSld>
  <p:clrMapOvr>
    <a:masterClrMapping/>
  </p:clrMapOvr>
  <p:transition spd="med"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9ECE6-5213-460B-87CF-17BC52F4659A}" type="datetime1">
              <a:rPr lang="ru-RU" smtClean="0"/>
              <a:t>09.07.2024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901E4-B05D-4FD3-838E-17E358F98F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595977"/>
      </p:ext>
    </p:extLst>
  </p:cSld>
  <p:clrMapOvr>
    <a:masterClrMapping/>
  </p:clrMapOvr>
  <p:transition spd="med"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1DB9-015D-4B67-B685-FB3BDF4C05D1}" type="datetime1">
              <a:rPr lang="ru-RU" smtClean="0"/>
              <a:t>09.07.2024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901E4-B05D-4FD3-838E-17E358F98F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266452"/>
      </p:ext>
    </p:extLst>
  </p:cSld>
  <p:clrMapOvr>
    <a:masterClrMapping/>
  </p:clrMapOvr>
  <p:transition spd="med"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" y="2895600"/>
            <a:ext cx="11176000" cy="304800"/>
            <a:chOff x="0" y="1824"/>
            <a:chExt cx="5280" cy="192"/>
          </a:xfrm>
        </p:grpSpPr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>
              <a:off x="0" y="1824"/>
              <a:ext cx="5280" cy="192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  <p:sp useBgFill="1">
          <p:nvSpPr>
            <p:cNvPr id="6" name="Rectangle 8"/>
            <p:cNvSpPr>
              <a:spLocks noChangeArrowheads="1"/>
            </p:cNvSpPr>
            <p:nvPr/>
          </p:nvSpPr>
          <p:spPr bwMode="white">
            <a:xfrm>
              <a:off x="2748" y="1824"/>
              <a:ext cx="36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  <p:sp useBgFill="1">
          <p:nvSpPr>
            <p:cNvPr id="7" name="Rectangle 9"/>
            <p:cNvSpPr>
              <a:spLocks noChangeArrowheads="1"/>
            </p:cNvSpPr>
            <p:nvPr/>
          </p:nvSpPr>
          <p:spPr bwMode="white">
            <a:xfrm>
              <a:off x="3132" y="1824"/>
              <a:ext cx="36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  <p:sp useBgFill="1">
          <p:nvSpPr>
            <p:cNvPr id="8" name="Rectangle 10"/>
            <p:cNvSpPr>
              <a:spLocks noChangeArrowheads="1"/>
            </p:cNvSpPr>
            <p:nvPr/>
          </p:nvSpPr>
          <p:spPr bwMode="white">
            <a:xfrm>
              <a:off x="3492" y="1824"/>
              <a:ext cx="36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  <p:sp useBgFill="1">
          <p:nvSpPr>
            <p:cNvPr id="9" name="Rectangle 11"/>
            <p:cNvSpPr>
              <a:spLocks noChangeArrowheads="1"/>
            </p:cNvSpPr>
            <p:nvPr/>
          </p:nvSpPr>
          <p:spPr bwMode="white">
            <a:xfrm>
              <a:off x="3822" y="1824"/>
              <a:ext cx="36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  <p:sp useBgFill="1">
          <p:nvSpPr>
            <p:cNvPr id="10" name="Rectangle 12"/>
            <p:cNvSpPr>
              <a:spLocks noChangeArrowheads="1"/>
            </p:cNvSpPr>
            <p:nvPr/>
          </p:nvSpPr>
          <p:spPr bwMode="white">
            <a:xfrm>
              <a:off x="4104" y="1824"/>
              <a:ext cx="36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  <p:sp useBgFill="1">
          <p:nvSpPr>
            <p:cNvPr id="11" name="Rectangle 13"/>
            <p:cNvSpPr>
              <a:spLocks noChangeArrowheads="1"/>
            </p:cNvSpPr>
            <p:nvPr/>
          </p:nvSpPr>
          <p:spPr bwMode="white">
            <a:xfrm>
              <a:off x="4368" y="1824"/>
              <a:ext cx="36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  <p:sp useBgFill="1">
          <p:nvSpPr>
            <p:cNvPr id="12" name="Rectangle 14"/>
            <p:cNvSpPr>
              <a:spLocks noChangeArrowheads="1"/>
            </p:cNvSpPr>
            <p:nvPr/>
          </p:nvSpPr>
          <p:spPr bwMode="white">
            <a:xfrm>
              <a:off x="4800" y="1824"/>
              <a:ext cx="36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  <p:sp useBgFill="1">
          <p:nvSpPr>
            <p:cNvPr id="13" name="Rectangle 15"/>
            <p:cNvSpPr>
              <a:spLocks noChangeArrowheads="1"/>
            </p:cNvSpPr>
            <p:nvPr/>
          </p:nvSpPr>
          <p:spPr bwMode="white">
            <a:xfrm>
              <a:off x="4602" y="1824"/>
              <a:ext cx="36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  <p:sp useBgFill="1">
          <p:nvSpPr>
            <p:cNvPr id="14" name="Rectangle 16"/>
            <p:cNvSpPr>
              <a:spLocks noChangeArrowheads="1"/>
            </p:cNvSpPr>
            <p:nvPr/>
          </p:nvSpPr>
          <p:spPr bwMode="white">
            <a:xfrm>
              <a:off x="4962" y="1824"/>
              <a:ext cx="36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  <p:sp useBgFill="1">
          <p:nvSpPr>
            <p:cNvPr id="15" name="Rectangle 17"/>
            <p:cNvSpPr>
              <a:spLocks noChangeArrowheads="1"/>
            </p:cNvSpPr>
            <p:nvPr/>
          </p:nvSpPr>
          <p:spPr bwMode="white">
            <a:xfrm>
              <a:off x="5094" y="1824"/>
              <a:ext cx="36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  <p:sp useBgFill="1">
          <p:nvSpPr>
            <p:cNvPr id="16" name="Rectangle 18"/>
            <p:cNvSpPr>
              <a:spLocks noChangeArrowheads="1"/>
            </p:cNvSpPr>
            <p:nvPr/>
          </p:nvSpPr>
          <p:spPr bwMode="white">
            <a:xfrm>
              <a:off x="5196" y="1824"/>
              <a:ext cx="36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</p:grpSp>
      <p:sp>
        <p:nvSpPr>
          <p:cNvPr id="20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1" y="16002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ru-RU" noProof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1" y="4038601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altLang="ru-RU" noProof="0"/>
              <a:t>Образец подзаголовка</a:t>
            </a: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35C20-453F-4D3C-9866-278C7E618321}" type="datetime1">
              <a:rPr lang="ru-RU" altLang="ru-RU" smtClean="0"/>
              <a:t>09.07.2024</a:t>
            </a:fld>
            <a:endParaRPr lang="ru-RU" altLang="ru-RU"/>
          </a:p>
        </p:txBody>
      </p:sp>
      <p:sp>
        <p:nvSpPr>
          <p:cNvPr id="1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81406-BD1C-4831-9162-E08B7D0E05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1891921"/>
      </p:ext>
    </p:extLst>
  </p:cSld>
  <p:clrMapOvr>
    <a:masterClrMapping/>
  </p:clrMapOvr>
  <p:transition spd="med"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1246E-6174-4E16-ADDC-A98A1C8F125B}" type="datetime1">
              <a:rPr lang="ru-RU" altLang="ru-RU" smtClean="0"/>
              <a:t>09.07.2024</a:t>
            </a:fld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3C94D-E19B-41EC-A9DE-C159127FA9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018622"/>
      </p:ext>
    </p:extLst>
  </p:cSld>
  <p:clrMapOvr>
    <a:masterClrMapping/>
  </p:clrMapOvr>
  <p:transition spd="med"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5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3" indent="0">
              <a:buNone/>
              <a:defRPr sz="1800"/>
            </a:lvl2pPr>
            <a:lvl3pPr marL="914406" indent="0">
              <a:buNone/>
              <a:defRPr sz="1600"/>
            </a:lvl3pPr>
            <a:lvl4pPr marL="1371609" indent="0">
              <a:buNone/>
              <a:defRPr sz="1400"/>
            </a:lvl4pPr>
            <a:lvl5pPr marL="1828812" indent="0">
              <a:buNone/>
              <a:defRPr sz="1400"/>
            </a:lvl5pPr>
            <a:lvl6pPr marL="2286015" indent="0">
              <a:buNone/>
              <a:defRPr sz="1400"/>
            </a:lvl6pPr>
            <a:lvl7pPr marL="2743218" indent="0">
              <a:buNone/>
              <a:defRPr sz="1400"/>
            </a:lvl7pPr>
            <a:lvl8pPr marL="3200421" indent="0">
              <a:buNone/>
              <a:defRPr sz="1400"/>
            </a:lvl8pPr>
            <a:lvl9pPr marL="3657624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A7F3C-01CA-4912-9E2F-F3EC017DF94D}" type="datetime1">
              <a:rPr lang="ru-RU" altLang="ru-RU" smtClean="0"/>
              <a:t>09.07.2024</a:t>
            </a:fld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382D2-5765-4ED0-AA17-C54232A66D8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6805742"/>
      </p:ext>
    </p:extLst>
  </p:cSld>
  <p:clrMapOvr>
    <a:masterClrMapping/>
  </p:clrMapOvr>
  <p:transition spd="med" advClick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9F2CE-15BE-4D61-BF76-883186BDDCAE}" type="datetime1">
              <a:rPr lang="ru-RU" altLang="ru-RU" smtClean="0"/>
              <a:t>09.07.2024</a:t>
            </a:fld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42E06-9742-4EA1-B657-B37CA70EA9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34149823"/>
      </p:ext>
    </p:extLst>
  </p:cSld>
  <p:clrMapOvr>
    <a:masterClrMapping/>
  </p:clrMapOvr>
  <p:transition spd="med" advClick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9" indent="0">
              <a:buNone/>
              <a:defRPr sz="1600" b="1"/>
            </a:lvl4pPr>
            <a:lvl5pPr marL="1828812" indent="0">
              <a:buNone/>
              <a:defRPr sz="1600" b="1"/>
            </a:lvl5pPr>
            <a:lvl6pPr marL="2286015" indent="0">
              <a:buNone/>
              <a:defRPr sz="1600" b="1"/>
            </a:lvl6pPr>
            <a:lvl7pPr marL="2743218" indent="0">
              <a:buNone/>
              <a:defRPr sz="1600" b="1"/>
            </a:lvl7pPr>
            <a:lvl8pPr marL="3200421" indent="0">
              <a:buNone/>
              <a:defRPr sz="1600" b="1"/>
            </a:lvl8pPr>
            <a:lvl9pPr marL="365762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7" y="1535114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9" indent="0">
              <a:buNone/>
              <a:defRPr sz="1600" b="1"/>
            </a:lvl4pPr>
            <a:lvl5pPr marL="1828812" indent="0">
              <a:buNone/>
              <a:defRPr sz="1600" b="1"/>
            </a:lvl5pPr>
            <a:lvl6pPr marL="2286015" indent="0">
              <a:buNone/>
              <a:defRPr sz="1600" b="1"/>
            </a:lvl6pPr>
            <a:lvl7pPr marL="2743218" indent="0">
              <a:buNone/>
              <a:defRPr sz="1600" b="1"/>
            </a:lvl7pPr>
            <a:lvl8pPr marL="3200421" indent="0">
              <a:buNone/>
              <a:defRPr sz="1600" b="1"/>
            </a:lvl8pPr>
            <a:lvl9pPr marL="365762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4B7AD-9FE9-4FA6-B077-8EFAB4205683}" type="datetime1">
              <a:rPr lang="ru-RU" altLang="ru-RU" smtClean="0"/>
              <a:t>09.07.2024</a:t>
            </a:fld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44211-F154-4BD1-B20E-91939CEC3B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45632543"/>
      </p:ext>
    </p:extLst>
  </p:cSld>
  <p:clrMapOvr>
    <a:masterClrMapping/>
  </p:clrMapOvr>
  <p:transition spd="med" advClick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E67B2-8F7F-4D02-9599-701A314A3142}" type="datetime1">
              <a:rPr lang="ru-RU" altLang="ru-RU" smtClean="0"/>
              <a:t>09.07.2024</a:t>
            </a:fld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6CB79-E376-4587-A191-E01913F81F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4269071"/>
      </p:ext>
    </p:extLst>
  </p:cSld>
  <p:clrMapOvr>
    <a:masterClrMapping/>
  </p:clrMapOvr>
  <p:transition spd="med" advClick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24699-9DEB-4536-98FC-BF5C14AEACFF}" type="datetime1">
              <a:rPr lang="ru-RU" altLang="ru-RU" smtClean="0"/>
              <a:t>09.07.2024</a:t>
            </a:fld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1986B-4A21-4094-9F9E-D863B0A58B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5239302"/>
      </p:ext>
    </p:extLst>
  </p:cSld>
  <p:clrMapOvr>
    <a:masterClrMapping/>
  </p:clrMapOvr>
  <p:transition spd="med" advClick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3" indent="0">
              <a:buNone/>
              <a:defRPr sz="1200"/>
            </a:lvl2pPr>
            <a:lvl3pPr marL="914406" indent="0">
              <a:buNone/>
              <a:defRPr sz="1000"/>
            </a:lvl3pPr>
            <a:lvl4pPr marL="1371609" indent="0">
              <a:buNone/>
              <a:defRPr sz="900"/>
            </a:lvl4pPr>
            <a:lvl5pPr marL="1828812" indent="0">
              <a:buNone/>
              <a:defRPr sz="900"/>
            </a:lvl5pPr>
            <a:lvl6pPr marL="2286015" indent="0">
              <a:buNone/>
              <a:defRPr sz="900"/>
            </a:lvl6pPr>
            <a:lvl7pPr marL="2743218" indent="0">
              <a:buNone/>
              <a:defRPr sz="900"/>
            </a:lvl7pPr>
            <a:lvl8pPr marL="3200421" indent="0">
              <a:buNone/>
              <a:defRPr sz="900"/>
            </a:lvl8pPr>
            <a:lvl9pPr marL="3657624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28A39-438A-4FF5-AD87-1629F76499EA}" type="datetime1">
              <a:rPr lang="ru-RU" altLang="ru-RU" smtClean="0"/>
              <a:t>09.07.2024</a:t>
            </a:fld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04FD5A-A96A-4787-A4EE-070C2DC7907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74802"/>
      </p:ext>
    </p:extLst>
  </p:cSld>
  <p:clrMapOvr>
    <a:masterClrMapping/>
  </p:clrMapOvr>
  <p:transition spd="med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25210-56C8-47F9-8191-1A0ECEDC9CA5}" type="datetime1">
              <a:rPr lang="ru-RU" smtClean="0"/>
              <a:t>09.07.2024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901E4-B05D-4FD3-838E-17E358F98F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406992"/>
      </p:ext>
    </p:extLst>
  </p:cSld>
  <p:clrMapOvr>
    <a:masterClrMapping/>
  </p:clrMapOvr>
  <p:transition spd="med" advClick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3" indent="0">
              <a:buNone/>
              <a:defRPr sz="2800"/>
            </a:lvl2pPr>
            <a:lvl3pPr marL="914406" indent="0">
              <a:buNone/>
              <a:defRPr sz="2400"/>
            </a:lvl3pPr>
            <a:lvl4pPr marL="1371609" indent="0">
              <a:buNone/>
              <a:defRPr sz="2000"/>
            </a:lvl4pPr>
            <a:lvl5pPr marL="1828812" indent="0">
              <a:buNone/>
              <a:defRPr sz="2000"/>
            </a:lvl5pPr>
            <a:lvl6pPr marL="2286015" indent="0">
              <a:buNone/>
              <a:defRPr sz="2000"/>
            </a:lvl6pPr>
            <a:lvl7pPr marL="2743218" indent="0">
              <a:buNone/>
              <a:defRPr sz="2000"/>
            </a:lvl7pPr>
            <a:lvl8pPr marL="3200421" indent="0">
              <a:buNone/>
              <a:defRPr sz="2000"/>
            </a:lvl8pPr>
            <a:lvl9pPr marL="3657624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3" indent="0">
              <a:buNone/>
              <a:defRPr sz="1200"/>
            </a:lvl2pPr>
            <a:lvl3pPr marL="914406" indent="0">
              <a:buNone/>
              <a:defRPr sz="1000"/>
            </a:lvl3pPr>
            <a:lvl4pPr marL="1371609" indent="0">
              <a:buNone/>
              <a:defRPr sz="900"/>
            </a:lvl4pPr>
            <a:lvl5pPr marL="1828812" indent="0">
              <a:buNone/>
              <a:defRPr sz="900"/>
            </a:lvl5pPr>
            <a:lvl6pPr marL="2286015" indent="0">
              <a:buNone/>
              <a:defRPr sz="900"/>
            </a:lvl6pPr>
            <a:lvl7pPr marL="2743218" indent="0">
              <a:buNone/>
              <a:defRPr sz="900"/>
            </a:lvl7pPr>
            <a:lvl8pPr marL="3200421" indent="0">
              <a:buNone/>
              <a:defRPr sz="900"/>
            </a:lvl8pPr>
            <a:lvl9pPr marL="3657624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6B316-7B24-4C2B-96FE-1A75CCB140ED}" type="datetime1">
              <a:rPr lang="ru-RU" altLang="ru-RU" smtClean="0"/>
              <a:t>09.07.2024</a:t>
            </a:fld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77723-0585-4A77-AE0D-678D2A65EB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6439882"/>
      </p:ext>
    </p:extLst>
  </p:cSld>
  <p:clrMapOvr>
    <a:masterClrMapping/>
  </p:clrMapOvr>
  <p:transition spd="med" advClick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8D8C4-BFA3-44C0-BDED-A4F26B541CDB}" type="datetime1">
              <a:rPr lang="ru-RU" altLang="ru-RU" smtClean="0"/>
              <a:t>09.07.2024</a:t>
            </a:fld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60EFA-6A1C-4482-BF30-801F538610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6819980"/>
      </p:ext>
    </p:extLst>
  </p:cSld>
  <p:clrMapOvr>
    <a:masterClrMapping/>
  </p:clrMapOvr>
  <p:transition spd="med" advClick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82568" y="171450"/>
            <a:ext cx="2595034" cy="592455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97468" y="171450"/>
            <a:ext cx="7581900" cy="59245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A3E19-1C32-44B2-A010-E585583BBF3E}" type="datetime1">
              <a:rPr lang="ru-RU" altLang="ru-RU" smtClean="0"/>
              <a:t>09.07.2024</a:t>
            </a:fld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98518-75C2-4AD0-97DB-3F46E31E20F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84783311"/>
      </p:ext>
    </p:extLst>
  </p:cSld>
  <p:clrMapOvr>
    <a:masterClrMapping/>
  </p:clrMapOvr>
  <p:transition spd="med"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DC1C3-A122-40EB-B731-FFC98674797D}" type="datetime1">
              <a:rPr lang="ru-RU" smtClean="0"/>
              <a:t>09.07.2024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901E4-B05D-4FD3-838E-17E358F98F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428752"/>
      </p:ext>
    </p:extLst>
  </p:cSld>
  <p:clrMapOvr>
    <a:masterClrMapping/>
  </p:clrMapOvr>
  <p:transition spd="med"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1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1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DF3CA-5996-44EF-B82C-F328D1F66DD9}" type="datetime1">
              <a:rPr lang="ru-RU" smtClean="0"/>
              <a:t>09.07.2024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901E4-B05D-4FD3-838E-17E358F98F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026810"/>
      </p:ext>
    </p:extLst>
  </p:cSld>
  <p:clrMapOvr>
    <a:masterClrMapping/>
  </p:clrMapOvr>
  <p:transition spd="med"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9" indent="0">
              <a:buNone/>
              <a:defRPr sz="1600" b="1"/>
            </a:lvl4pPr>
            <a:lvl5pPr marL="1828812" indent="0">
              <a:buNone/>
              <a:defRPr sz="1600" b="1"/>
            </a:lvl5pPr>
            <a:lvl6pPr marL="2286015" indent="0">
              <a:buNone/>
              <a:defRPr sz="1600" b="1"/>
            </a:lvl6pPr>
            <a:lvl7pPr marL="2743218" indent="0">
              <a:buNone/>
              <a:defRPr sz="1600" b="1"/>
            </a:lvl7pPr>
            <a:lvl8pPr marL="3200421" indent="0">
              <a:buNone/>
              <a:defRPr sz="1600" b="1"/>
            </a:lvl8pPr>
            <a:lvl9pPr marL="365762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9" indent="0">
              <a:buNone/>
              <a:defRPr sz="1600" b="1"/>
            </a:lvl4pPr>
            <a:lvl5pPr marL="1828812" indent="0">
              <a:buNone/>
              <a:defRPr sz="1600" b="1"/>
            </a:lvl5pPr>
            <a:lvl6pPr marL="2286015" indent="0">
              <a:buNone/>
              <a:defRPr sz="1600" b="1"/>
            </a:lvl6pPr>
            <a:lvl7pPr marL="2743218" indent="0">
              <a:buNone/>
              <a:defRPr sz="1600" b="1"/>
            </a:lvl7pPr>
            <a:lvl8pPr marL="3200421" indent="0">
              <a:buNone/>
              <a:defRPr sz="1600" b="1"/>
            </a:lvl8pPr>
            <a:lvl9pPr marL="365762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04FF2-CE97-4FC0-A19B-392881FE43F0}" type="datetime1">
              <a:rPr lang="ru-RU" smtClean="0"/>
              <a:t>09.07.2024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901E4-B05D-4FD3-838E-17E358F98F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99774"/>
      </p:ext>
    </p:extLst>
  </p:cSld>
  <p:clrMapOvr>
    <a:masterClrMapping/>
  </p:clrMapOvr>
  <p:transition spd="med"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5E6A8-6397-4F3D-B606-7F21CB1D9B0A}" type="datetime1">
              <a:rPr lang="ru-RU" smtClean="0"/>
              <a:t>09.07.2024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901E4-B05D-4FD3-838E-17E358F98F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488827"/>
      </p:ext>
    </p:extLst>
  </p:cSld>
  <p:clrMapOvr>
    <a:masterClrMapping/>
  </p:clrMapOvr>
  <p:transition spd="med"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4BCC-0882-4DAE-B9ED-C1CBB3C22F2E}" type="datetime1">
              <a:rPr lang="ru-RU" smtClean="0"/>
              <a:t>09.07.2024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901E4-B05D-4FD3-838E-17E358F98F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290947"/>
      </p:ext>
    </p:extLst>
  </p:cSld>
  <p:clrMapOvr>
    <a:masterClrMapping/>
  </p:clrMapOvr>
  <p:transition spd="med"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3" indent="0">
              <a:buNone/>
              <a:defRPr sz="1400"/>
            </a:lvl2pPr>
            <a:lvl3pPr marL="914406" indent="0">
              <a:buNone/>
              <a:defRPr sz="1200"/>
            </a:lvl3pPr>
            <a:lvl4pPr marL="1371609" indent="0">
              <a:buNone/>
              <a:defRPr sz="1000"/>
            </a:lvl4pPr>
            <a:lvl5pPr marL="1828812" indent="0">
              <a:buNone/>
              <a:defRPr sz="1000"/>
            </a:lvl5pPr>
            <a:lvl6pPr marL="2286015" indent="0">
              <a:buNone/>
              <a:defRPr sz="1000"/>
            </a:lvl6pPr>
            <a:lvl7pPr marL="2743218" indent="0">
              <a:buNone/>
              <a:defRPr sz="1000"/>
            </a:lvl7pPr>
            <a:lvl8pPr marL="3200421" indent="0">
              <a:buNone/>
              <a:defRPr sz="1000"/>
            </a:lvl8pPr>
            <a:lvl9pPr marL="365762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23DFF-F6D3-4BBF-87C5-DD8CC85E2613}" type="datetime1">
              <a:rPr lang="ru-RU" smtClean="0"/>
              <a:t>09.07.2024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901E4-B05D-4FD3-838E-17E358F98F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369253"/>
      </p:ext>
    </p:extLst>
  </p:cSld>
  <p:clrMapOvr>
    <a:masterClrMapping/>
  </p:clrMapOvr>
  <p:transition spd="med"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3" indent="0">
              <a:buNone/>
              <a:defRPr sz="2800"/>
            </a:lvl2pPr>
            <a:lvl3pPr marL="914406" indent="0">
              <a:buNone/>
              <a:defRPr sz="2400"/>
            </a:lvl3pPr>
            <a:lvl4pPr marL="1371609" indent="0">
              <a:buNone/>
              <a:defRPr sz="2000"/>
            </a:lvl4pPr>
            <a:lvl5pPr marL="1828812" indent="0">
              <a:buNone/>
              <a:defRPr sz="2000"/>
            </a:lvl5pPr>
            <a:lvl6pPr marL="2286015" indent="0">
              <a:buNone/>
              <a:defRPr sz="2000"/>
            </a:lvl6pPr>
            <a:lvl7pPr marL="2743218" indent="0">
              <a:buNone/>
              <a:defRPr sz="2000"/>
            </a:lvl7pPr>
            <a:lvl8pPr marL="3200421" indent="0">
              <a:buNone/>
              <a:defRPr sz="2000"/>
            </a:lvl8pPr>
            <a:lvl9pPr marL="3657624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3" indent="0">
              <a:buNone/>
              <a:defRPr sz="1400"/>
            </a:lvl2pPr>
            <a:lvl3pPr marL="914406" indent="0">
              <a:buNone/>
              <a:defRPr sz="1200"/>
            </a:lvl3pPr>
            <a:lvl4pPr marL="1371609" indent="0">
              <a:buNone/>
              <a:defRPr sz="1000"/>
            </a:lvl4pPr>
            <a:lvl5pPr marL="1828812" indent="0">
              <a:buNone/>
              <a:defRPr sz="1000"/>
            </a:lvl5pPr>
            <a:lvl6pPr marL="2286015" indent="0">
              <a:buNone/>
              <a:defRPr sz="1000"/>
            </a:lvl6pPr>
            <a:lvl7pPr marL="2743218" indent="0">
              <a:buNone/>
              <a:defRPr sz="1000"/>
            </a:lvl7pPr>
            <a:lvl8pPr marL="3200421" indent="0">
              <a:buNone/>
              <a:defRPr sz="1000"/>
            </a:lvl8pPr>
            <a:lvl9pPr marL="365762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23195-D903-4C81-8D6D-CBE8143097AB}" type="datetime1">
              <a:rPr lang="ru-RU" smtClean="0"/>
              <a:t>09.07.2024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901E4-B05D-4FD3-838E-17E358F98F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224727"/>
      </p:ext>
    </p:extLst>
  </p:cSld>
  <p:clrMapOvr>
    <a:masterClrMapping/>
  </p:clrMapOvr>
  <p:transition spd="med"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8521D-CA6C-471E-AE66-F9AA60DF654A}" type="datetime1">
              <a:rPr lang="ru-RU" smtClean="0"/>
              <a:t>09.07.2024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901E4-B05D-4FD3-838E-17E358F98F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223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>
    <p:fade/>
  </p:transition>
  <p:hf hdr="0" ftr="0" dt="0"/>
  <p:txStyles>
    <p:titleStyle>
      <a:lvl1pPr algn="l" defTabSz="91440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2" indent="-228602" algn="l" defTabSz="91440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4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8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10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1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17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19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2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25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6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9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2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5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18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1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24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7467" y="171451"/>
            <a:ext cx="10337799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1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fld id="{9E128E78-8D29-4539-B1DD-9D93C73A2CBE}" type="datetime1">
              <a:rPr lang="ru-RU" altLang="ru-RU" smtClean="0"/>
              <a:t>09.07.2024</a:t>
            </a:fld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9A0ACADF-317E-4AF5-8668-EAD81ECD79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grpSp>
        <p:nvGrpSpPr>
          <p:cNvPr id="1031" name="Group 19"/>
          <p:cNvGrpSpPr>
            <a:grpSpLocks/>
          </p:cNvGrpSpPr>
          <p:nvPr/>
        </p:nvGrpSpPr>
        <p:grpSpPr bwMode="auto">
          <a:xfrm>
            <a:off x="1" y="1447800"/>
            <a:ext cx="11176000" cy="304800"/>
            <a:chOff x="0" y="912"/>
            <a:chExt cx="5280" cy="192"/>
          </a:xfrm>
        </p:grpSpPr>
        <p:sp>
          <p:nvSpPr>
            <p:cNvPr id="1032" name="Rectangle 7"/>
            <p:cNvSpPr>
              <a:spLocks noChangeArrowheads="1"/>
            </p:cNvSpPr>
            <p:nvPr/>
          </p:nvSpPr>
          <p:spPr bwMode="auto">
            <a:xfrm>
              <a:off x="0" y="912"/>
              <a:ext cx="5280" cy="192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  <p:sp useBgFill="1">
          <p:nvSpPr>
            <p:cNvPr id="1033" name="Rectangle 8"/>
            <p:cNvSpPr>
              <a:spLocks noChangeArrowheads="1"/>
            </p:cNvSpPr>
            <p:nvPr/>
          </p:nvSpPr>
          <p:spPr bwMode="white">
            <a:xfrm>
              <a:off x="2748" y="912"/>
              <a:ext cx="36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  <p:sp useBgFill="1">
          <p:nvSpPr>
            <p:cNvPr id="1034" name="Rectangle 9"/>
            <p:cNvSpPr>
              <a:spLocks noChangeArrowheads="1"/>
            </p:cNvSpPr>
            <p:nvPr/>
          </p:nvSpPr>
          <p:spPr bwMode="white">
            <a:xfrm>
              <a:off x="3132" y="912"/>
              <a:ext cx="36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  <p:sp useBgFill="1">
          <p:nvSpPr>
            <p:cNvPr id="1035" name="Rectangle 10"/>
            <p:cNvSpPr>
              <a:spLocks noChangeArrowheads="1"/>
            </p:cNvSpPr>
            <p:nvPr/>
          </p:nvSpPr>
          <p:spPr bwMode="white">
            <a:xfrm>
              <a:off x="3492" y="912"/>
              <a:ext cx="36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  <p:sp useBgFill="1">
          <p:nvSpPr>
            <p:cNvPr id="1036" name="Rectangle 11"/>
            <p:cNvSpPr>
              <a:spLocks noChangeArrowheads="1"/>
            </p:cNvSpPr>
            <p:nvPr/>
          </p:nvSpPr>
          <p:spPr bwMode="white">
            <a:xfrm>
              <a:off x="3822" y="912"/>
              <a:ext cx="36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  <p:sp useBgFill="1">
          <p:nvSpPr>
            <p:cNvPr id="1037" name="Rectangle 12"/>
            <p:cNvSpPr>
              <a:spLocks noChangeArrowheads="1"/>
            </p:cNvSpPr>
            <p:nvPr/>
          </p:nvSpPr>
          <p:spPr bwMode="white">
            <a:xfrm>
              <a:off x="4104" y="912"/>
              <a:ext cx="36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  <p:sp useBgFill="1">
          <p:nvSpPr>
            <p:cNvPr id="1038" name="Rectangle 13"/>
            <p:cNvSpPr>
              <a:spLocks noChangeArrowheads="1"/>
            </p:cNvSpPr>
            <p:nvPr/>
          </p:nvSpPr>
          <p:spPr bwMode="white">
            <a:xfrm>
              <a:off x="4368" y="912"/>
              <a:ext cx="36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  <p:sp useBgFill="1">
          <p:nvSpPr>
            <p:cNvPr id="1039" name="Rectangle 14"/>
            <p:cNvSpPr>
              <a:spLocks noChangeArrowheads="1"/>
            </p:cNvSpPr>
            <p:nvPr/>
          </p:nvSpPr>
          <p:spPr bwMode="white">
            <a:xfrm>
              <a:off x="4800" y="912"/>
              <a:ext cx="36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  <p:sp useBgFill="1">
          <p:nvSpPr>
            <p:cNvPr id="1040" name="Rectangle 15"/>
            <p:cNvSpPr>
              <a:spLocks noChangeArrowheads="1"/>
            </p:cNvSpPr>
            <p:nvPr/>
          </p:nvSpPr>
          <p:spPr bwMode="white">
            <a:xfrm>
              <a:off x="4602" y="912"/>
              <a:ext cx="36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  <p:sp useBgFill="1">
          <p:nvSpPr>
            <p:cNvPr id="1041" name="Rectangle 16"/>
            <p:cNvSpPr>
              <a:spLocks noChangeArrowheads="1"/>
            </p:cNvSpPr>
            <p:nvPr/>
          </p:nvSpPr>
          <p:spPr bwMode="white">
            <a:xfrm>
              <a:off x="4962" y="912"/>
              <a:ext cx="36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  <p:sp useBgFill="1">
          <p:nvSpPr>
            <p:cNvPr id="1042" name="Rectangle 17"/>
            <p:cNvSpPr>
              <a:spLocks noChangeArrowheads="1"/>
            </p:cNvSpPr>
            <p:nvPr/>
          </p:nvSpPr>
          <p:spPr bwMode="white">
            <a:xfrm>
              <a:off x="5094" y="912"/>
              <a:ext cx="36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  <p:sp useBgFill="1">
          <p:nvSpPr>
            <p:cNvPr id="1043" name="Rectangle 18"/>
            <p:cNvSpPr>
              <a:spLocks noChangeArrowheads="1"/>
            </p:cNvSpPr>
            <p:nvPr/>
          </p:nvSpPr>
          <p:spPr bwMode="white">
            <a:xfrm>
              <a:off x="5196" y="912"/>
              <a:ext cx="36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</p:grpSp>
    </p:spTree>
    <p:extLst>
      <p:ext uri="{BB962C8B-B14F-4D97-AF65-F5344CB8AC3E}">
        <p14:creationId xmlns:p14="http://schemas.microsoft.com/office/powerpoint/2010/main" val="293218415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>
    <p:fade/>
  </p:transition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3"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6"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9"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12"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3" indent="-34290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5" indent="-285752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8" indent="-228602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10" indent="-228602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13" indent="-228602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17" indent="-228602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19" indent="-228602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23" indent="-228602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25" indent="-228602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6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9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2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5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18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1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24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mp"/><Relationship Id="rId13" Type="http://schemas.openxmlformats.org/officeDocument/2006/relationships/image" Target="../media/image41.tmp"/><Relationship Id="rId3" Type="http://schemas.openxmlformats.org/officeDocument/2006/relationships/image" Target="../media/image31.tmp"/><Relationship Id="rId7" Type="http://schemas.openxmlformats.org/officeDocument/2006/relationships/image" Target="../media/image35.tmp"/><Relationship Id="rId12" Type="http://schemas.openxmlformats.org/officeDocument/2006/relationships/image" Target="../media/image40.tmp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mp"/><Relationship Id="rId11" Type="http://schemas.openxmlformats.org/officeDocument/2006/relationships/image" Target="../media/image39.tmp"/><Relationship Id="rId5" Type="http://schemas.openxmlformats.org/officeDocument/2006/relationships/image" Target="../media/image33.tmp"/><Relationship Id="rId10" Type="http://schemas.openxmlformats.org/officeDocument/2006/relationships/image" Target="../media/image38.tmp"/><Relationship Id="rId4" Type="http://schemas.openxmlformats.org/officeDocument/2006/relationships/image" Target="../media/image32.tmp"/><Relationship Id="rId9" Type="http://schemas.openxmlformats.org/officeDocument/2006/relationships/image" Target="../media/image37.tmp"/><Relationship Id="rId14" Type="http://schemas.openxmlformats.org/officeDocument/2006/relationships/image" Target="../media/image42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mp"/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tmp"/><Relationship Id="rId3" Type="http://schemas.openxmlformats.org/officeDocument/2006/relationships/image" Target="../media/image51.tmp"/><Relationship Id="rId7" Type="http://schemas.openxmlformats.org/officeDocument/2006/relationships/image" Target="../media/image55.tmp"/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tmp"/><Relationship Id="rId5" Type="http://schemas.openxmlformats.org/officeDocument/2006/relationships/image" Target="../media/image53.tmp"/><Relationship Id="rId10" Type="http://schemas.openxmlformats.org/officeDocument/2006/relationships/image" Target="../media/image58.tmp"/><Relationship Id="rId4" Type="http://schemas.openxmlformats.org/officeDocument/2006/relationships/image" Target="../media/image52.tmp"/><Relationship Id="rId9" Type="http://schemas.openxmlformats.org/officeDocument/2006/relationships/image" Target="../media/image57.tm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60.tmp"/><Relationship Id="rId7" Type="http://schemas.openxmlformats.org/officeDocument/2006/relationships/image" Target="../media/image64.emf"/><Relationship Id="rId2" Type="http://schemas.openxmlformats.org/officeDocument/2006/relationships/image" Target="../media/image59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67.tmp"/><Relationship Id="rId4" Type="http://schemas.openxmlformats.org/officeDocument/2006/relationships/image" Target="../media/image61.tmp"/><Relationship Id="rId9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mp"/><Relationship Id="rId2" Type="http://schemas.openxmlformats.org/officeDocument/2006/relationships/image" Target="../media/image68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isk.yandex.ru/d/X75yeGt_PXk59w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8" name="Овал 7"/>
            <p:cNvSpPr/>
            <p:nvPr/>
          </p:nvSpPr>
          <p:spPr>
            <a:xfrm>
              <a:off x="2861554" y="1922935"/>
              <a:ext cx="6118698" cy="150606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1822315" y="2195326"/>
              <a:ext cx="8845686" cy="146367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ln w="0"/>
                  <a:solidFill>
                    <a:srgbClr val="0153A7"/>
                  </a:solidFill>
                </a:rPr>
                <a:t>Сведения о Судостроительном комплексе «Звезда»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6736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66291"/>
            <a:ext cx="2743200" cy="365125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fld id="{70A901E4-B05D-4FD3-838E-17E358F98FD2}" type="slidenum">
              <a:rPr lang="ru-RU" smtClean="0"/>
              <a:t>10</a:t>
            </a:fld>
            <a:endParaRPr lang="ru-RU"/>
          </a:p>
        </p:txBody>
      </p:sp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00EDED44-6BB5-4676-893F-841D18F60287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1" y="132461"/>
            <a:ext cx="6766560" cy="718106"/>
          </a:xfr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согласно стандарту </a:t>
            </a:r>
            <a:b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«Золотые правила» ПАО «НК «Роснефть»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82E560-3FA6-1F2D-30CB-335AC6DED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950" y="66472"/>
            <a:ext cx="905209" cy="905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" y="850567"/>
            <a:ext cx="7599866" cy="6007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3" y="951596"/>
            <a:ext cx="7740746" cy="5890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4" y="847946"/>
            <a:ext cx="7501249" cy="6012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0" y="847946"/>
            <a:ext cx="7434438" cy="6007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7963786" y="1526089"/>
            <a:ext cx="4056098" cy="4550107"/>
          </a:xfrm>
          <a:prstGeom prst="roundRect">
            <a:avLst/>
          </a:prstGeom>
          <a:solidFill>
            <a:srgbClr val="0066FF">
              <a:alpha val="10196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622300">
              <a:spcBef>
                <a:spcPct val="0"/>
              </a:spcBef>
              <a:spcAft>
                <a:spcPct val="35000"/>
              </a:spcAf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предупреждения вреда здоровью работников, имуществу и репутации Общества, а также для обеспечения безопасности работников Общества при осуществлении работ на объектах Общества внедрено медийное обучение согласно стандарту «Золотые правила» ПАО «НК «Роснефть».</a:t>
            </a:r>
          </a:p>
        </p:txBody>
      </p:sp>
    </p:spTree>
    <p:extLst>
      <p:ext uri="{BB962C8B-B14F-4D97-AF65-F5344CB8AC3E}">
        <p14:creationId xmlns:p14="http://schemas.microsoft.com/office/powerpoint/2010/main" val="26408223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0" presetClass="exit" presetSubtype="0" accel="10000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50" presetClass="exit" presetSubtype="0" accel="10000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000"/>
                            </p:stCondLst>
                            <p:childTnLst>
                              <p:par>
                                <p:cTn id="36" presetID="50" presetClass="exit" presetSubtype="0" accel="10000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901E4-B05D-4FD3-838E-17E358F98FD2}" type="slidenum">
              <a:rPr lang="ru-RU" smtClean="0"/>
              <a:t>11</a:t>
            </a:fld>
            <a:endParaRPr lang="ru-RU"/>
          </a:p>
        </p:txBody>
      </p:sp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00EDED44-6BB5-4676-893F-841D18F60287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1" y="132461"/>
            <a:ext cx="6766560" cy="718106"/>
          </a:xfr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Жизненно важные правила безопасности</a:t>
            </a:r>
          </a:p>
        </p:txBody>
      </p:sp>
      <p:pic>
        <p:nvPicPr>
          <p:cNvPr id="2" name="Рисунок 1" descr="Презентация 10 ЖВП - PowerPoint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8" t="28742" r="4371" b="23041"/>
          <a:stretch/>
        </p:blipFill>
        <p:spPr>
          <a:xfrm>
            <a:off x="0" y="850567"/>
            <a:ext cx="8982170" cy="6007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Презентация 10 ЖВП - PowerPoint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4" t="31008" r="4554" b="23256"/>
          <a:stretch/>
        </p:blipFill>
        <p:spPr>
          <a:xfrm>
            <a:off x="-3" y="1158949"/>
            <a:ext cx="8963927" cy="5699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Презентация 10 ЖВП - PowerPoint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31247" r="4399" b="24877"/>
          <a:stretch/>
        </p:blipFill>
        <p:spPr>
          <a:xfrm>
            <a:off x="0" y="978178"/>
            <a:ext cx="8959120" cy="5452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Презентация 10 ЖВП - PowerPoint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8" t="34539" r="6233" b="24066"/>
          <a:stretch/>
        </p:blipFill>
        <p:spPr>
          <a:xfrm>
            <a:off x="0" y="946544"/>
            <a:ext cx="8982170" cy="5317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Презентация 10 ЖВП - PowerPoint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6" t="31748" r="5897" b="25927"/>
          <a:stretch/>
        </p:blipFill>
        <p:spPr>
          <a:xfrm>
            <a:off x="0" y="1161288"/>
            <a:ext cx="8982170" cy="5365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Презентация 10 ЖВП - PowerPoint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6" t="31468" r="6400" b="25121"/>
          <a:stretch/>
        </p:blipFill>
        <p:spPr>
          <a:xfrm>
            <a:off x="-12426" y="1039980"/>
            <a:ext cx="8971545" cy="5594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Презентация 10 ЖВП - PowerPoint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4" t="32243" r="6667" b="26207"/>
          <a:stretch/>
        </p:blipFill>
        <p:spPr>
          <a:xfrm>
            <a:off x="-60250" y="1148302"/>
            <a:ext cx="9035885" cy="5369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Презентация 10 ЖВП - PowerPoint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8" t="31933" r="6386" b="26362"/>
          <a:stretch/>
        </p:blipFill>
        <p:spPr>
          <a:xfrm>
            <a:off x="0" y="1047656"/>
            <a:ext cx="9064652" cy="5382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Презентация 10 ЖВП - PowerPoint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9" t="32115" r="6368" b="24939"/>
          <a:stretch/>
        </p:blipFill>
        <p:spPr>
          <a:xfrm>
            <a:off x="-6539" y="1043120"/>
            <a:ext cx="8965657" cy="5470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Презентация 10 ЖВП - PowerPoint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7" t="30564" r="5859" b="29281"/>
          <a:stretch/>
        </p:blipFill>
        <p:spPr>
          <a:xfrm>
            <a:off x="-6540" y="967532"/>
            <a:ext cx="8978220" cy="5121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Презентация 10 ЖВП - PowerPoint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0" t="31495" r="6536" b="28196"/>
          <a:stretch/>
        </p:blipFill>
        <p:spPr>
          <a:xfrm>
            <a:off x="-1" y="1031330"/>
            <a:ext cx="8951967" cy="5126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Презентация 10 ЖВП - PowerPoint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2" t="29457" r="6219" b="22635"/>
          <a:stretch/>
        </p:blipFill>
        <p:spPr>
          <a:xfrm>
            <a:off x="0" y="746742"/>
            <a:ext cx="8951966" cy="6133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Презентация 10 ЖВП - PowerPoint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6" t="31861" r="4521" b="24108"/>
          <a:stretch/>
        </p:blipFill>
        <p:spPr>
          <a:xfrm>
            <a:off x="0" y="1038532"/>
            <a:ext cx="8951966" cy="5479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9102684" y="552893"/>
            <a:ext cx="2965271" cy="5803459"/>
          </a:xfrm>
          <a:prstGeom prst="roundRect">
            <a:avLst/>
          </a:prstGeom>
          <a:solidFill>
            <a:srgbClr val="0066FF">
              <a:alpha val="10196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22300">
              <a:spcBef>
                <a:spcPct val="0"/>
              </a:spcBef>
              <a:spcAft>
                <a:spcPct val="35000"/>
              </a:spcAf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проведении вводного инструктажа по охране труда для вновь принятых работников и иных лиц, участвующих в производственной деятельности Общества, а также, гостям, прибывающим на территорию предприятия для ознакомления с производственной деятельностью Общества и др. доводятся «Жизненно важные правила безопасности».</a:t>
            </a:r>
          </a:p>
        </p:txBody>
      </p:sp>
    </p:spTree>
    <p:extLst>
      <p:ext uri="{BB962C8B-B14F-4D97-AF65-F5344CB8AC3E}">
        <p14:creationId xmlns:p14="http://schemas.microsoft.com/office/powerpoint/2010/main" val="3014818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0" presetClass="exit" presetSubtype="0" ac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0" presetClass="exit" presetSubtype="0" ac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50" presetClass="exit" presetSubtype="0" ac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50" presetClass="exit" presetSubtype="0" ac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50" presetClass="exit" presetSubtype="0" ac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0"/>
                            </p:stCondLst>
                            <p:childTnLst>
                              <p:par>
                                <p:cTn id="62" presetID="50" presetClass="exit" presetSubtype="0" ac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500"/>
                            </p:stCondLst>
                            <p:childTnLst>
                              <p:par>
                                <p:cTn id="72" presetID="50" presetClass="exit" presetSubtype="0" ac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7500"/>
                            </p:stCondLst>
                            <p:childTnLst>
                              <p:par>
                                <p:cTn id="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8000"/>
                            </p:stCondLst>
                            <p:childTnLst>
                              <p:par>
                                <p:cTn id="82" presetID="50" presetClass="exit" presetSubtype="0" ac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0"/>
                            </p:stCondLst>
                            <p:childTnLst>
                              <p:par>
                                <p:cTn id="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500"/>
                            </p:stCondLst>
                            <p:childTnLst>
                              <p:par>
                                <p:cTn id="92" presetID="50" presetClass="exit" presetSubtype="0" ac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500"/>
                            </p:stCondLst>
                            <p:childTnLst>
                              <p:par>
                                <p:cTn id="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2" presetID="50" presetClass="exit" presetSubtype="0" ac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500"/>
                            </p:stCondLst>
                            <p:childTnLst>
                              <p:par>
                                <p:cTn id="112" presetID="50" presetClass="exit" presetSubtype="0" ac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2" presetID="50" presetClass="exit" presetSubtype="0" ac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901E4-B05D-4FD3-838E-17E358F98FD2}" type="slidenum">
              <a:rPr lang="ru-RU" smtClean="0"/>
              <a:t>12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6707582" y="526439"/>
            <a:ext cx="4646218" cy="6099197"/>
            <a:chOff x="3472546" y="1160585"/>
            <a:chExt cx="4320639" cy="5697415"/>
          </a:xfrm>
        </p:grpSpPr>
        <p:pic>
          <p:nvPicPr>
            <p:cNvPr id="8" name="Picture 3" descr="1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3"/>
            <a:stretch/>
          </p:blipFill>
          <p:spPr bwMode="auto">
            <a:xfrm>
              <a:off x="3472546" y="1160585"/>
              <a:ext cx="4320639" cy="5697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72546" y="3839061"/>
              <a:ext cx="4320639" cy="3018939"/>
            </a:xfrm>
            <a:prstGeom prst="rect">
              <a:avLst/>
            </a:prstGeom>
          </p:spPr>
        </p:pic>
      </p:grpSp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73" y="494971"/>
            <a:ext cx="6162134" cy="6162134"/>
          </a:xfrm>
          <a:prstGeom prst="rect">
            <a:avLst/>
          </a:prstGeom>
        </p:spPr>
      </p:pic>
      <p:sp>
        <p:nvSpPr>
          <p:cNvPr id="7" name="Номер слайда 3"/>
          <p:cNvSpPr txBox="1">
            <a:spLocks/>
          </p:cNvSpPr>
          <p:nvPr/>
        </p:nvSpPr>
        <p:spPr>
          <a:xfrm>
            <a:off x="11477768" y="6366291"/>
            <a:ext cx="544784" cy="36512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A901E4-B05D-4FD3-838E-17E358F98FD2}" type="slidenum">
              <a:rPr lang="ru-RU" sz="1400" smtClean="0"/>
              <a:pPr/>
              <a:t>12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675956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901E4-B05D-4FD3-838E-17E358F98FD2}" type="slidenum">
              <a:rPr lang="ru-RU" smtClean="0"/>
              <a:t>13</a:t>
            </a:fld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08331" y="1435395"/>
            <a:ext cx="4954774" cy="4805917"/>
          </a:xfrm>
          <a:prstGeom prst="roundRect">
            <a:avLst/>
          </a:prstGeom>
          <a:solidFill>
            <a:srgbClr val="0066FF">
              <a:alpha val="10196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622300">
              <a:spcBef>
                <a:spcPct val="0"/>
              </a:spcBef>
              <a:spcAft>
                <a:spcPct val="35000"/>
              </a:spcAf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трёхступенчатого контроля ежемесячно комиссией под руководством главного инженера Общества проводится проверка работы руководителей производственных подразделений по осуществлению 1 и 2 этапов производственного контроля, состояние ПрБ, ОТ и ОС, принимающиеся меры по устранению недостатков, фактическое состояние безопасных условий труда на рабочих местах и состояние пожарной безопасности.</a:t>
            </a:r>
          </a:p>
        </p:txBody>
      </p:sp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00EDED44-6BB5-4676-893F-841D18F60287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1" y="132461"/>
            <a:ext cx="6766560" cy="718106"/>
          </a:xfr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трёхступенчатого контроля за состоянием охраны труда</a:t>
            </a:r>
          </a:p>
        </p:txBody>
      </p:sp>
      <p:pic>
        <p:nvPicPr>
          <p:cNvPr id="2" name="Рисунок 1" descr="П3-05 П-0174, версия 2.00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t="19690" r="43389" b="11163"/>
          <a:stretch/>
        </p:blipFill>
        <p:spPr>
          <a:xfrm>
            <a:off x="6792823" y="21267"/>
            <a:ext cx="4431583" cy="6815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Приложение. График проведения третьей ступени контроля за состоянием охраны труда на 2024 год - Wor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7" t="16744" r="3699" b="13333"/>
          <a:stretch/>
        </p:blipFill>
        <p:spPr>
          <a:xfrm>
            <a:off x="5348169" y="885473"/>
            <a:ext cx="6843832" cy="597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91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0" presetClass="exit" presetSubtype="0" accel="10000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901E4-B05D-4FD3-838E-17E358F98FD2}" type="slidenum">
              <a:rPr lang="ru-RU" smtClean="0"/>
              <a:t>14</a:t>
            </a:fld>
            <a:endParaRPr lang="ru-RU"/>
          </a:p>
        </p:txBody>
      </p:sp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00EDED44-6BB5-4676-893F-841D18F60287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0" y="132461"/>
            <a:ext cx="10441171" cy="718106"/>
          </a:xfr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Сертификация системы менеджмента безопасности труда и охраны здоровья (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БТиОЗ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на соответствие требованиям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 45001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ru-RU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25818" y="999460"/>
            <a:ext cx="11940363" cy="1817018"/>
          </a:xfrm>
          <a:prstGeom prst="roundRect">
            <a:avLst/>
          </a:prstGeom>
          <a:solidFill>
            <a:srgbClr val="0066FF">
              <a:alpha val="10196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 algn="just" defTabSz="622300"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с 12.02.2024 по 22.02.2024 в Обществе проведён российским морским регистром судоходства </a:t>
            </a:r>
            <a:r>
              <a:rPr 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ресертификационный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аудит на соответствие системы менеджмента </a:t>
            </a:r>
            <a:r>
              <a:rPr 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БТиОЗ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требованиям ISO 45001:2018, по итогам которого Обществу выдан сертификат соответствия № 24.032.414.</a:t>
            </a:r>
          </a:p>
          <a:p>
            <a:pPr marL="285750" lvl="0" indent="-285750" algn="just" defTabSz="622300"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менеджмента </a:t>
            </a:r>
            <a:r>
              <a:rPr 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БТиОЗ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даёт право выполнять производственные работы по строительству и ремонту судов на международном уровне, распространяется на строительство кораблей, судов и плавучих конструкций, ремонт и техническое обслуживание судов.</a:t>
            </a:r>
          </a:p>
        </p:txBody>
      </p:sp>
      <p:pic>
        <p:nvPicPr>
          <p:cNvPr id="2" name="Рисунок 1" descr="doc04346220240705035011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" t="18294" r="40289" b="5736"/>
          <a:stretch/>
        </p:blipFill>
        <p:spPr>
          <a:xfrm rot="5400000">
            <a:off x="7048322" y="2032650"/>
            <a:ext cx="3964528" cy="5663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oc04346120240705034946.pdf - Adobe Acrobat Reader D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" t="18450" r="39460" b="6046"/>
          <a:stretch/>
        </p:blipFill>
        <p:spPr>
          <a:xfrm rot="5400000">
            <a:off x="1120163" y="2094674"/>
            <a:ext cx="3958455" cy="5539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3"/>
          <p:cNvSpPr txBox="1">
            <a:spLocks/>
          </p:cNvSpPr>
          <p:nvPr/>
        </p:nvSpPr>
        <p:spPr>
          <a:xfrm>
            <a:off x="11464120" y="6366291"/>
            <a:ext cx="626672" cy="36512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A901E4-B05D-4FD3-838E-17E358F98FD2}" type="slidenum">
              <a:rPr lang="ru-RU" sz="1400" smtClean="0"/>
              <a:pPr/>
              <a:t>14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333697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901E4-B05D-4FD3-838E-17E358F98FD2}" type="slidenum">
              <a:rPr lang="ru-RU" smtClean="0"/>
              <a:t>15</a:t>
            </a:fld>
            <a:endParaRPr lang="ru-RU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00EDED44-6BB5-4676-893F-841D18F60287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1" y="132461"/>
            <a:ext cx="6766560" cy="718106"/>
          </a:xfr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мероприятий по сокращению производственного травматизма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64213" y="1063255"/>
            <a:ext cx="5849680" cy="1817018"/>
          </a:xfrm>
          <a:prstGeom prst="roundRect">
            <a:avLst/>
          </a:prstGeom>
          <a:solidFill>
            <a:srgbClr val="0066FF">
              <a:alpha val="10196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 algn="just" defTabSz="622300"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в ООО «ССК «Звезда» зарегистрировано 7 несчастных случаев. Все они относятся к категории лёгких несчастных случаев на производстве.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178106" y="1063255"/>
            <a:ext cx="5849680" cy="1817018"/>
          </a:xfrm>
          <a:prstGeom prst="roundRect">
            <a:avLst/>
          </a:prstGeom>
          <a:solidFill>
            <a:srgbClr val="0066FF">
              <a:alpha val="10196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 algn="just" defTabSz="622300"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текущий момент 2024 года в ООО «ССК «Звезда» зарегистрировано 5 несчастных случаев на производстве (4 лёгких и 1 тяжёлый).</a:t>
            </a: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738011186"/>
              </p:ext>
            </p:extLst>
          </p:nvPr>
        </p:nvGraphicFramePr>
        <p:xfrm>
          <a:off x="96875" y="3092962"/>
          <a:ext cx="9142818" cy="3628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92883033"/>
              </p:ext>
            </p:extLst>
          </p:nvPr>
        </p:nvGraphicFramePr>
        <p:xfrm>
          <a:off x="5767691" y="3092961"/>
          <a:ext cx="5867991" cy="3788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59599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Graphic spid="14" grpId="0">
        <p:bldAsOne/>
      </p:bldGraphic>
      <p:bldGraphic spid="17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901E4-B05D-4FD3-838E-17E358F98FD2}" type="slidenum">
              <a:rPr lang="ru-RU" smtClean="0"/>
              <a:t>16</a:t>
            </a:fld>
            <a:endParaRPr lang="ru-RU"/>
          </a:p>
        </p:txBody>
      </p:sp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00EDED44-6BB5-4676-893F-841D18F60287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1" y="132461"/>
            <a:ext cx="6766560" cy="718106"/>
          </a:xfr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меры </a:t>
            </a:r>
            <a:b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предупреждению травматизма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4844" y="935664"/>
            <a:ext cx="11914373" cy="1063257"/>
          </a:xfrm>
          <a:prstGeom prst="roundRect">
            <a:avLst/>
          </a:prstGeom>
          <a:solidFill>
            <a:srgbClr val="0066FF">
              <a:alpha val="10196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622300">
              <a:spcBef>
                <a:spcPct val="0"/>
              </a:spcBef>
              <a:spcAft>
                <a:spcPct val="35000"/>
              </a:spcAft>
            </a:pP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всем несчастным случаям проведены расследования в установленном порядке. Изданы приказы по результатам проведения расследований с приложением разработанных информационных листков </a:t>
            </a:r>
            <a:r>
              <a:rPr lang="ru-RU" sz="1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«Молния»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доведения работникам Общества, подрядных организаций и реализации компенсирующих мероприятий.</a:t>
            </a:r>
          </a:p>
        </p:txBody>
      </p:sp>
      <p:pic>
        <p:nvPicPr>
          <p:cNvPr id="6" name="Рисунок 5" descr="П-153 от 15.02.2024 О результатах расследования несчастного случая на производстве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6" t="17054" r="42771" b="14264"/>
          <a:stretch/>
        </p:blipFill>
        <p:spPr>
          <a:xfrm>
            <a:off x="134400" y="2236296"/>
            <a:ext cx="2880000" cy="4384332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7" name="Рисунок 6" descr="П-153 от 15.02.2024 О результатах расследования несчастного случая на производстве.pdf - Adobe Acrobat Reader D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" t="26201" r="43053" b="15814"/>
          <a:stretch/>
        </p:blipFill>
        <p:spPr>
          <a:xfrm>
            <a:off x="251363" y="2592632"/>
            <a:ext cx="2880000" cy="3714207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8" name="Рисунок 7" descr="П-553 от 17.05.2024 О результатах расследования несчастного случая.pdf - Adobe Acrobat Reader DC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6" t="21473" r="42806" b="10466"/>
          <a:stretch/>
        </p:blipFill>
        <p:spPr>
          <a:xfrm>
            <a:off x="3148800" y="2084235"/>
            <a:ext cx="2880000" cy="4688455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10" name="Рисунок 9" descr="П-569 от 21.05.2024 О результатах расследования несчастного случая на производстве.pdf - Adobe Acrobat Reader DC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0" t="21550" r="42722" b="10852"/>
          <a:stretch/>
        </p:blipFill>
        <p:spPr>
          <a:xfrm>
            <a:off x="6163200" y="2092074"/>
            <a:ext cx="2880000" cy="4672777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11" name="Рисунок 10" descr="569 Приложение. Информационный листок «Молния» - Word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9" t="13489" r="25668" b="7752"/>
          <a:stretch/>
        </p:blipFill>
        <p:spPr>
          <a:xfrm>
            <a:off x="6280163" y="2434529"/>
            <a:ext cx="2880000" cy="4030413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grpSp>
        <p:nvGrpSpPr>
          <p:cNvPr id="13" name="Группа 12"/>
          <p:cNvGrpSpPr/>
          <p:nvPr/>
        </p:nvGrpSpPr>
        <p:grpSpPr>
          <a:xfrm>
            <a:off x="3265763" y="2109735"/>
            <a:ext cx="2880000" cy="4680000"/>
            <a:chOff x="3383281" y="6911054"/>
            <a:chExt cx="3125972" cy="4316820"/>
          </a:xfrm>
          <a:effectLst>
            <a:glow rad="101600">
              <a:srgbClr val="FF0000">
                <a:alpha val="60000"/>
              </a:srgbClr>
            </a:glow>
          </a:effectLst>
        </p:grpSpPr>
        <p:pic>
          <p:nvPicPr>
            <p:cNvPr id="9" name="Рисунок 8" descr="П-553 от 17.05.2024 О результатах расследования несчастного случая.pdf - Adobe Acrobat Reader DC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9" t="27287" r="42313" b="9767"/>
            <a:stretch/>
          </p:blipFill>
          <p:spPr>
            <a:xfrm>
              <a:off x="3383281" y="6911054"/>
              <a:ext cx="3125972" cy="4316820"/>
            </a:xfrm>
            <a:prstGeom prst="rect">
              <a:avLst/>
            </a:prstGeom>
          </p:spPr>
        </p:pic>
        <p:pic>
          <p:nvPicPr>
            <p:cNvPr id="12" name="Рисунок 11" descr="553 Приложение. Информационный листок «Молния» - Word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23" t="17287" r="25504" b="9534"/>
            <a:stretch/>
          </p:blipFill>
          <p:spPr>
            <a:xfrm>
              <a:off x="3418286" y="7208767"/>
              <a:ext cx="3090967" cy="4019107"/>
            </a:xfrm>
            <a:prstGeom prst="rect">
              <a:avLst/>
            </a:prstGeom>
          </p:spPr>
        </p:pic>
      </p:grpSp>
      <p:pic>
        <p:nvPicPr>
          <p:cNvPr id="14" name="Рисунок 13" descr="П-720 от 28.06.2024 О результатах расследования несчастного случая на производстве.pdf - Adobe Acrobat Reader DC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3" t="22637" r="42722" b="7906"/>
          <a:stretch/>
        </p:blipFill>
        <p:spPr>
          <a:xfrm>
            <a:off x="9177600" y="2071141"/>
            <a:ext cx="2880000" cy="4714643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15" name="Рисунок 14" descr="П-720 от 28.06.2024 О результатах расследования несчастного случая на производстве.pdf - Adobe Acrobat Reader DC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3" t="26046" r="42889" b="7752"/>
          <a:stretch/>
        </p:blipFill>
        <p:spPr>
          <a:xfrm>
            <a:off x="9273297" y="2314735"/>
            <a:ext cx="2880000" cy="4270000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771027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901E4-B05D-4FD3-838E-17E358F98FD2}" type="slidenum">
              <a:rPr lang="ru-RU" smtClean="0"/>
              <a:t>17</a:t>
            </a:fld>
            <a:endParaRPr lang="ru-RU"/>
          </a:p>
        </p:txBody>
      </p:sp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00EDED44-6BB5-4676-893F-841D18F60287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1" y="132461"/>
            <a:ext cx="6766560" cy="718106"/>
          </a:xfr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Месячник по охране труда</a:t>
            </a:r>
          </a:p>
        </p:txBody>
      </p:sp>
      <p:sp>
        <p:nvSpPr>
          <p:cNvPr id="6" name="Номер слайда 3"/>
          <p:cNvSpPr txBox="1">
            <a:spLocks/>
          </p:cNvSpPr>
          <p:nvPr/>
        </p:nvSpPr>
        <p:spPr>
          <a:xfrm>
            <a:off x="8993379" y="6397705"/>
            <a:ext cx="2473990" cy="323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A901E4-B05D-4FD3-838E-17E358F98FD2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7" name="Рисунок 6" descr="П-330 от 29.03.2024 О проведении месячника по охране труда 2024 г.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0" t="20104" r="22794" b="5053"/>
          <a:stretch/>
        </p:blipFill>
        <p:spPr>
          <a:xfrm>
            <a:off x="1271287" y="996895"/>
            <a:ext cx="3959939" cy="5861105"/>
          </a:xfrm>
          <a:prstGeom prst="rect">
            <a:avLst/>
          </a:prstGeom>
        </p:spPr>
      </p:pic>
      <p:pic>
        <p:nvPicPr>
          <p:cNvPr id="8" name="Рисунок 7" descr="П-330 от 29.03.2024 О проведении месячника по охране труда 2024 г..pdf - Adobe Acrobat Reader D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2" t="18616" r="22507" b="9560"/>
          <a:stretch/>
        </p:blipFill>
        <p:spPr>
          <a:xfrm>
            <a:off x="6798457" y="1070833"/>
            <a:ext cx="4104733" cy="5787168"/>
          </a:xfrm>
          <a:prstGeom prst="rect">
            <a:avLst/>
          </a:prstGeom>
        </p:spPr>
      </p:pic>
      <p:pic>
        <p:nvPicPr>
          <p:cNvPr id="9" name="Рисунок 8" descr="П-330 от 29.03.2024 О проведении месячника по охране труда 2024 г..pdf - Adobe Acrobat Reader DC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8" t="16227" r="22507" b="44729"/>
          <a:stretch/>
        </p:blipFill>
        <p:spPr>
          <a:xfrm>
            <a:off x="382779" y="898799"/>
            <a:ext cx="5519399" cy="4050167"/>
          </a:xfrm>
          <a:prstGeom prst="rect">
            <a:avLst/>
          </a:prstGeom>
        </p:spPr>
      </p:pic>
      <p:pic>
        <p:nvPicPr>
          <p:cNvPr id="10" name="Рисунок 9" descr="П-330 от 29.03.2024 О проведении месячника по охране труда 2024 г..pdf - Adobe Acrobat Reader DC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8" t="54948" r="22507" b="4528"/>
          <a:stretch/>
        </p:blipFill>
        <p:spPr>
          <a:xfrm>
            <a:off x="6454779" y="2122704"/>
            <a:ext cx="5519399" cy="4203664"/>
          </a:xfrm>
          <a:prstGeom prst="rect">
            <a:avLst/>
          </a:prstGeom>
        </p:spPr>
      </p:pic>
      <p:pic>
        <p:nvPicPr>
          <p:cNvPr id="12" name="Рисунок 11" descr="C:\Users\сотрудник\Desktop\НАРУШЕНИЯ\2023\Фотоотчет за месяц\Новая папка\ПС\20230425_10560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" y="808415"/>
            <a:ext cx="6120000" cy="459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сотрудник\Desktop\НАРУШЕНИЯ\2023\Фотоотчет за месяц\Новая папка\ПС\20230425_105306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000" y="2312650"/>
            <a:ext cx="6120000" cy="458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7921" y="808415"/>
            <a:ext cx="5908158" cy="5686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88" y="2743199"/>
            <a:ext cx="6338042" cy="4022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3" b="5425"/>
          <a:stretch/>
        </p:blipFill>
        <p:spPr>
          <a:xfrm>
            <a:off x="-4187" y="996895"/>
            <a:ext cx="7301163" cy="5731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3 58.pdf - Adobe Acrobat Reader DC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t="17054" r="41116" b="9612"/>
          <a:stretch/>
        </p:blipFill>
        <p:spPr>
          <a:xfrm>
            <a:off x="7255938" y="21887"/>
            <a:ext cx="4918876" cy="68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66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0" presetClass="exit" presetSubtype="0" accel="10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0" presetClass="exit" presetSubtype="0" ac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50" presetClass="exit" presetSubtype="0" accel="10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0" presetClass="exit" presetSubtype="0" ac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500"/>
                            </p:stCondLst>
                            <p:childTnLst>
                              <p:par>
                                <p:cTn id="48" presetID="50" presetClass="exit" presetSubtype="0" accel="10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0" presetClass="exit" presetSubtype="0" ac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0"/>
                            </p:stCondLst>
                            <p:childTnLst>
                              <p:par>
                                <p:cTn id="66" presetID="50" presetClass="exit" presetSubtype="0" accel="10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0" presetClass="exit" presetSubtype="0" ac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901E4-B05D-4FD3-838E-17E358F98FD2}" type="slidenum">
              <a:rPr lang="ru-RU" smtClean="0"/>
              <a:t>18</a:t>
            </a:fld>
            <a:endParaRPr lang="ru-RU"/>
          </a:p>
        </p:txBody>
      </p:sp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00EDED44-6BB5-4676-893F-841D18F60287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1" y="132461"/>
            <a:ext cx="6766560" cy="718106"/>
          </a:xfr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совещания «Час безопасности»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6957" y="898057"/>
            <a:ext cx="4657061" cy="5823420"/>
          </a:xfrm>
          <a:prstGeom prst="roundRect">
            <a:avLst/>
          </a:prstGeom>
          <a:solidFill>
            <a:srgbClr val="0066FF">
              <a:alpha val="10196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622300">
              <a:spcBef>
                <a:spcPct val="0"/>
              </a:spcBef>
              <a:spcAft>
                <a:spcPct val="35000"/>
              </a:spcAft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«Часом безопасности» понимается система организационных мероприятий, направленных на ознакомление работников, занятых производственной деятельностью, с:</a:t>
            </a:r>
          </a:p>
          <a:p>
            <a:pPr marL="285750" lvl="0" indent="-285750" algn="just" defTabSz="622300"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вопросами промышленной, пожарной, транспортной безопасности, охраны труда и окружающей среды, реагирования на происшествия, а также извлечение из них уроков;</a:t>
            </a:r>
          </a:p>
          <a:p>
            <a:pPr marL="285750" lvl="0" indent="-285750" algn="just" defTabSz="622300"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промышленными опасностями, выявленными в ходе осуществления проверок производственных объектов, рабочих мест;</a:t>
            </a:r>
          </a:p>
          <a:p>
            <a:pPr marL="285750" lvl="0" indent="-285750" algn="just" defTabSz="622300"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результатами расследования происшествий.</a:t>
            </a:r>
          </a:p>
          <a:p>
            <a:pPr lvl="0" algn="just" defTabSz="622300">
              <a:spcBef>
                <a:spcPct val="0"/>
              </a:spcBef>
              <a:spcAft>
                <a:spcPct val="35000"/>
              </a:spcAft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«Часы безопасности» проводятся со всеми работниками Общества, на всех производственных участках Общества и (при необходимости) с работниками Подрядных организаций с оформлением протокола.</a:t>
            </a:r>
          </a:p>
          <a:p>
            <a:pPr lvl="0" algn="just" defTabSz="622300">
              <a:spcBef>
                <a:spcPct val="0"/>
              </a:spcBef>
              <a:spcAft>
                <a:spcPct val="35000"/>
              </a:spcAft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П3-05 П-0247, версия  1.00 (измен. от 15.02.2024 № 152)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3" t="14574" r="43223" b="18449"/>
          <a:stretch/>
        </p:blipFill>
        <p:spPr>
          <a:xfrm>
            <a:off x="7208878" y="1656"/>
            <a:ext cx="4600353" cy="6876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Приложение 1. Годовой график проведения тематических совещаний «Час безопасности» - Wor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t="29767" r="10290" b="7907"/>
          <a:stretch/>
        </p:blipFill>
        <p:spPr>
          <a:xfrm>
            <a:off x="4774018" y="1241593"/>
            <a:ext cx="7432367" cy="4859079"/>
          </a:xfrm>
          <a:prstGeom prst="rect">
            <a:avLst/>
          </a:prstGeom>
        </p:spPr>
      </p:pic>
      <p:pic>
        <p:nvPicPr>
          <p:cNvPr id="4" name="Рисунок 3" descr="Приложение 2. Порядок проведения. - Wor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3" t="31008" r="11929" b="20930"/>
          <a:stretch/>
        </p:blipFill>
        <p:spPr>
          <a:xfrm>
            <a:off x="4774019" y="898057"/>
            <a:ext cx="7333114" cy="5640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643" y="2424223"/>
            <a:ext cx="7436116" cy="4425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904" y="132461"/>
            <a:ext cx="4952331" cy="3301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8493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0" presetClass="exit" presetSubtype="0" accel="10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50" presetClass="exit" presetSubtype="0" accel="10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500"/>
                            </p:stCondLst>
                            <p:childTnLst>
                              <p:par>
                                <p:cTn id="32" presetID="50" presetClass="exit" presetSubtype="0" accel="10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287" y="266745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3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br>
              <a:rPr lang="ru-RU" sz="53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53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Берегите себя!</a:t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901E4-B05D-4FD3-838E-17E358F98FD2}" type="slidenum">
              <a:rPr lang="ru-RU" smtClean="0"/>
              <a:t>19</a:t>
            </a:fld>
            <a:endParaRPr lang="ru-RU"/>
          </a:p>
        </p:txBody>
      </p:sp>
      <p:pic>
        <p:nvPicPr>
          <p:cNvPr id="3" name="31 слай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32388" y="5789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89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98" y="250839"/>
            <a:ext cx="11015251" cy="6607161"/>
          </a:xfrm>
          <a:prstGeom prst="rect">
            <a:avLst/>
          </a:prstGeom>
        </p:spPr>
      </p:pic>
      <p:pic>
        <p:nvPicPr>
          <p:cNvPr id="3" name="02 слай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637" y="5671633"/>
            <a:ext cx="609600" cy="6096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4368CA-859E-43F9-8548-9671E88002C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45" t="19438" r="27300" b="2242"/>
          <a:stretch/>
        </p:blipFill>
        <p:spPr>
          <a:xfrm>
            <a:off x="715266" y="1214864"/>
            <a:ext cx="11015251" cy="5652655"/>
          </a:xfrm>
          <a:prstGeom prst="rect">
            <a:avLst/>
          </a:prstGeom>
        </p:spPr>
      </p:pic>
      <p:sp>
        <p:nvSpPr>
          <p:cNvPr id="9" name="Заголовок 5">
            <a:extLst>
              <a:ext uri="{FF2B5EF4-FFF2-40B4-BE49-F238E27FC236}">
                <a16:creationId xmlns:a16="http://schemas.microsoft.com/office/drawing/2014/main" id="{D03EF2A0-DF73-46C3-B468-22FF86ACCC67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106992" y="255508"/>
            <a:ext cx="3854660" cy="718106"/>
          </a:xfr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/>
          <a:p>
            <a:pPr algn="ctr">
              <a:lnSpc>
                <a:spcPct val="10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ООО «ССК «Звезда»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4227FEC8-B4AF-4559-BFD5-96FA84BFC6CC}"/>
              </a:ext>
            </a:extLst>
          </p:cNvPr>
          <p:cNvSpPr txBox="1">
            <a:spLocks noChangeAspect="1"/>
          </p:cNvSpPr>
          <p:nvPr/>
        </p:nvSpPr>
        <p:spPr>
          <a:xfrm>
            <a:off x="0" y="72075"/>
            <a:ext cx="7910945" cy="928255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6">
              <a:lnSpc>
                <a:spcPct val="100000"/>
              </a:lnSpc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800" dirty="0"/>
              <a:t>Общие сведения об организации, характерные особенности производственной деятельности</a:t>
            </a:r>
          </a:p>
        </p:txBody>
      </p:sp>
      <p:pic>
        <p:nvPicPr>
          <p:cNvPr id="15" name="Объект 3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61" y="1004715"/>
            <a:ext cx="3783273" cy="2751445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671" y="1004715"/>
            <a:ext cx="3783274" cy="2751445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083" y="1011129"/>
            <a:ext cx="3923737" cy="2751445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672" y="3865409"/>
            <a:ext cx="3783273" cy="2751444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61" y="3865409"/>
            <a:ext cx="3783273" cy="2751443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368" y="3865407"/>
            <a:ext cx="3931167" cy="2751445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0040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0" presetClass="exit" presetSubtype="0" accel="10000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50"/>
                            </p:stCondLst>
                            <p:childTnLst>
                              <p:par>
                                <p:cTn id="26" presetID="50" presetClass="exit" presetSubtype="0" ac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75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25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75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5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8" name="Овал 7"/>
          <p:cNvSpPr/>
          <p:nvPr/>
        </p:nvSpPr>
        <p:spPr>
          <a:xfrm>
            <a:off x="2957208" y="1934607"/>
            <a:ext cx="6118698" cy="150606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57" y="1122363"/>
            <a:ext cx="10169235" cy="5707170"/>
          </a:xfrm>
          <a:prstGeom prst="rect">
            <a:avLst/>
          </a:prstGeom>
        </p:spPr>
      </p:pic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4227FEC8-B4AF-4559-BFD5-96FA84BFC6CC}"/>
              </a:ext>
            </a:extLst>
          </p:cNvPr>
          <p:cNvSpPr txBox="1">
            <a:spLocks noChangeAspect="1"/>
          </p:cNvSpPr>
          <p:nvPr/>
        </p:nvSpPr>
        <p:spPr>
          <a:xfrm>
            <a:off x="-13855" y="138544"/>
            <a:ext cx="7910945" cy="910469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6">
              <a:lnSpc>
                <a:spcPct val="100000"/>
              </a:lnSpc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800" dirty="0">
                <a:ln w="0"/>
              </a:rPr>
              <a:t>Видео ролик о производственной деятельности </a:t>
            </a:r>
          </a:p>
          <a:p>
            <a:r>
              <a:rPr lang="ru-RU" sz="2800" dirty="0">
                <a:ln w="0"/>
              </a:rPr>
              <a:t>ООО «Судостроительный комплекс «Звезда»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97090" y="714327"/>
            <a:ext cx="4294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>
                <a:hlinkClick r:id="rId3"/>
              </a:rPr>
              <a:t>https://disk.yandex.ru/d/X75yeGt_PXk59w</a:t>
            </a:r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600606" y="6366291"/>
            <a:ext cx="340057" cy="365125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fld id="{70A901E4-B05D-4FD3-838E-17E358F98FD2}" type="slidenum">
              <a:rPr lang="ru-RU" sz="1400" smtClean="0"/>
              <a:t>3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40285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4227FEC8-B4AF-4559-BFD5-96FA84BFC6CC}"/>
              </a:ext>
            </a:extLst>
          </p:cNvPr>
          <p:cNvSpPr txBox="1">
            <a:spLocks noChangeAspect="1"/>
          </p:cNvSpPr>
          <p:nvPr/>
        </p:nvSpPr>
        <p:spPr>
          <a:xfrm>
            <a:off x="982006" y="141871"/>
            <a:ext cx="9952892" cy="1219083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6">
              <a:lnSpc>
                <a:spcPct val="100000"/>
              </a:lnSpc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000" dirty="0"/>
              <a:t>Доклад на тему: «Обеспечение функционирования системы управления охраной труда и реализация мероприятий по сокращению производственного травматизма».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380392" y="1527027"/>
            <a:ext cx="9302263" cy="5217555"/>
            <a:chOff x="492368" y="287383"/>
            <a:chExt cx="11153672" cy="6434094"/>
          </a:xfrm>
        </p:grpSpPr>
        <p:pic>
          <p:nvPicPr>
            <p:cNvPr id="7" name="Рисунок 6" descr="C:\Users\MamroAV\Desktop\Месячник по ОТ 2024 г\171163173668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592" y="376809"/>
              <a:ext cx="10927994" cy="6344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Рисунок 8" descr="C:\Users\MamroAV\Desktop\Месячник по ОТ 2024 г\1711631736724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3" r="3172"/>
            <a:stretch/>
          </p:blipFill>
          <p:spPr bwMode="auto">
            <a:xfrm>
              <a:off x="492368" y="287383"/>
              <a:ext cx="3278630" cy="118432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Рисунок 10" descr="C:\Users\MamroAV\Desktop\Месячник по ОТ 2024 г\1711955370231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9632" y="287383"/>
              <a:ext cx="1666408" cy="11629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013742" y="6366291"/>
            <a:ext cx="340057" cy="365125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fld id="{70A901E4-B05D-4FD3-838E-17E358F98FD2}" type="slidenum">
              <a:rPr lang="ru-RU" sz="1400" smtClean="0"/>
              <a:t>4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85280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013742" y="6366291"/>
            <a:ext cx="340057" cy="365125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fld id="{70A901E4-B05D-4FD3-838E-17E358F98FD2}" type="slidenum">
              <a:rPr lang="ru-RU" sz="1400" smtClean="0"/>
              <a:t>5</a:t>
            </a:fld>
            <a:endParaRPr lang="ru-RU" sz="1400" dirty="0"/>
          </a:p>
        </p:txBody>
      </p:sp>
      <p:pic>
        <p:nvPicPr>
          <p:cNvPr id="2" name="Рисунок 1" descr="П3-05 П-0080, версия 1.00 (измен. от 06.02.2024 № 116)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" t="14134" r="43216" b="15733"/>
          <a:stretch/>
        </p:blipFill>
        <p:spPr>
          <a:xfrm>
            <a:off x="6635496" y="0"/>
            <a:ext cx="4517136" cy="6867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00EDED44-6BB5-4676-893F-841D18F60287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1" y="132461"/>
            <a:ext cx="6766560" cy="718106"/>
          </a:xfr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/>
          <a:p>
            <a:pPr algn="ctr">
              <a:lnSpc>
                <a:spcPct val="100000"/>
              </a:lnSpc>
            </a:pPr>
            <a:r>
              <a:rPr lang="ru-RU" sz="1900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ПОЛОЖЕНИЕ ООО «ССК «ЗВЕЗДА» </a:t>
            </a:r>
            <a:br>
              <a:rPr lang="ru-RU" sz="1900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9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УПРАВЛЕНИЯ ОХРАНОЙ ТРУДА</a:t>
            </a:r>
            <a:endParaRPr lang="ru-RU" sz="1900" b="1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4021" y="1283369"/>
            <a:ext cx="6244899" cy="5438108"/>
          </a:xfrm>
          <a:prstGeom prst="roundRect">
            <a:avLst/>
          </a:prstGeom>
          <a:solidFill>
            <a:srgbClr val="0066FF">
              <a:alpha val="10196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22300">
              <a:spcBef>
                <a:spcPct val="0"/>
              </a:spcBef>
              <a:spcAft>
                <a:spcPct val="35000"/>
              </a:spcAft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Положением о СУОТ определены организационные аспекты, основными из которых являются:</a:t>
            </a:r>
          </a:p>
          <a:p>
            <a:pPr marL="285750" lvl="0" indent="-285750" algn="just" defTabSz="622300"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Общества в области охраны труда.</a:t>
            </a:r>
          </a:p>
          <a:p>
            <a:pPr marL="285750" lvl="0" indent="-285750" algn="just" defTabSz="622300"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СУОТ.</a:t>
            </a:r>
          </a:p>
          <a:p>
            <a:pPr marL="285750" lvl="0" indent="-285750" algn="just" defTabSz="622300"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процессов обеспечения функционирования СУОТ.</a:t>
            </a:r>
          </a:p>
          <a:p>
            <a:pPr marL="285750" lvl="0" indent="-285750" algn="just" defTabSz="622300"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мероприятий по контролю за выполнением процессов СУОТ.</a:t>
            </a:r>
          </a:p>
          <a:p>
            <a:pPr marL="285750" lvl="0" indent="-285750" algn="just" defTabSz="622300"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возможностей улучшения функционирования СУОТ.</a:t>
            </a:r>
          </a:p>
          <a:p>
            <a:pPr marL="285750" lvl="0" indent="-285750" algn="just" defTabSz="622300"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порядка информирования (осведомлённости) работников по вопросам ОТ.</a:t>
            </a:r>
          </a:p>
        </p:txBody>
      </p:sp>
    </p:spTree>
    <p:extLst>
      <p:ext uri="{BB962C8B-B14F-4D97-AF65-F5344CB8AC3E}">
        <p14:creationId xmlns:p14="http://schemas.microsoft.com/office/powerpoint/2010/main" val="26408034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00EDED44-6BB5-4676-893F-841D18F60287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0" y="132461"/>
            <a:ext cx="7368639" cy="718106"/>
          </a:xfr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/>
          <a:p>
            <a:pPr algn="ctr">
              <a:lnSpc>
                <a:spcPct val="100000"/>
              </a:lnSpc>
            </a:pPr>
            <a:r>
              <a:rPr lang="ru-RU" sz="1900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ПОЛИТИКА ООО «ССК «ЗВЕЗДА» В ОБЛАСТИ </a:t>
            </a:r>
            <a:r>
              <a:rPr lang="ru-RU" sz="19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ПРБ, ОТ и ОС</a:t>
            </a:r>
            <a:endParaRPr lang="ru-RU" sz="1900" b="1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810162" y="6527275"/>
            <a:ext cx="381838" cy="330725"/>
          </a:xfrm>
        </p:spPr>
        <p:txBody>
          <a:bodyPr/>
          <a:lstStyle/>
          <a:p>
            <a:fld id="{70A901E4-B05D-4FD3-838E-17E358F98FD2}" type="slidenum">
              <a:rPr lang="ru-RU" sz="1400" b="1" smtClean="0"/>
              <a:t>6</a:t>
            </a:fld>
            <a:endParaRPr lang="ru-RU" sz="1400" b="1" dirty="0"/>
          </a:p>
        </p:txBody>
      </p:sp>
      <p:pic>
        <p:nvPicPr>
          <p:cNvPr id="10" name="Рисунок 9"/>
          <p:cNvPicPr/>
          <p:nvPr/>
        </p:nvPicPr>
        <p:blipFill rotWithShape="1">
          <a:blip r:embed="rId2"/>
          <a:srcRect l="14812" t="11906" r="18166" b="6555"/>
          <a:stretch/>
        </p:blipFill>
        <p:spPr bwMode="auto">
          <a:xfrm>
            <a:off x="3808086" y="988941"/>
            <a:ext cx="8002076" cy="56580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П3-05 ПК-0062, врсия 2.00.pdf - Adobe Acrobat Reader D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" t="14638" r="43976" b="18985"/>
          <a:stretch/>
        </p:blipFill>
        <p:spPr>
          <a:xfrm>
            <a:off x="39757" y="984320"/>
            <a:ext cx="3808086" cy="5662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5955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54021" y="1283369"/>
            <a:ext cx="6448926" cy="5438108"/>
          </a:xfrm>
          <a:prstGeom prst="roundRect">
            <a:avLst/>
          </a:prstGeom>
          <a:solidFill>
            <a:srgbClr val="0066FF">
              <a:alpha val="10196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22300">
              <a:spcBef>
                <a:spcPct val="0"/>
              </a:spcBef>
              <a:spcAft>
                <a:spcPct val="35000"/>
              </a:spcAft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 целях внедрения новых                                         подходов к инструментарию Лидерства                    были сформированы:</a:t>
            </a:r>
          </a:p>
          <a:p>
            <a:pPr marL="285750" lvl="0" indent="-285750" algn="just" defTabSz="622300"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Обращение к коллективу в соответствии с приоритетными направлениями/мероприятиями, определёнными в лидерском обращении курирующего вице-президента по локализации, инновации и энергетике ПАО «НК «Роснефть» Шишкина Андрея Николаевича с установками по контролю эффективности и результативности реализуемых программ по ПБОТОС.</a:t>
            </a:r>
          </a:p>
          <a:p>
            <a:pPr marL="285750" lvl="0" indent="-285750" algn="just" defTabSz="622300"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Личные обязательства лидера (ЛОЛ) по общим критериям и критериям по приоритетным программам.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4099" y="830997"/>
            <a:ext cx="4219072" cy="58904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702" y="540102"/>
            <a:ext cx="5153827" cy="6608707"/>
          </a:xfrm>
          <a:prstGeom prst="rect">
            <a:avLst/>
          </a:prstGeom>
        </p:spPr>
      </p:pic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4227FEC8-B4AF-4559-BFD5-96FA84BFC6CC}"/>
              </a:ext>
            </a:extLst>
          </p:cNvPr>
          <p:cNvSpPr txBox="1">
            <a:spLocks noChangeAspect="1"/>
          </p:cNvSpPr>
          <p:nvPr/>
        </p:nvSpPr>
        <p:spPr>
          <a:xfrm>
            <a:off x="2187" y="170628"/>
            <a:ext cx="7910945" cy="910469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6">
              <a:lnSpc>
                <a:spcPct val="100000"/>
              </a:lnSpc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800" dirty="0"/>
              <a:t>Внедрение новых подходов к инструментарию </a:t>
            </a:r>
          </a:p>
          <a:p>
            <a:r>
              <a:rPr lang="ru-RU" sz="2800" dirty="0"/>
              <a:t>Лидерства в ООО «ССК «Звезда»</a:t>
            </a: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778030" y="6366291"/>
            <a:ext cx="340057" cy="365125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fld id="{70A901E4-B05D-4FD3-838E-17E358F98FD2}" type="slidenum">
              <a:rPr lang="ru-RU" sz="1400" smtClean="0"/>
              <a:t>7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3145361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766430" y="6419765"/>
            <a:ext cx="346494" cy="365125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fld id="{70A901E4-B05D-4FD3-838E-17E358F98FD2}" type="slidenum">
              <a:rPr lang="ru-RU" sz="1400" smtClean="0"/>
              <a:t>8</a:t>
            </a:fld>
            <a:endParaRPr lang="ru-RU" sz="1400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00EDED44-6BB5-4676-893F-841D18F60287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1" y="132461"/>
            <a:ext cx="6766560" cy="718106"/>
          </a:xfr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ТРЕБОВАНИЯМ ОХРАНЫ ТРУДА В ООО «ССК «ЗВЕЗДА»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0567"/>
            <a:ext cx="12191999" cy="2328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42824"/>
            <a:ext cx="7043947" cy="3659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7216063" y="3455444"/>
            <a:ext cx="4803821" cy="2870300"/>
          </a:xfrm>
          <a:prstGeom prst="roundRect">
            <a:avLst/>
          </a:prstGeom>
          <a:solidFill>
            <a:srgbClr val="0066FF">
              <a:alpha val="10196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622300">
              <a:spcBef>
                <a:spcPct val="0"/>
              </a:spcBef>
              <a:spcAft>
                <a:spcPct val="35000"/>
              </a:spcAf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 марта 2023 года ООО «ССК «Звезда» включены в Реестр индивидуальных предпринимателей и юридических лиц, осуществляющих деятельность по обучению своих работников вопросам охраны труда с присвоением номера 5081.</a:t>
            </a:r>
          </a:p>
        </p:txBody>
      </p:sp>
    </p:spTree>
    <p:extLst>
      <p:ext uri="{BB962C8B-B14F-4D97-AF65-F5344CB8AC3E}">
        <p14:creationId xmlns:p14="http://schemas.microsoft.com/office/powerpoint/2010/main" val="22079396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66291"/>
            <a:ext cx="2743200" cy="365125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fld id="{70A901E4-B05D-4FD3-838E-17E358F98FD2}" type="slidenum">
              <a:rPr lang="ru-RU" smtClean="0"/>
              <a:t>9</a:t>
            </a:fld>
            <a:endParaRPr lang="ru-RU"/>
          </a:p>
        </p:txBody>
      </p:sp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00EDED44-6BB5-4676-893F-841D18F60287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1" y="132461"/>
            <a:ext cx="6766560" cy="718106"/>
          </a:xfr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ТРЕБОВАНИЯМ ОХРАНЫ ТРУДА В ООО «ССК «ЗВЕЗДА»</a:t>
            </a:r>
          </a:p>
        </p:txBody>
      </p:sp>
      <p:pic>
        <p:nvPicPr>
          <p:cNvPr id="2" name="Рисунок 1" descr="П3-05 П-0422, версия 2.00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9" t="14667" r="42976" b="14933"/>
          <a:stretch/>
        </p:blipFill>
        <p:spPr>
          <a:xfrm>
            <a:off x="6766560" y="-5378"/>
            <a:ext cx="4419600" cy="6863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58818" y="1135229"/>
            <a:ext cx="6116757" cy="5438108"/>
          </a:xfrm>
          <a:prstGeom prst="roundRect">
            <a:avLst/>
          </a:prstGeom>
          <a:solidFill>
            <a:srgbClr val="0066FF">
              <a:alpha val="10196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 defTabSz="622300"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организации внутреннего обучения работников Общества было разработано и утверждено Положение ООО «ССК «Звезда» «Организация порядка обучения и проверки знания требований охраны труда работников Общества».</a:t>
            </a:r>
          </a:p>
          <a:p>
            <a:pPr marL="285750" indent="-285750" algn="just" defTabSz="622300"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об обученных работниках Общества своевременно вносятся в Реестр обученных по охране труда лиц. </a:t>
            </a:r>
          </a:p>
          <a:p>
            <a:pPr marL="285750" indent="-285750" algn="just" defTabSz="622300"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текущий момент в Реестр обученных по охране труда лиц внесено порядка 14877 записей.</a:t>
            </a:r>
          </a:p>
          <a:p>
            <a:pPr algn="just" defTabSz="622300">
              <a:spcBef>
                <a:spcPct val="0"/>
              </a:spcBef>
              <a:spcAft>
                <a:spcPct val="35000"/>
              </a:spcAft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843" y="893098"/>
            <a:ext cx="5494188" cy="5880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86802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Тема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4B5A8C35-E690-4D90-A368-8402F61085F1}" vid="{2DA75505-E1F4-4ADE-84AE-38B949E1B65C}"/>
    </a:ext>
  </a:extLst>
</a:theme>
</file>

<file path=ppt/theme/theme2.xml><?xml version="1.0" encoding="utf-8"?>
<a:theme xmlns:a="http://schemas.openxmlformats.org/drawingml/2006/main" name="Шаблон оформления «Терракотовый»">
  <a:themeElements>
    <a:clrScheme name="Шаблон оформления «Терракотовый» 1">
      <a:dk1>
        <a:srgbClr val="000000"/>
      </a:dk1>
      <a:lt1>
        <a:srgbClr val="FFFFFF"/>
      </a:lt1>
      <a:dk2>
        <a:srgbClr val="CC0000"/>
      </a:dk2>
      <a:lt2>
        <a:srgbClr val="FFFFFF"/>
      </a:lt2>
      <a:accent1>
        <a:srgbClr val="FF0033"/>
      </a:accent1>
      <a:accent2>
        <a:srgbClr val="996633"/>
      </a:accent2>
      <a:accent3>
        <a:srgbClr val="E2AAAA"/>
      </a:accent3>
      <a:accent4>
        <a:srgbClr val="DADADA"/>
      </a:accent4>
      <a:accent5>
        <a:srgbClr val="FFAAAD"/>
      </a:accent5>
      <a:accent6>
        <a:srgbClr val="8A5C2D"/>
      </a:accent6>
      <a:hlink>
        <a:srgbClr val="CC9900"/>
      </a:hlink>
      <a:folHlink>
        <a:srgbClr val="FF6699"/>
      </a:folHlink>
    </a:clrScheme>
    <a:fontScheme name="Шаблон оформления «Терракотовый»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оформления «Терракотовый» 1">
        <a:dk1>
          <a:srgbClr val="000000"/>
        </a:dk1>
        <a:lt1>
          <a:srgbClr val="FFFFFF"/>
        </a:lt1>
        <a:dk2>
          <a:srgbClr val="CC0000"/>
        </a:dk2>
        <a:lt2>
          <a:srgbClr val="FFFFFF"/>
        </a:lt2>
        <a:accent1>
          <a:srgbClr val="FF0033"/>
        </a:accent1>
        <a:accent2>
          <a:srgbClr val="996633"/>
        </a:accent2>
        <a:accent3>
          <a:srgbClr val="E2AAAA"/>
        </a:accent3>
        <a:accent4>
          <a:srgbClr val="DADADA"/>
        </a:accent4>
        <a:accent5>
          <a:srgbClr val="FFAAAD"/>
        </a:accent5>
        <a:accent6>
          <a:srgbClr val="8A5C2D"/>
        </a:accent6>
        <a:hlink>
          <a:srgbClr val="CC9900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Терракотовый» 2">
        <a:dk1>
          <a:srgbClr val="000000"/>
        </a:dk1>
        <a:lt1>
          <a:srgbClr val="FFFFFF"/>
        </a:lt1>
        <a:dk2>
          <a:srgbClr val="0000FF"/>
        </a:dk2>
        <a:lt2>
          <a:srgbClr val="FFFFFF"/>
        </a:lt2>
        <a:accent1>
          <a:srgbClr val="FF00FF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AAFF"/>
        </a:accent5>
        <a:accent6>
          <a:srgbClr val="E70000"/>
        </a:accent6>
        <a:hlink>
          <a:srgbClr val="00FFF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Терракотовый»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DDDDDD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97979"/>
        </a:accent6>
        <a:hlink>
          <a:srgbClr val="39393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5395</TotalTime>
  <Words>862</Words>
  <Application>Microsoft Office PowerPoint</Application>
  <PresentationFormat>Широкоэкранный</PresentationFormat>
  <Paragraphs>78</Paragraphs>
  <Slides>19</Slides>
  <Notes>3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Wingdings</vt:lpstr>
      <vt:lpstr>Тема1</vt:lpstr>
      <vt:lpstr>Шаблон оформления «Терракотовый»</vt:lpstr>
      <vt:lpstr> </vt:lpstr>
      <vt:lpstr>СХЕМА ООО «ССК «Звезда»</vt:lpstr>
      <vt:lpstr> </vt:lpstr>
      <vt:lpstr> </vt:lpstr>
      <vt:lpstr>ПОЛОЖЕНИЕ ООО «ССК «ЗВЕЗДА»  СИСТЕМА УПРАВЛЕНИЯ ОХРАНОЙ ТРУДА</vt:lpstr>
      <vt:lpstr>ПОЛИТИКА ООО «ССК «ЗВЕЗДА» В ОБЛАСТИ ПРБ, ОТ и ОС</vt:lpstr>
      <vt:lpstr>Презентация PowerPoint</vt:lpstr>
      <vt:lpstr>ОБУЧЕНИЕ ТРЕБОВАНИЯМ ОХРАНЫ ТРУДА В ООО «ССК «ЗВЕЗДА»</vt:lpstr>
      <vt:lpstr>ОБУЧЕНИЕ ТРЕБОВАНИЯМ ОХРАНЫ ТРУДА В ООО «ССК «ЗВЕЗДА»</vt:lpstr>
      <vt:lpstr>Обучение согласно стандарту  «Золотые правила» ПАО «НК «Роснефть»</vt:lpstr>
      <vt:lpstr>Жизненно важные правила безопасности</vt:lpstr>
      <vt:lpstr>Презентация PowerPoint</vt:lpstr>
      <vt:lpstr>Организация и проведение трёхступенчатого контроля за состоянием охраны труда</vt:lpstr>
      <vt:lpstr>Сертификация системы менеджмента безопасности труда и охраны здоровья (БТиОЗ) на соответствие требованиям ISO 45001:2018</vt:lpstr>
      <vt:lpstr>Реализация мероприятий по сокращению производственного травматизма</vt:lpstr>
      <vt:lpstr>Дополнительные меры  по предупреждению травматизма</vt:lpstr>
      <vt:lpstr>Месячник по охране труда</vt:lpstr>
      <vt:lpstr>Тематические совещания «Час безопасности»</vt:lpstr>
      <vt:lpstr>Спасибо за внимание!  Берегите себя! </vt:lpstr>
    </vt:vector>
  </TitlesOfParts>
  <Company>OOO "ССК "Звезда"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Бойченко Алексей Демьянович</dc:creator>
  <cp:lastModifiedBy>Alex Marmonov</cp:lastModifiedBy>
  <cp:revision>276</cp:revision>
  <cp:lastPrinted>2020-07-07T00:10:57Z</cp:lastPrinted>
  <dcterms:created xsi:type="dcterms:W3CDTF">2020-06-25T07:05:23Z</dcterms:created>
  <dcterms:modified xsi:type="dcterms:W3CDTF">2024-07-09T07:51:26Z</dcterms:modified>
</cp:coreProperties>
</file>