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426" r:id="rId2"/>
    <p:sldId id="476" r:id="rId3"/>
    <p:sldId id="478" r:id="rId4"/>
    <p:sldId id="477" r:id="rId5"/>
    <p:sldId id="480" r:id="rId6"/>
    <p:sldId id="474" r:id="rId7"/>
    <p:sldId id="428" r:id="rId8"/>
    <p:sldId id="439" r:id="rId9"/>
    <p:sldId id="481" r:id="rId10"/>
    <p:sldId id="331" r:id="rId11"/>
    <p:sldId id="334" r:id="rId12"/>
    <p:sldId id="33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A6080E"/>
    <a:srgbClr val="21459A"/>
    <a:srgbClr val="006DB7"/>
    <a:srgbClr val="FF131D"/>
    <a:srgbClr val="304594"/>
    <a:srgbClr val="BD1016"/>
    <a:srgbClr val="00A153"/>
    <a:srgbClr val="00A9EC"/>
    <a:srgbClr val="EA8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362" autoAdjust="0"/>
  </p:normalViewPr>
  <p:slideViewPr>
    <p:cSldViewPr snapToGrid="0">
      <p:cViewPr>
        <p:scale>
          <a:sx n="100" d="100"/>
          <a:sy n="100" d="100"/>
        </p:scale>
        <p:origin x="264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n\OneDrive\&#1056;&#1072;&#1073;&#1086;&#1095;&#1080;&#1081;%20&#1089;&#1090;&#1086;&#1083;\&#1051;&#1080;&#1089;&#1090;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ru-RU" sz="1600" dirty="0">
                <a:latin typeface="+mj-lt"/>
              </a:rPr>
              <a:t>Соотношение  материальных затрат, %</a:t>
            </a:r>
          </a:p>
        </c:rich>
      </c:tx>
      <c:layout>
        <c:manualLayout>
          <c:xMode val="edge"/>
          <c:yMode val="edge"/>
          <c:x val="0.27448458255695135"/>
          <c:y val="2.6439256675218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Лист2!$C$2</c:f>
              <c:strCache>
                <c:ptCount val="1"/>
                <c:pt idx="0">
                  <c:v>ДО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Лист2!$B$3:$B$5</c:f>
              <c:strCache>
                <c:ptCount val="3"/>
                <c:pt idx="0">
                  <c:v>Снижение затрат на охрану труда,
Промышленную безопасность и охрану окружающей среды</c:v>
                </c:pt>
                <c:pt idx="1">
                  <c:v>Сокращение прямых и косвенных потерь в результате несчастных случаев, аварий и инцидентов</c:v>
                </c:pt>
                <c:pt idx="2">
                  <c:v>Снижение общей стоимости затрат на стандартизацию и сертификацию, соблюдение соответствия</c:v>
                </c:pt>
              </c:strCache>
            </c:strRef>
          </c:cat>
          <c:val>
            <c:numRef>
              <c:f>Лист2!$C$3:$C$5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57-4115-939B-CA1862F6096A}"/>
            </c:ext>
          </c:extLst>
        </c:ser>
        <c:ser>
          <c:idx val="1"/>
          <c:order val="1"/>
          <c:tx>
            <c:strRef>
              <c:f>Лист2!$D$2</c:f>
              <c:strCache>
                <c:ptCount val="1"/>
                <c:pt idx="0">
                  <c:v>После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Лист2!$B$3:$B$5</c:f>
              <c:strCache>
                <c:ptCount val="3"/>
                <c:pt idx="0">
                  <c:v>Снижение затрат на охрану труда,
Промышленную безопасность и охрану окружающей среды</c:v>
                </c:pt>
                <c:pt idx="1">
                  <c:v>Сокращение прямых и косвенных потерь в результате несчастных случаев, аварий и инцидентов</c:v>
                </c:pt>
                <c:pt idx="2">
                  <c:v>Снижение общей стоимости затрат на стандартизацию и сертификацию, соблюдение соответствия</c:v>
                </c:pt>
              </c:strCache>
            </c:strRef>
          </c:cat>
          <c:val>
            <c:numRef>
              <c:f>Лист2!$D$3:$D$5</c:f>
              <c:numCache>
                <c:formatCode>General</c:formatCode>
                <c:ptCount val="3"/>
                <c:pt idx="0">
                  <c:v>45</c:v>
                </c:pt>
                <c:pt idx="1">
                  <c:v>65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57-4115-939B-CA1862F609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7642624"/>
        <c:axId val="127656704"/>
      </c:barChart>
      <c:catAx>
        <c:axId val="127642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7656704"/>
        <c:crosses val="autoZero"/>
        <c:auto val="1"/>
        <c:lblAlgn val="ctr"/>
        <c:lblOffset val="100"/>
        <c:noMultiLvlLbl val="0"/>
      </c:catAx>
      <c:valAx>
        <c:axId val="127656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76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ru-RU" sz="1600" dirty="0">
                <a:latin typeface="+mj-lt"/>
              </a:rPr>
              <a:t>Сравнение трудовых затрат СОТ, час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A-4B6E-8237-3F161BDCA47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CA-4B6E-8237-3F161BDCA473}"/>
              </c:ext>
            </c:extLst>
          </c:dPt>
          <c:dLbls>
            <c:dLbl>
              <c:idx val="0"/>
              <c:layout>
                <c:manualLayout>
                  <c:x val="0.12237166591116554"/>
                  <c:y val="-5.96594103678420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CA-4B6E-8237-3F161BDCA473}"/>
                </c:ext>
              </c:extLst>
            </c:dLbl>
            <c:dLbl>
              <c:idx val="1"/>
              <c:layout>
                <c:manualLayout>
                  <c:x val="-0.1088196255651923"/>
                  <c:y val="6.63716521474543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CA-4B6E-8237-3F161BDCA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Лист2!$C$9:$D$9</c:f>
              <c:strCache>
                <c:ptCount val="2"/>
                <c:pt idx="0">
                  <c:v>ДО</c:v>
                </c:pt>
                <c:pt idx="1">
                  <c:v>После</c:v>
                </c:pt>
              </c:strCache>
            </c:strRef>
          </c:cat>
          <c:val>
            <c:numRef>
              <c:f>Лист2!$C$10:$D$10</c:f>
              <c:numCache>
                <c:formatCode>General</c:formatCode>
                <c:ptCount val="2"/>
                <c:pt idx="0">
                  <c:v>100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C-492E-A6B7-6792C724AA7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04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2930895690343925"/>
          <c:y val="0.11413291528585318"/>
          <c:w val="0.24992097920993697"/>
          <c:h val="9.87372584816674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+mn-lt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/>
              <a:t>Сравнение трудовых затрат СОТ, час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04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274409608250439"/>
          <c:y val="9.3792038513718506E-2"/>
          <c:w val="0.28824941742597704"/>
          <c:h val="0.14494092426055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Лист2!$C$2</c:f>
              <c:strCache>
                <c:ptCount val="1"/>
                <c:pt idx="0">
                  <c:v>ДО, 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Лист2!$B$3:$B$13</c:f>
              <c:strCache>
                <c:ptCount val="11"/>
                <c:pt idx="0">
                  <c:v>Подготовка списка лиц, подлежащих медицинским осмотрам</c:v>
                </c:pt>
                <c:pt idx="1">
                  <c:v>Формирование перечня рабочих мест, подлежащих СОУТ </c:v>
                </c:pt>
                <c:pt idx="2">
                  <c:v>Сбор данных о пострадавших при НС</c:v>
                </c:pt>
                <c:pt idx="3">
                  <c:v>Формирование аналитической отчетности (по направлениям)</c:v>
                </c:pt>
                <c:pt idx="4">
                  <c:v>Контроль исполнения предписаний </c:v>
                </c:pt>
                <c:pt idx="5">
                  <c:v>Контроль выдачи СИЗ и СиОС работникам</c:v>
                </c:pt>
                <c:pt idx="6">
                  <c:v>Проведение оценки рисков </c:v>
                </c:pt>
                <c:pt idx="7">
                  <c:v>Формирование графиков проведения обучения и аттестации работников </c:v>
                </c:pt>
                <c:pt idx="8">
                  <c:v>Контроль состояния ТУ на ОПО</c:v>
                </c:pt>
                <c:pt idx="9">
                  <c:v>Формирование графиков проведения регламентных работ (пожарная, промышленная безопасность)</c:v>
                </c:pt>
                <c:pt idx="10">
                  <c:v>Подготовка Декларации о плате за НВОС</c:v>
                </c:pt>
              </c:strCache>
            </c:strRef>
          </c:cat>
          <c:val>
            <c:numRef>
              <c:f>Лист2!$C$3:$C$13</c:f>
              <c:numCache>
                <c:formatCode>General</c:formatCode>
                <c:ptCount val="11"/>
                <c:pt idx="0">
                  <c:v>16</c:v>
                </c:pt>
                <c:pt idx="1">
                  <c:v>10</c:v>
                </c:pt>
                <c:pt idx="2">
                  <c:v>24</c:v>
                </c:pt>
                <c:pt idx="3">
                  <c:v>8</c:v>
                </c:pt>
                <c:pt idx="4">
                  <c:v>4</c:v>
                </c:pt>
                <c:pt idx="5">
                  <c:v>1</c:v>
                </c:pt>
                <c:pt idx="6">
                  <c:v>18</c:v>
                </c:pt>
                <c:pt idx="7">
                  <c:v>26</c:v>
                </c:pt>
                <c:pt idx="8">
                  <c:v>6</c:v>
                </c:pt>
                <c:pt idx="9">
                  <c:v>8</c:v>
                </c:pt>
                <c:pt idx="1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8F-4F85-AA2F-C126D2343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628095"/>
        <c:axId val="404630015"/>
      </c:barChart>
      <c:lineChart>
        <c:grouping val="standard"/>
        <c:varyColors val="0"/>
        <c:ser>
          <c:idx val="1"/>
          <c:order val="1"/>
          <c:tx>
            <c:strRef>
              <c:f>Лист2!$D$2</c:f>
              <c:strCache>
                <c:ptCount val="1"/>
                <c:pt idx="0">
                  <c:v>После, 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Лист2!$B$3:$B$13</c:f>
              <c:strCache>
                <c:ptCount val="11"/>
                <c:pt idx="0">
                  <c:v>Подготовка списка лиц, подлежащих медицинским осмотрам</c:v>
                </c:pt>
                <c:pt idx="1">
                  <c:v>Формирование перечня рабочих мест, подлежащих СОУТ </c:v>
                </c:pt>
                <c:pt idx="2">
                  <c:v>Сбор данных о пострадавших при НС</c:v>
                </c:pt>
                <c:pt idx="3">
                  <c:v>Формирование аналитической отчетности (по направлениям)</c:v>
                </c:pt>
                <c:pt idx="4">
                  <c:v>Контроль исполнения предписаний </c:v>
                </c:pt>
                <c:pt idx="5">
                  <c:v>Контроль выдачи СИЗ и СиОС работникам</c:v>
                </c:pt>
                <c:pt idx="6">
                  <c:v>Проведение оценки рисков </c:v>
                </c:pt>
                <c:pt idx="7">
                  <c:v>Формирование графиков проведения обучения и аттестации работников </c:v>
                </c:pt>
                <c:pt idx="8">
                  <c:v>Контроль состояния ТУ на ОПО</c:v>
                </c:pt>
                <c:pt idx="9">
                  <c:v>Формирование графиков проведения регламентных работ (пожарная, промышленная безопасность)</c:v>
                </c:pt>
                <c:pt idx="10">
                  <c:v>Подготовка Декларации о плате за НВОС</c:v>
                </c:pt>
              </c:strCache>
            </c:strRef>
          </c:cat>
          <c:val>
            <c:numRef>
              <c:f>Лист2!$D$3:$D$13</c:f>
              <c:numCache>
                <c:formatCode>General</c:formatCode>
                <c:ptCount val="11"/>
                <c:pt idx="0">
                  <c:v>1</c:v>
                </c:pt>
                <c:pt idx="1">
                  <c:v>0.5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0.3</c:v>
                </c:pt>
                <c:pt idx="7">
                  <c:v>0.2</c:v>
                </c:pt>
                <c:pt idx="8">
                  <c:v>0.5</c:v>
                </c:pt>
                <c:pt idx="9">
                  <c:v>0.2</c:v>
                </c:pt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8F-4F85-AA2F-C126D2343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628095"/>
        <c:axId val="404630015"/>
      </c:lineChart>
      <c:catAx>
        <c:axId val="404628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4630015"/>
        <c:crosses val="autoZero"/>
        <c:auto val="1"/>
        <c:lblAlgn val="ctr"/>
        <c:lblOffset val="100"/>
        <c:noMultiLvlLbl val="0"/>
      </c:catAx>
      <c:valAx>
        <c:axId val="404630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i="1" dirty="0">
                    <a:solidFill>
                      <a:schemeClr val="tx1"/>
                    </a:solidFill>
                  </a:rPr>
                  <a:t>Затраты ответственного лица, час</a:t>
                </a:r>
              </a:p>
            </c:rich>
          </c:tx>
          <c:layout>
            <c:manualLayout>
              <c:xMode val="edge"/>
              <c:yMode val="edge"/>
              <c:x val="4.9264055141606039E-3"/>
              <c:y val="0.182211287074379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4628095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CDCAA-CB42-4333-933B-239AC0EF7239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500E44-88B6-46A9-A0CE-318277952BAF}">
      <dgm:prSet phldrT="[Текст]" custT="1"/>
      <dgm:spPr/>
      <dgm:t>
        <a:bodyPr/>
        <a:lstStyle/>
        <a:p>
          <a:pPr algn="ctr"/>
          <a:r>
            <a:rPr lang="ru-RU" sz="1050" dirty="0"/>
            <a:t>Сбор и формализация требований, предпроектное обследование, сбор данных для технического задания (до 4 месяцев)</a:t>
          </a:r>
        </a:p>
      </dgm:t>
    </dgm:pt>
    <dgm:pt modelId="{81E4C9D8-0EEC-4AD0-95F0-458A3C05853C}" type="parTrans" cxnId="{B1A8D4EC-1BAB-4CFB-9BE1-537AC2FA4245}">
      <dgm:prSet/>
      <dgm:spPr/>
      <dgm:t>
        <a:bodyPr/>
        <a:lstStyle/>
        <a:p>
          <a:endParaRPr lang="ru-RU"/>
        </a:p>
      </dgm:t>
    </dgm:pt>
    <dgm:pt modelId="{3D1D4974-73D5-471D-B13E-2A246260CB97}" type="sibTrans" cxnId="{B1A8D4EC-1BAB-4CFB-9BE1-537AC2FA4245}">
      <dgm:prSet/>
      <dgm:spPr/>
      <dgm:t>
        <a:bodyPr/>
        <a:lstStyle/>
        <a:p>
          <a:endParaRPr lang="ru-RU"/>
        </a:p>
      </dgm:t>
    </dgm:pt>
    <dgm:pt modelId="{5630951C-B668-4BE4-B145-44FC8565C108}">
      <dgm:prSet phldrT="[Текст]" custT="1"/>
      <dgm:spPr/>
      <dgm:t>
        <a:bodyPr/>
        <a:lstStyle/>
        <a:p>
          <a:pPr algn="ctr"/>
          <a:r>
            <a:rPr lang="ru-RU" sz="1050" dirty="0"/>
            <a:t>Моделирование бизнес-процессов, согласование с Заказчиком (до 4 месяцев)</a:t>
          </a:r>
        </a:p>
      </dgm:t>
    </dgm:pt>
    <dgm:pt modelId="{D574657E-8410-4F83-B16E-B7DBC00B973E}" type="parTrans" cxnId="{B356C2AA-1FD8-43D3-A56E-7E192C7106DD}">
      <dgm:prSet/>
      <dgm:spPr/>
      <dgm:t>
        <a:bodyPr/>
        <a:lstStyle/>
        <a:p>
          <a:endParaRPr lang="ru-RU"/>
        </a:p>
      </dgm:t>
    </dgm:pt>
    <dgm:pt modelId="{12E859D7-F451-417F-A59F-98E243E0AD1E}" type="sibTrans" cxnId="{B356C2AA-1FD8-43D3-A56E-7E192C7106DD}">
      <dgm:prSet/>
      <dgm:spPr/>
      <dgm:t>
        <a:bodyPr/>
        <a:lstStyle/>
        <a:p>
          <a:endParaRPr lang="ru-RU"/>
        </a:p>
      </dgm:t>
    </dgm:pt>
    <dgm:pt modelId="{D7AA91F7-F543-4BA7-9550-A42495A99517}">
      <dgm:prSet custT="1"/>
      <dgm:spPr/>
      <dgm:t>
        <a:bodyPr/>
        <a:lstStyle/>
        <a:p>
          <a:pPr algn="ctr"/>
          <a:r>
            <a:rPr lang="ru-RU" sz="1050" dirty="0"/>
            <a:t>Настройка программного продукта, согласование доработок с Заказчиком, загрузка справочных данных и интеграция с другими системами </a:t>
          </a:r>
        </a:p>
        <a:p>
          <a:pPr algn="ctr"/>
          <a:r>
            <a:rPr lang="ru-RU" sz="1050" dirty="0"/>
            <a:t>(от 2 месяцев)</a:t>
          </a:r>
        </a:p>
      </dgm:t>
    </dgm:pt>
    <dgm:pt modelId="{7B935802-30CD-41C4-9B25-F7F028E1376E}" type="parTrans" cxnId="{7BD1325A-512A-45AF-AD55-6951E968B49D}">
      <dgm:prSet/>
      <dgm:spPr/>
      <dgm:t>
        <a:bodyPr/>
        <a:lstStyle/>
        <a:p>
          <a:endParaRPr lang="ru-RU"/>
        </a:p>
      </dgm:t>
    </dgm:pt>
    <dgm:pt modelId="{532E05F9-711A-4B86-983E-DB065DE7A8E0}" type="sibTrans" cxnId="{7BD1325A-512A-45AF-AD55-6951E968B49D}">
      <dgm:prSet/>
      <dgm:spPr/>
      <dgm:t>
        <a:bodyPr/>
        <a:lstStyle/>
        <a:p>
          <a:endParaRPr lang="ru-RU"/>
        </a:p>
      </dgm:t>
    </dgm:pt>
    <dgm:pt modelId="{BCCF080D-C2E4-4CF4-A6EA-9C9B9131411B}">
      <dgm:prSet custT="1"/>
      <dgm:spPr/>
      <dgm:t>
        <a:bodyPr/>
        <a:lstStyle/>
        <a:p>
          <a:pPr algn="ctr"/>
          <a:r>
            <a:rPr lang="ru-RU" sz="1050" dirty="0"/>
            <a:t>Запуск системы в промышленную эксплуатацию </a:t>
          </a:r>
        </a:p>
      </dgm:t>
    </dgm:pt>
    <dgm:pt modelId="{A627A7B6-CFBE-4AC4-A213-1A44049E4F80}" type="parTrans" cxnId="{9C493C37-8533-482C-9003-0B2616B78D8B}">
      <dgm:prSet/>
      <dgm:spPr/>
      <dgm:t>
        <a:bodyPr/>
        <a:lstStyle/>
        <a:p>
          <a:endParaRPr lang="ru-RU"/>
        </a:p>
      </dgm:t>
    </dgm:pt>
    <dgm:pt modelId="{4966B603-F8F2-45D5-8BC6-B49C327A4A15}" type="sibTrans" cxnId="{9C493C37-8533-482C-9003-0B2616B78D8B}">
      <dgm:prSet/>
      <dgm:spPr/>
      <dgm:t>
        <a:bodyPr/>
        <a:lstStyle/>
        <a:p>
          <a:endParaRPr lang="ru-RU"/>
        </a:p>
      </dgm:t>
    </dgm:pt>
    <dgm:pt modelId="{DE064D15-1D29-4F4B-8A48-82137EB0D337}">
      <dgm:prSet custT="1"/>
      <dgm:spPr/>
      <dgm:t>
        <a:bodyPr/>
        <a:lstStyle/>
        <a:p>
          <a:pPr algn="ctr"/>
          <a:r>
            <a:rPr lang="ru-RU" sz="1050" dirty="0"/>
            <a:t>Формирование инструкций и обучение пользователей (онлайн) (до 3 месяцев)</a:t>
          </a:r>
        </a:p>
      </dgm:t>
    </dgm:pt>
    <dgm:pt modelId="{3DA266FE-0871-4DC3-8A98-5AF549EFFF54}" type="parTrans" cxnId="{D4BA35D0-8D26-4DBD-8F69-295B2E64CCFC}">
      <dgm:prSet/>
      <dgm:spPr/>
      <dgm:t>
        <a:bodyPr/>
        <a:lstStyle/>
        <a:p>
          <a:endParaRPr lang="ru-RU"/>
        </a:p>
      </dgm:t>
    </dgm:pt>
    <dgm:pt modelId="{0290323F-A793-4987-83F9-6AFFB5F02C8D}" type="sibTrans" cxnId="{D4BA35D0-8D26-4DBD-8F69-295B2E64CCFC}">
      <dgm:prSet/>
      <dgm:spPr/>
      <dgm:t>
        <a:bodyPr/>
        <a:lstStyle/>
        <a:p>
          <a:endParaRPr lang="ru-RU"/>
        </a:p>
      </dgm:t>
    </dgm:pt>
    <dgm:pt modelId="{98398D1C-26A0-4E96-81C3-47F8F7323C66}" type="pres">
      <dgm:prSet presAssocID="{93FCDCAA-CB42-4333-933B-239AC0EF7239}" presName="outerComposite" presStyleCnt="0">
        <dgm:presLayoutVars>
          <dgm:chMax val="5"/>
          <dgm:dir/>
          <dgm:resizeHandles val="exact"/>
        </dgm:presLayoutVars>
      </dgm:prSet>
      <dgm:spPr/>
    </dgm:pt>
    <dgm:pt modelId="{A47718B2-8853-4DA6-B8E9-C0CFAE428151}" type="pres">
      <dgm:prSet presAssocID="{93FCDCAA-CB42-4333-933B-239AC0EF7239}" presName="dummyMaxCanvas" presStyleCnt="0">
        <dgm:presLayoutVars/>
      </dgm:prSet>
      <dgm:spPr/>
    </dgm:pt>
    <dgm:pt modelId="{DADA4AA4-D30A-4707-AD68-FA8BD3C9133E}" type="pres">
      <dgm:prSet presAssocID="{93FCDCAA-CB42-4333-933B-239AC0EF7239}" presName="FiveNodes_1" presStyleLbl="node1" presStyleIdx="0" presStyleCnt="5">
        <dgm:presLayoutVars>
          <dgm:bulletEnabled val="1"/>
        </dgm:presLayoutVars>
      </dgm:prSet>
      <dgm:spPr/>
    </dgm:pt>
    <dgm:pt modelId="{B54763AD-9626-4AAF-86D1-6F9EF5F8D1CA}" type="pres">
      <dgm:prSet presAssocID="{93FCDCAA-CB42-4333-933B-239AC0EF7239}" presName="FiveNodes_2" presStyleLbl="node1" presStyleIdx="1" presStyleCnt="5">
        <dgm:presLayoutVars>
          <dgm:bulletEnabled val="1"/>
        </dgm:presLayoutVars>
      </dgm:prSet>
      <dgm:spPr/>
    </dgm:pt>
    <dgm:pt modelId="{92609862-9633-46A8-BACB-21746D04280C}" type="pres">
      <dgm:prSet presAssocID="{93FCDCAA-CB42-4333-933B-239AC0EF7239}" presName="FiveNodes_3" presStyleLbl="node1" presStyleIdx="2" presStyleCnt="5">
        <dgm:presLayoutVars>
          <dgm:bulletEnabled val="1"/>
        </dgm:presLayoutVars>
      </dgm:prSet>
      <dgm:spPr/>
    </dgm:pt>
    <dgm:pt modelId="{DFECF683-98EC-41EC-949C-3574A7809EE5}" type="pres">
      <dgm:prSet presAssocID="{93FCDCAA-CB42-4333-933B-239AC0EF7239}" presName="FiveNodes_4" presStyleLbl="node1" presStyleIdx="3" presStyleCnt="5">
        <dgm:presLayoutVars>
          <dgm:bulletEnabled val="1"/>
        </dgm:presLayoutVars>
      </dgm:prSet>
      <dgm:spPr/>
    </dgm:pt>
    <dgm:pt modelId="{3C920175-C93D-47FB-A3D7-71065CA9A51A}" type="pres">
      <dgm:prSet presAssocID="{93FCDCAA-CB42-4333-933B-239AC0EF7239}" presName="FiveNodes_5" presStyleLbl="node1" presStyleIdx="4" presStyleCnt="5">
        <dgm:presLayoutVars>
          <dgm:bulletEnabled val="1"/>
        </dgm:presLayoutVars>
      </dgm:prSet>
      <dgm:spPr/>
    </dgm:pt>
    <dgm:pt modelId="{E2A10987-A66A-4B1C-B024-EF1D75758946}" type="pres">
      <dgm:prSet presAssocID="{93FCDCAA-CB42-4333-933B-239AC0EF7239}" presName="FiveConn_1-2" presStyleLbl="fgAccFollowNode1" presStyleIdx="0" presStyleCnt="4">
        <dgm:presLayoutVars>
          <dgm:bulletEnabled val="1"/>
        </dgm:presLayoutVars>
      </dgm:prSet>
      <dgm:spPr/>
    </dgm:pt>
    <dgm:pt modelId="{C972D9D7-B1CA-4879-A770-6D6993A17709}" type="pres">
      <dgm:prSet presAssocID="{93FCDCAA-CB42-4333-933B-239AC0EF7239}" presName="FiveConn_2-3" presStyleLbl="fgAccFollowNode1" presStyleIdx="1" presStyleCnt="4">
        <dgm:presLayoutVars>
          <dgm:bulletEnabled val="1"/>
        </dgm:presLayoutVars>
      </dgm:prSet>
      <dgm:spPr/>
    </dgm:pt>
    <dgm:pt modelId="{1D1CBED2-B995-4DCF-B00B-13DCD6BA8FE9}" type="pres">
      <dgm:prSet presAssocID="{93FCDCAA-CB42-4333-933B-239AC0EF7239}" presName="FiveConn_3-4" presStyleLbl="fgAccFollowNode1" presStyleIdx="2" presStyleCnt="4">
        <dgm:presLayoutVars>
          <dgm:bulletEnabled val="1"/>
        </dgm:presLayoutVars>
      </dgm:prSet>
      <dgm:spPr/>
    </dgm:pt>
    <dgm:pt modelId="{C5B98FD2-852E-494F-9578-44492BC13681}" type="pres">
      <dgm:prSet presAssocID="{93FCDCAA-CB42-4333-933B-239AC0EF7239}" presName="FiveConn_4-5" presStyleLbl="fgAccFollowNode1" presStyleIdx="3" presStyleCnt="4">
        <dgm:presLayoutVars>
          <dgm:bulletEnabled val="1"/>
        </dgm:presLayoutVars>
      </dgm:prSet>
      <dgm:spPr/>
    </dgm:pt>
    <dgm:pt modelId="{F7280301-3068-45AA-AC14-FEC792EDA670}" type="pres">
      <dgm:prSet presAssocID="{93FCDCAA-CB42-4333-933B-239AC0EF7239}" presName="FiveNodes_1_text" presStyleLbl="node1" presStyleIdx="4" presStyleCnt="5">
        <dgm:presLayoutVars>
          <dgm:bulletEnabled val="1"/>
        </dgm:presLayoutVars>
      </dgm:prSet>
      <dgm:spPr/>
    </dgm:pt>
    <dgm:pt modelId="{C6029554-B979-4E88-9579-D595FA33B8D6}" type="pres">
      <dgm:prSet presAssocID="{93FCDCAA-CB42-4333-933B-239AC0EF7239}" presName="FiveNodes_2_text" presStyleLbl="node1" presStyleIdx="4" presStyleCnt="5">
        <dgm:presLayoutVars>
          <dgm:bulletEnabled val="1"/>
        </dgm:presLayoutVars>
      </dgm:prSet>
      <dgm:spPr/>
    </dgm:pt>
    <dgm:pt modelId="{EC37B069-2BD2-4F7A-86AA-12AB135747E3}" type="pres">
      <dgm:prSet presAssocID="{93FCDCAA-CB42-4333-933B-239AC0EF7239}" presName="FiveNodes_3_text" presStyleLbl="node1" presStyleIdx="4" presStyleCnt="5">
        <dgm:presLayoutVars>
          <dgm:bulletEnabled val="1"/>
        </dgm:presLayoutVars>
      </dgm:prSet>
      <dgm:spPr/>
    </dgm:pt>
    <dgm:pt modelId="{B6CFA02C-2023-4529-A8BF-05BF5C948562}" type="pres">
      <dgm:prSet presAssocID="{93FCDCAA-CB42-4333-933B-239AC0EF7239}" presName="FiveNodes_4_text" presStyleLbl="node1" presStyleIdx="4" presStyleCnt="5">
        <dgm:presLayoutVars>
          <dgm:bulletEnabled val="1"/>
        </dgm:presLayoutVars>
      </dgm:prSet>
      <dgm:spPr/>
    </dgm:pt>
    <dgm:pt modelId="{2CDCA36D-61B1-46AD-BB89-98BA35BE9D93}" type="pres">
      <dgm:prSet presAssocID="{93FCDCAA-CB42-4333-933B-239AC0EF723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C493C37-8533-482C-9003-0B2616B78D8B}" srcId="{93FCDCAA-CB42-4333-933B-239AC0EF7239}" destId="{BCCF080D-C2E4-4CF4-A6EA-9C9B9131411B}" srcOrd="4" destOrd="0" parTransId="{A627A7B6-CFBE-4AC4-A213-1A44049E4F80}" sibTransId="{4966B603-F8F2-45D5-8BC6-B49C327A4A15}"/>
    <dgm:cxn modelId="{7A25A741-1101-4271-8290-66050FDC6FBE}" type="presOf" srcId="{12E859D7-F451-417F-A59F-98E243E0AD1E}" destId="{C972D9D7-B1CA-4879-A770-6D6993A17709}" srcOrd="0" destOrd="0" presId="urn:microsoft.com/office/officeart/2005/8/layout/vProcess5"/>
    <dgm:cxn modelId="{8C771162-2462-4FEA-9055-8322217304BE}" type="presOf" srcId="{93FCDCAA-CB42-4333-933B-239AC0EF7239}" destId="{98398D1C-26A0-4E96-81C3-47F8F7323C66}" srcOrd="0" destOrd="0" presId="urn:microsoft.com/office/officeart/2005/8/layout/vProcess5"/>
    <dgm:cxn modelId="{6414274A-FF22-4EA5-8676-10A7AF8A9895}" type="presOf" srcId="{BCCF080D-C2E4-4CF4-A6EA-9C9B9131411B}" destId="{3C920175-C93D-47FB-A3D7-71065CA9A51A}" srcOrd="0" destOrd="0" presId="urn:microsoft.com/office/officeart/2005/8/layout/vProcess5"/>
    <dgm:cxn modelId="{6E560C4F-F0D5-4C51-82FA-3E958D5A1F99}" type="presOf" srcId="{3D1D4974-73D5-471D-B13E-2A246260CB97}" destId="{E2A10987-A66A-4B1C-B024-EF1D75758946}" srcOrd="0" destOrd="0" presId="urn:microsoft.com/office/officeart/2005/8/layout/vProcess5"/>
    <dgm:cxn modelId="{7BD1325A-512A-45AF-AD55-6951E968B49D}" srcId="{93FCDCAA-CB42-4333-933B-239AC0EF7239}" destId="{D7AA91F7-F543-4BA7-9550-A42495A99517}" srcOrd="2" destOrd="0" parTransId="{7B935802-30CD-41C4-9B25-F7F028E1376E}" sibTransId="{532E05F9-711A-4B86-983E-DB065DE7A8E0}"/>
    <dgm:cxn modelId="{B6FCFE7A-2F98-4720-8AC7-106C19B60204}" type="presOf" srcId="{7A500E44-88B6-46A9-A0CE-318277952BAF}" destId="{DADA4AA4-D30A-4707-AD68-FA8BD3C9133E}" srcOrd="0" destOrd="0" presId="urn:microsoft.com/office/officeart/2005/8/layout/vProcess5"/>
    <dgm:cxn modelId="{CDD62784-D65B-41EA-BB0F-B3A46E453B7E}" type="presOf" srcId="{5630951C-B668-4BE4-B145-44FC8565C108}" destId="{C6029554-B979-4E88-9579-D595FA33B8D6}" srcOrd="1" destOrd="0" presId="urn:microsoft.com/office/officeart/2005/8/layout/vProcess5"/>
    <dgm:cxn modelId="{90998A85-D149-45C8-B391-7FB58A21C9C8}" type="presOf" srcId="{0290323F-A793-4987-83F9-6AFFB5F02C8D}" destId="{C5B98FD2-852E-494F-9578-44492BC13681}" srcOrd="0" destOrd="0" presId="urn:microsoft.com/office/officeart/2005/8/layout/vProcess5"/>
    <dgm:cxn modelId="{A3D39C9D-7742-46C7-9B3F-0E9F38ADD31D}" type="presOf" srcId="{D7AA91F7-F543-4BA7-9550-A42495A99517}" destId="{92609862-9633-46A8-BACB-21746D04280C}" srcOrd="0" destOrd="0" presId="urn:microsoft.com/office/officeart/2005/8/layout/vProcess5"/>
    <dgm:cxn modelId="{B356C2AA-1FD8-43D3-A56E-7E192C7106DD}" srcId="{93FCDCAA-CB42-4333-933B-239AC0EF7239}" destId="{5630951C-B668-4BE4-B145-44FC8565C108}" srcOrd="1" destOrd="0" parTransId="{D574657E-8410-4F83-B16E-B7DBC00B973E}" sibTransId="{12E859D7-F451-417F-A59F-98E243E0AD1E}"/>
    <dgm:cxn modelId="{8DB132AF-07DC-498D-8075-E9685AFEBED6}" type="presOf" srcId="{532E05F9-711A-4B86-983E-DB065DE7A8E0}" destId="{1D1CBED2-B995-4DCF-B00B-13DCD6BA8FE9}" srcOrd="0" destOrd="0" presId="urn:microsoft.com/office/officeart/2005/8/layout/vProcess5"/>
    <dgm:cxn modelId="{52E3A8B8-5DE9-480F-B94B-5E2079DB4C23}" type="presOf" srcId="{DE064D15-1D29-4F4B-8A48-82137EB0D337}" destId="{DFECF683-98EC-41EC-949C-3574A7809EE5}" srcOrd="0" destOrd="0" presId="urn:microsoft.com/office/officeart/2005/8/layout/vProcess5"/>
    <dgm:cxn modelId="{2BCBB7BD-1D73-477B-8E55-5621C360777E}" type="presOf" srcId="{5630951C-B668-4BE4-B145-44FC8565C108}" destId="{B54763AD-9626-4AAF-86D1-6F9EF5F8D1CA}" srcOrd="0" destOrd="0" presId="urn:microsoft.com/office/officeart/2005/8/layout/vProcess5"/>
    <dgm:cxn modelId="{F50EC0C6-5DF2-4D62-A5C4-CB2227121A07}" type="presOf" srcId="{BCCF080D-C2E4-4CF4-A6EA-9C9B9131411B}" destId="{2CDCA36D-61B1-46AD-BB89-98BA35BE9D93}" srcOrd="1" destOrd="0" presId="urn:microsoft.com/office/officeart/2005/8/layout/vProcess5"/>
    <dgm:cxn modelId="{D4BA35D0-8D26-4DBD-8F69-295B2E64CCFC}" srcId="{93FCDCAA-CB42-4333-933B-239AC0EF7239}" destId="{DE064D15-1D29-4F4B-8A48-82137EB0D337}" srcOrd="3" destOrd="0" parTransId="{3DA266FE-0871-4DC3-8A98-5AF549EFFF54}" sibTransId="{0290323F-A793-4987-83F9-6AFFB5F02C8D}"/>
    <dgm:cxn modelId="{5D3A32D5-5E1D-4DE7-AB61-382A36DAD2AC}" type="presOf" srcId="{DE064D15-1D29-4F4B-8A48-82137EB0D337}" destId="{B6CFA02C-2023-4529-A8BF-05BF5C948562}" srcOrd="1" destOrd="0" presId="urn:microsoft.com/office/officeart/2005/8/layout/vProcess5"/>
    <dgm:cxn modelId="{BC2B15DD-4CF8-4241-9B45-6B2172D7988D}" type="presOf" srcId="{7A500E44-88B6-46A9-A0CE-318277952BAF}" destId="{F7280301-3068-45AA-AC14-FEC792EDA670}" srcOrd="1" destOrd="0" presId="urn:microsoft.com/office/officeart/2005/8/layout/vProcess5"/>
    <dgm:cxn modelId="{67D5B9E6-F5CC-4461-AB7F-A4FAE81E9707}" type="presOf" srcId="{D7AA91F7-F543-4BA7-9550-A42495A99517}" destId="{EC37B069-2BD2-4F7A-86AA-12AB135747E3}" srcOrd="1" destOrd="0" presId="urn:microsoft.com/office/officeart/2005/8/layout/vProcess5"/>
    <dgm:cxn modelId="{B1A8D4EC-1BAB-4CFB-9BE1-537AC2FA4245}" srcId="{93FCDCAA-CB42-4333-933B-239AC0EF7239}" destId="{7A500E44-88B6-46A9-A0CE-318277952BAF}" srcOrd="0" destOrd="0" parTransId="{81E4C9D8-0EEC-4AD0-95F0-458A3C05853C}" sibTransId="{3D1D4974-73D5-471D-B13E-2A246260CB97}"/>
    <dgm:cxn modelId="{E01E89FF-504C-4029-B830-73FB4F173C75}" type="presParOf" srcId="{98398D1C-26A0-4E96-81C3-47F8F7323C66}" destId="{A47718B2-8853-4DA6-B8E9-C0CFAE428151}" srcOrd="0" destOrd="0" presId="urn:microsoft.com/office/officeart/2005/8/layout/vProcess5"/>
    <dgm:cxn modelId="{B2A271C2-035D-4CB3-A102-039A6B0145C7}" type="presParOf" srcId="{98398D1C-26A0-4E96-81C3-47F8F7323C66}" destId="{DADA4AA4-D30A-4707-AD68-FA8BD3C9133E}" srcOrd="1" destOrd="0" presId="urn:microsoft.com/office/officeart/2005/8/layout/vProcess5"/>
    <dgm:cxn modelId="{0870EED9-DAB4-4C26-9BD3-1411AD0B5FD3}" type="presParOf" srcId="{98398D1C-26A0-4E96-81C3-47F8F7323C66}" destId="{B54763AD-9626-4AAF-86D1-6F9EF5F8D1CA}" srcOrd="2" destOrd="0" presId="urn:microsoft.com/office/officeart/2005/8/layout/vProcess5"/>
    <dgm:cxn modelId="{6691CC59-DF43-464D-A797-E0B2D0DE95C6}" type="presParOf" srcId="{98398D1C-26A0-4E96-81C3-47F8F7323C66}" destId="{92609862-9633-46A8-BACB-21746D04280C}" srcOrd="3" destOrd="0" presId="urn:microsoft.com/office/officeart/2005/8/layout/vProcess5"/>
    <dgm:cxn modelId="{C0B5F717-847A-4262-B1A3-3B5F60394569}" type="presParOf" srcId="{98398D1C-26A0-4E96-81C3-47F8F7323C66}" destId="{DFECF683-98EC-41EC-949C-3574A7809EE5}" srcOrd="4" destOrd="0" presId="urn:microsoft.com/office/officeart/2005/8/layout/vProcess5"/>
    <dgm:cxn modelId="{7752AF6F-FC83-424C-9409-7358E4BDCFCB}" type="presParOf" srcId="{98398D1C-26A0-4E96-81C3-47F8F7323C66}" destId="{3C920175-C93D-47FB-A3D7-71065CA9A51A}" srcOrd="5" destOrd="0" presId="urn:microsoft.com/office/officeart/2005/8/layout/vProcess5"/>
    <dgm:cxn modelId="{5238FEA1-461D-467F-A7CC-0158A99067E4}" type="presParOf" srcId="{98398D1C-26A0-4E96-81C3-47F8F7323C66}" destId="{E2A10987-A66A-4B1C-B024-EF1D75758946}" srcOrd="6" destOrd="0" presId="urn:microsoft.com/office/officeart/2005/8/layout/vProcess5"/>
    <dgm:cxn modelId="{CDCB120F-AC57-4FDA-AC81-5BA8EEA725F7}" type="presParOf" srcId="{98398D1C-26A0-4E96-81C3-47F8F7323C66}" destId="{C972D9D7-B1CA-4879-A770-6D6993A17709}" srcOrd="7" destOrd="0" presId="urn:microsoft.com/office/officeart/2005/8/layout/vProcess5"/>
    <dgm:cxn modelId="{0813DCDD-8BED-4581-87BB-3F7E4B3D8588}" type="presParOf" srcId="{98398D1C-26A0-4E96-81C3-47F8F7323C66}" destId="{1D1CBED2-B995-4DCF-B00B-13DCD6BA8FE9}" srcOrd="8" destOrd="0" presId="urn:microsoft.com/office/officeart/2005/8/layout/vProcess5"/>
    <dgm:cxn modelId="{60580B60-B4CC-4453-8601-53415CFC044A}" type="presParOf" srcId="{98398D1C-26A0-4E96-81C3-47F8F7323C66}" destId="{C5B98FD2-852E-494F-9578-44492BC13681}" srcOrd="9" destOrd="0" presId="urn:microsoft.com/office/officeart/2005/8/layout/vProcess5"/>
    <dgm:cxn modelId="{45777C01-2A1A-4D14-A04D-0B20E128CFEC}" type="presParOf" srcId="{98398D1C-26A0-4E96-81C3-47F8F7323C66}" destId="{F7280301-3068-45AA-AC14-FEC792EDA670}" srcOrd="10" destOrd="0" presId="urn:microsoft.com/office/officeart/2005/8/layout/vProcess5"/>
    <dgm:cxn modelId="{9BBA9538-51AF-4A0E-9E9F-26DBDDF12D79}" type="presParOf" srcId="{98398D1C-26A0-4E96-81C3-47F8F7323C66}" destId="{C6029554-B979-4E88-9579-D595FA33B8D6}" srcOrd="11" destOrd="0" presId="urn:microsoft.com/office/officeart/2005/8/layout/vProcess5"/>
    <dgm:cxn modelId="{0C9A702D-C908-4E94-A26E-C45095EDFEE4}" type="presParOf" srcId="{98398D1C-26A0-4E96-81C3-47F8F7323C66}" destId="{EC37B069-2BD2-4F7A-86AA-12AB135747E3}" srcOrd="12" destOrd="0" presId="urn:microsoft.com/office/officeart/2005/8/layout/vProcess5"/>
    <dgm:cxn modelId="{6EA2730C-786E-4312-A4B0-10CFD64651E5}" type="presParOf" srcId="{98398D1C-26A0-4E96-81C3-47F8F7323C66}" destId="{B6CFA02C-2023-4529-A8BF-05BF5C948562}" srcOrd="13" destOrd="0" presId="urn:microsoft.com/office/officeart/2005/8/layout/vProcess5"/>
    <dgm:cxn modelId="{7CB26728-03DF-42C4-B20F-27E55BE36B5E}" type="presParOf" srcId="{98398D1C-26A0-4E96-81C3-47F8F7323C66}" destId="{2CDCA36D-61B1-46AD-BB89-98BA35BE9D9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0EE742-B73A-46B4-86A7-15AACDAA85AA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A6C8F5AE-F5E5-49C4-BEA9-394BD57C33BD}">
      <dgm:prSet phldrT="[Текст]"/>
      <dgm:spPr/>
      <dgm:t>
        <a:bodyPr/>
        <a:lstStyle/>
        <a:p>
          <a:r>
            <a:rPr lang="ru-RU" b="1" dirty="0"/>
            <a:t>50 рабочих мест </a:t>
          </a:r>
        </a:p>
        <a:p>
          <a:r>
            <a:rPr lang="ru-RU" b="1" dirty="0"/>
            <a:t>6 – 8 мес.</a:t>
          </a:r>
        </a:p>
      </dgm:t>
    </dgm:pt>
    <dgm:pt modelId="{4EC53916-E183-498B-B1EA-13D001346DA9}" type="parTrans" cxnId="{D6A1279C-8751-4B77-BF8A-326E2CFD0CBF}">
      <dgm:prSet/>
      <dgm:spPr/>
      <dgm:t>
        <a:bodyPr/>
        <a:lstStyle/>
        <a:p>
          <a:endParaRPr lang="ru-RU"/>
        </a:p>
      </dgm:t>
    </dgm:pt>
    <dgm:pt modelId="{69222C6C-B681-44B8-AE6F-F27B1C3F4550}" type="sibTrans" cxnId="{D6A1279C-8751-4B77-BF8A-326E2CFD0CBF}">
      <dgm:prSet/>
      <dgm:spPr/>
      <dgm:t>
        <a:bodyPr/>
        <a:lstStyle/>
        <a:p>
          <a:endParaRPr lang="ru-RU"/>
        </a:p>
      </dgm:t>
    </dgm:pt>
    <dgm:pt modelId="{2DB84E31-B81E-4B21-962D-359ED2652D53}">
      <dgm:prSet phldrT="[Текст]"/>
      <dgm:spPr/>
      <dgm:t>
        <a:bodyPr/>
        <a:lstStyle/>
        <a:p>
          <a:r>
            <a:rPr lang="ru-RU" b="1" dirty="0"/>
            <a:t>200 рабочих мест</a:t>
          </a:r>
        </a:p>
        <a:p>
          <a:r>
            <a:rPr lang="ru-RU" b="1" dirty="0"/>
            <a:t>8 – 12 мес.</a:t>
          </a:r>
        </a:p>
      </dgm:t>
    </dgm:pt>
    <dgm:pt modelId="{7F090456-B0C3-4E1D-A466-DFC0C5C45D17}" type="parTrans" cxnId="{5CC49B02-368E-478C-BE92-8A074A25C0A5}">
      <dgm:prSet/>
      <dgm:spPr/>
      <dgm:t>
        <a:bodyPr/>
        <a:lstStyle/>
        <a:p>
          <a:endParaRPr lang="ru-RU"/>
        </a:p>
      </dgm:t>
    </dgm:pt>
    <dgm:pt modelId="{A4AE536B-1B8D-4795-8E23-4BF755C67A88}" type="sibTrans" cxnId="{5CC49B02-368E-478C-BE92-8A074A25C0A5}">
      <dgm:prSet/>
      <dgm:spPr/>
      <dgm:t>
        <a:bodyPr/>
        <a:lstStyle/>
        <a:p>
          <a:endParaRPr lang="ru-RU"/>
        </a:p>
      </dgm:t>
    </dgm:pt>
    <dgm:pt modelId="{BAE1393C-9F09-45EB-8F7E-3A92A209EF25}">
      <dgm:prSet phldrT="[Текст]"/>
      <dgm:spPr/>
      <dgm:t>
        <a:bodyPr/>
        <a:lstStyle/>
        <a:p>
          <a:r>
            <a:rPr lang="ru-RU" b="1" dirty="0"/>
            <a:t>500 рабочих мест и более </a:t>
          </a:r>
        </a:p>
        <a:p>
          <a:r>
            <a:rPr lang="ru-RU" b="1" dirty="0"/>
            <a:t>от 18 мес. </a:t>
          </a:r>
        </a:p>
      </dgm:t>
    </dgm:pt>
    <dgm:pt modelId="{2DCF0EFF-3134-46FE-A010-026881BB27C3}" type="parTrans" cxnId="{CE361EE8-F0A2-438D-AA9D-4BB0BB72E8F8}">
      <dgm:prSet/>
      <dgm:spPr/>
      <dgm:t>
        <a:bodyPr/>
        <a:lstStyle/>
        <a:p>
          <a:endParaRPr lang="ru-RU"/>
        </a:p>
      </dgm:t>
    </dgm:pt>
    <dgm:pt modelId="{1EDE7973-5A72-4447-822E-32188D83D0A2}" type="sibTrans" cxnId="{CE361EE8-F0A2-438D-AA9D-4BB0BB72E8F8}">
      <dgm:prSet/>
      <dgm:spPr/>
      <dgm:t>
        <a:bodyPr/>
        <a:lstStyle/>
        <a:p>
          <a:endParaRPr lang="ru-RU"/>
        </a:p>
      </dgm:t>
    </dgm:pt>
    <dgm:pt modelId="{4A3BF515-3236-43DF-8ED7-7A5BFEF76AC2}" type="pres">
      <dgm:prSet presAssocID="{990EE742-B73A-46B4-86A7-15AACDAA85A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D06D51B-06D5-473E-80CD-C2521AD6B851}" type="pres">
      <dgm:prSet presAssocID="{A6C8F5AE-F5E5-49C4-BEA9-394BD57C33BD}" presName="gear1" presStyleLbl="node1" presStyleIdx="0" presStyleCnt="3">
        <dgm:presLayoutVars>
          <dgm:chMax val="1"/>
          <dgm:bulletEnabled val="1"/>
        </dgm:presLayoutVars>
      </dgm:prSet>
      <dgm:spPr/>
    </dgm:pt>
    <dgm:pt modelId="{7DCCF426-6F5B-46F1-93DE-36B4EA475EE7}" type="pres">
      <dgm:prSet presAssocID="{A6C8F5AE-F5E5-49C4-BEA9-394BD57C33BD}" presName="gear1srcNode" presStyleLbl="node1" presStyleIdx="0" presStyleCnt="3"/>
      <dgm:spPr/>
    </dgm:pt>
    <dgm:pt modelId="{0E55E821-78C3-48CA-B2EC-D87037388DD4}" type="pres">
      <dgm:prSet presAssocID="{A6C8F5AE-F5E5-49C4-BEA9-394BD57C33BD}" presName="gear1dstNode" presStyleLbl="node1" presStyleIdx="0" presStyleCnt="3"/>
      <dgm:spPr/>
    </dgm:pt>
    <dgm:pt modelId="{85F65EA0-B6FC-4CEF-B3ED-2A85C47804C1}" type="pres">
      <dgm:prSet presAssocID="{2DB84E31-B81E-4B21-962D-359ED2652D53}" presName="gear2" presStyleLbl="node1" presStyleIdx="1" presStyleCnt="3">
        <dgm:presLayoutVars>
          <dgm:chMax val="1"/>
          <dgm:bulletEnabled val="1"/>
        </dgm:presLayoutVars>
      </dgm:prSet>
      <dgm:spPr/>
    </dgm:pt>
    <dgm:pt modelId="{BD63020C-17BE-4A14-A7F6-41FFA906BF2B}" type="pres">
      <dgm:prSet presAssocID="{2DB84E31-B81E-4B21-962D-359ED2652D53}" presName="gear2srcNode" presStyleLbl="node1" presStyleIdx="1" presStyleCnt="3"/>
      <dgm:spPr/>
    </dgm:pt>
    <dgm:pt modelId="{6B6D679D-62C0-4F94-8E7D-3CE7412544FE}" type="pres">
      <dgm:prSet presAssocID="{2DB84E31-B81E-4B21-962D-359ED2652D53}" presName="gear2dstNode" presStyleLbl="node1" presStyleIdx="1" presStyleCnt="3"/>
      <dgm:spPr/>
    </dgm:pt>
    <dgm:pt modelId="{C715228F-55AB-48C5-BCFB-62CEFB7692A1}" type="pres">
      <dgm:prSet presAssocID="{BAE1393C-9F09-45EB-8F7E-3A92A209EF25}" presName="gear3" presStyleLbl="node1" presStyleIdx="2" presStyleCnt="3"/>
      <dgm:spPr/>
    </dgm:pt>
    <dgm:pt modelId="{3C3432D2-8CCB-4957-975B-CCEC1473FA50}" type="pres">
      <dgm:prSet presAssocID="{BAE1393C-9F09-45EB-8F7E-3A92A209EF2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248E3D7-447C-4EB2-8D30-CB879A4B899E}" type="pres">
      <dgm:prSet presAssocID="{BAE1393C-9F09-45EB-8F7E-3A92A209EF25}" presName="gear3srcNode" presStyleLbl="node1" presStyleIdx="2" presStyleCnt="3"/>
      <dgm:spPr/>
    </dgm:pt>
    <dgm:pt modelId="{77985D3C-B847-46EE-A3A7-ED9F09992577}" type="pres">
      <dgm:prSet presAssocID="{BAE1393C-9F09-45EB-8F7E-3A92A209EF25}" presName="gear3dstNode" presStyleLbl="node1" presStyleIdx="2" presStyleCnt="3"/>
      <dgm:spPr/>
    </dgm:pt>
    <dgm:pt modelId="{49C05EEE-CFCA-4692-BEF3-91210B17440B}" type="pres">
      <dgm:prSet presAssocID="{69222C6C-B681-44B8-AE6F-F27B1C3F4550}" presName="connector1" presStyleLbl="sibTrans2D1" presStyleIdx="0" presStyleCnt="3"/>
      <dgm:spPr/>
    </dgm:pt>
    <dgm:pt modelId="{89EE4EF9-75B3-457E-994E-6A5DE09E6E5C}" type="pres">
      <dgm:prSet presAssocID="{A4AE536B-1B8D-4795-8E23-4BF755C67A88}" presName="connector2" presStyleLbl="sibTrans2D1" presStyleIdx="1" presStyleCnt="3"/>
      <dgm:spPr/>
    </dgm:pt>
    <dgm:pt modelId="{617E2725-6AB5-4B76-AA86-59BD7C69D7D9}" type="pres">
      <dgm:prSet presAssocID="{1EDE7973-5A72-4447-822E-32188D83D0A2}" presName="connector3" presStyleLbl="sibTrans2D1" presStyleIdx="2" presStyleCnt="3"/>
      <dgm:spPr/>
    </dgm:pt>
  </dgm:ptLst>
  <dgm:cxnLst>
    <dgm:cxn modelId="{5CC49B02-368E-478C-BE92-8A074A25C0A5}" srcId="{990EE742-B73A-46B4-86A7-15AACDAA85AA}" destId="{2DB84E31-B81E-4B21-962D-359ED2652D53}" srcOrd="1" destOrd="0" parTransId="{7F090456-B0C3-4E1D-A466-DFC0C5C45D17}" sibTransId="{A4AE536B-1B8D-4795-8E23-4BF755C67A88}"/>
    <dgm:cxn modelId="{B3EA9505-FB7E-450A-AADA-B3284D1451D0}" type="presOf" srcId="{A4AE536B-1B8D-4795-8E23-4BF755C67A88}" destId="{89EE4EF9-75B3-457E-994E-6A5DE09E6E5C}" srcOrd="0" destOrd="0" presId="urn:microsoft.com/office/officeart/2005/8/layout/gear1"/>
    <dgm:cxn modelId="{922C1024-3355-453D-937A-DCAE1D84F47D}" type="presOf" srcId="{990EE742-B73A-46B4-86A7-15AACDAA85AA}" destId="{4A3BF515-3236-43DF-8ED7-7A5BFEF76AC2}" srcOrd="0" destOrd="0" presId="urn:microsoft.com/office/officeart/2005/8/layout/gear1"/>
    <dgm:cxn modelId="{D6F3B03B-6B5C-4AEB-92D8-E4E55647879E}" type="presOf" srcId="{BAE1393C-9F09-45EB-8F7E-3A92A209EF25}" destId="{3C3432D2-8CCB-4957-975B-CCEC1473FA50}" srcOrd="1" destOrd="0" presId="urn:microsoft.com/office/officeart/2005/8/layout/gear1"/>
    <dgm:cxn modelId="{AF0C4367-F8E8-4DC7-BF4E-FC3FA9DE0DC4}" type="presOf" srcId="{2DB84E31-B81E-4B21-962D-359ED2652D53}" destId="{85F65EA0-B6FC-4CEF-B3ED-2A85C47804C1}" srcOrd="0" destOrd="0" presId="urn:microsoft.com/office/officeart/2005/8/layout/gear1"/>
    <dgm:cxn modelId="{735FEA73-608C-4A0B-B0C9-8F6054CDC20A}" type="presOf" srcId="{2DB84E31-B81E-4B21-962D-359ED2652D53}" destId="{BD63020C-17BE-4A14-A7F6-41FFA906BF2B}" srcOrd="1" destOrd="0" presId="urn:microsoft.com/office/officeart/2005/8/layout/gear1"/>
    <dgm:cxn modelId="{123EAA75-9EAC-456E-9C07-DD88D1C05F56}" type="presOf" srcId="{BAE1393C-9F09-45EB-8F7E-3A92A209EF25}" destId="{F248E3D7-447C-4EB2-8D30-CB879A4B899E}" srcOrd="2" destOrd="0" presId="urn:microsoft.com/office/officeart/2005/8/layout/gear1"/>
    <dgm:cxn modelId="{D6A1279C-8751-4B77-BF8A-326E2CFD0CBF}" srcId="{990EE742-B73A-46B4-86A7-15AACDAA85AA}" destId="{A6C8F5AE-F5E5-49C4-BEA9-394BD57C33BD}" srcOrd="0" destOrd="0" parTransId="{4EC53916-E183-498B-B1EA-13D001346DA9}" sibTransId="{69222C6C-B681-44B8-AE6F-F27B1C3F4550}"/>
    <dgm:cxn modelId="{42291DA2-86E2-44F2-9A81-629466FBB4D6}" type="presOf" srcId="{A6C8F5AE-F5E5-49C4-BEA9-394BD57C33BD}" destId="{7DCCF426-6F5B-46F1-93DE-36B4EA475EE7}" srcOrd="1" destOrd="0" presId="urn:microsoft.com/office/officeart/2005/8/layout/gear1"/>
    <dgm:cxn modelId="{F3DFC5A5-0DEC-4220-AF49-345A10C4A4D7}" type="presOf" srcId="{BAE1393C-9F09-45EB-8F7E-3A92A209EF25}" destId="{77985D3C-B847-46EE-A3A7-ED9F09992577}" srcOrd="3" destOrd="0" presId="urn:microsoft.com/office/officeart/2005/8/layout/gear1"/>
    <dgm:cxn modelId="{61F877A6-6FD5-4305-8B4B-A9046D7CF497}" type="presOf" srcId="{A6C8F5AE-F5E5-49C4-BEA9-394BD57C33BD}" destId="{0E55E821-78C3-48CA-B2EC-D87037388DD4}" srcOrd="2" destOrd="0" presId="urn:microsoft.com/office/officeart/2005/8/layout/gear1"/>
    <dgm:cxn modelId="{2CD35AB2-2371-4C16-BEF7-6A11EF001C31}" type="presOf" srcId="{69222C6C-B681-44B8-AE6F-F27B1C3F4550}" destId="{49C05EEE-CFCA-4692-BEF3-91210B17440B}" srcOrd="0" destOrd="0" presId="urn:microsoft.com/office/officeart/2005/8/layout/gear1"/>
    <dgm:cxn modelId="{B87546B6-89A5-4C27-B715-6EEAED90A2B0}" type="presOf" srcId="{1EDE7973-5A72-4447-822E-32188D83D0A2}" destId="{617E2725-6AB5-4B76-AA86-59BD7C69D7D9}" srcOrd="0" destOrd="0" presId="urn:microsoft.com/office/officeart/2005/8/layout/gear1"/>
    <dgm:cxn modelId="{061330DD-D493-46AD-9740-21843ECFDC4E}" type="presOf" srcId="{A6C8F5AE-F5E5-49C4-BEA9-394BD57C33BD}" destId="{FD06D51B-06D5-473E-80CD-C2521AD6B851}" srcOrd="0" destOrd="0" presId="urn:microsoft.com/office/officeart/2005/8/layout/gear1"/>
    <dgm:cxn modelId="{3EC7B8E0-9803-4658-9951-1B45C7722193}" type="presOf" srcId="{BAE1393C-9F09-45EB-8F7E-3A92A209EF25}" destId="{C715228F-55AB-48C5-BCFB-62CEFB7692A1}" srcOrd="0" destOrd="0" presId="urn:microsoft.com/office/officeart/2005/8/layout/gear1"/>
    <dgm:cxn modelId="{CE361EE8-F0A2-438D-AA9D-4BB0BB72E8F8}" srcId="{990EE742-B73A-46B4-86A7-15AACDAA85AA}" destId="{BAE1393C-9F09-45EB-8F7E-3A92A209EF25}" srcOrd="2" destOrd="0" parTransId="{2DCF0EFF-3134-46FE-A010-026881BB27C3}" sibTransId="{1EDE7973-5A72-4447-822E-32188D83D0A2}"/>
    <dgm:cxn modelId="{211FC1ED-8874-4868-97E4-CAACDB8797AB}" type="presOf" srcId="{2DB84E31-B81E-4B21-962D-359ED2652D53}" destId="{6B6D679D-62C0-4F94-8E7D-3CE7412544FE}" srcOrd="2" destOrd="0" presId="urn:microsoft.com/office/officeart/2005/8/layout/gear1"/>
    <dgm:cxn modelId="{0F3DCC22-C417-49FE-AAF7-161E84B4B67C}" type="presParOf" srcId="{4A3BF515-3236-43DF-8ED7-7A5BFEF76AC2}" destId="{FD06D51B-06D5-473E-80CD-C2521AD6B851}" srcOrd="0" destOrd="0" presId="urn:microsoft.com/office/officeart/2005/8/layout/gear1"/>
    <dgm:cxn modelId="{69B6E587-A9AF-47C2-8C30-FC7958EB412E}" type="presParOf" srcId="{4A3BF515-3236-43DF-8ED7-7A5BFEF76AC2}" destId="{7DCCF426-6F5B-46F1-93DE-36B4EA475EE7}" srcOrd="1" destOrd="0" presId="urn:microsoft.com/office/officeart/2005/8/layout/gear1"/>
    <dgm:cxn modelId="{686F33FE-2502-4232-AF9A-9704ED3E6995}" type="presParOf" srcId="{4A3BF515-3236-43DF-8ED7-7A5BFEF76AC2}" destId="{0E55E821-78C3-48CA-B2EC-D87037388DD4}" srcOrd="2" destOrd="0" presId="urn:microsoft.com/office/officeart/2005/8/layout/gear1"/>
    <dgm:cxn modelId="{A297356A-EA6B-4474-B818-415713798294}" type="presParOf" srcId="{4A3BF515-3236-43DF-8ED7-7A5BFEF76AC2}" destId="{85F65EA0-B6FC-4CEF-B3ED-2A85C47804C1}" srcOrd="3" destOrd="0" presId="urn:microsoft.com/office/officeart/2005/8/layout/gear1"/>
    <dgm:cxn modelId="{FF86264E-DE94-401E-B220-C499C7F3362D}" type="presParOf" srcId="{4A3BF515-3236-43DF-8ED7-7A5BFEF76AC2}" destId="{BD63020C-17BE-4A14-A7F6-41FFA906BF2B}" srcOrd="4" destOrd="0" presId="urn:microsoft.com/office/officeart/2005/8/layout/gear1"/>
    <dgm:cxn modelId="{BEA384D4-2418-454B-B873-C92F45DB512E}" type="presParOf" srcId="{4A3BF515-3236-43DF-8ED7-7A5BFEF76AC2}" destId="{6B6D679D-62C0-4F94-8E7D-3CE7412544FE}" srcOrd="5" destOrd="0" presId="urn:microsoft.com/office/officeart/2005/8/layout/gear1"/>
    <dgm:cxn modelId="{CA97B3F9-6C3C-4013-8B12-3296FE295A4E}" type="presParOf" srcId="{4A3BF515-3236-43DF-8ED7-7A5BFEF76AC2}" destId="{C715228F-55AB-48C5-BCFB-62CEFB7692A1}" srcOrd="6" destOrd="0" presId="urn:microsoft.com/office/officeart/2005/8/layout/gear1"/>
    <dgm:cxn modelId="{254BAA60-C15C-4C32-8B92-2BD159629344}" type="presParOf" srcId="{4A3BF515-3236-43DF-8ED7-7A5BFEF76AC2}" destId="{3C3432D2-8CCB-4957-975B-CCEC1473FA50}" srcOrd="7" destOrd="0" presId="urn:microsoft.com/office/officeart/2005/8/layout/gear1"/>
    <dgm:cxn modelId="{99FB8F66-7613-4F4C-AD42-8FD608650692}" type="presParOf" srcId="{4A3BF515-3236-43DF-8ED7-7A5BFEF76AC2}" destId="{F248E3D7-447C-4EB2-8D30-CB879A4B899E}" srcOrd="8" destOrd="0" presId="urn:microsoft.com/office/officeart/2005/8/layout/gear1"/>
    <dgm:cxn modelId="{38C7BD59-7A30-4B56-A55B-AEED3D0C5B2A}" type="presParOf" srcId="{4A3BF515-3236-43DF-8ED7-7A5BFEF76AC2}" destId="{77985D3C-B847-46EE-A3A7-ED9F09992577}" srcOrd="9" destOrd="0" presId="urn:microsoft.com/office/officeart/2005/8/layout/gear1"/>
    <dgm:cxn modelId="{32BEA891-3152-47F1-A066-3A1117B92631}" type="presParOf" srcId="{4A3BF515-3236-43DF-8ED7-7A5BFEF76AC2}" destId="{49C05EEE-CFCA-4692-BEF3-91210B17440B}" srcOrd="10" destOrd="0" presId="urn:microsoft.com/office/officeart/2005/8/layout/gear1"/>
    <dgm:cxn modelId="{FB4BEC1E-E157-4E44-AE30-81D6E41F381F}" type="presParOf" srcId="{4A3BF515-3236-43DF-8ED7-7A5BFEF76AC2}" destId="{89EE4EF9-75B3-457E-994E-6A5DE09E6E5C}" srcOrd="11" destOrd="0" presId="urn:microsoft.com/office/officeart/2005/8/layout/gear1"/>
    <dgm:cxn modelId="{32BF9BD8-FD48-4AD2-B6FF-C27255E7AEE6}" type="presParOf" srcId="{4A3BF515-3236-43DF-8ED7-7A5BFEF76AC2}" destId="{617E2725-6AB5-4B76-AA86-59BD7C69D7D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A4AA4-D30A-4707-AD68-FA8BD3C9133E}">
      <dsp:nvSpPr>
        <dsp:cNvPr id="0" name=""/>
        <dsp:cNvSpPr/>
      </dsp:nvSpPr>
      <dsp:spPr>
        <a:xfrm>
          <a:off x="0" y="0"/>
          <a:ext cx="4160493" cy="7822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Сбор и формализация требований, предпроектное обследование, сбор данных для технического задания (до 4 месяцев)</a:t>
          </a:r>
        </a:p>
      </dsp:txBody>
      <dsp:txXfrm>
        <a:off x="22912" y="22912"/>
        <a:ext cx="3224829" cy="736452"/>
      </dsp:txXfrm>
    </dsp:sp>
    <dsp:sp modelId="{B54763AD-9626-4AAF-86D1-6F9EF5F8D1CA}">
      <dsp:nvSpPr>
        <dsp:cNvPr id="0" name=""/>
        <dsp:cNvSpPr/>
      </dsp:nvSpPr>
      <dsp:spPr>
        <a:xfrm>
          <a:off x="310686" y="890926"/>
          <a:ext cx="4160493" cy="782276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Моделирование бизнес-процессов, согласование с Заказчиком (до 4 месяцев)</a:t>
          </a:r>
        </a:p>
      </dsp:txBody>
      <dsp:txXfrm>
        <a:off x="333598" y="913838"/>
        <a:ext cx="3295503" cy="736452"/>
      </dsp:txXfrm>
    </dsp:sp>
    <dsp:sp modelId="{92609862-9633-46A8-BACB-21746D04280C}">
      <dsp:nvSpPr>
        <dsp:cNvPr id="0" name=""/>
        <dsp:cNvSpPr/>
      </dsp:nvSpPr>
      <dsp:spPr>
        <a:xfrm>
          <a:off x="621372" y="1781852"/>
          <a:ext cx="4160493" cy="782276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Настройка программного продукта, согласование доработок с Заказчиком, загрузка справочных данных и интеграция с другими системами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(от 2 месяцев)</a:t>
          </a:r>
        </a:p>
      </dsp:txBody>
      <dsp:txXfrm>
        <a:off x="644284" y="1804764"/>
        <a:ext cx="3295503" cy="736452"/>
      </dsp:txXfrm>
    </dsp:sp>
    <dsp:sp modelId="{DFECF683-98EC-41EC-949C-3574A7809EE5}">
      <dsp:nvSpPr>
        <dsp:cNvPr id="0" name=""/>
        <dsp:cNvSpPr/>
      </dsp:nvSpPr>
      <dsp:spPr>
        <a:xfrm>
          <a:off x="932058" y="2672778"/>
          <a:ext cx="4160493" cy="782276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Формирование инструкций и обучение пользователей (онлайн) (до 3 месяцев)</a:t>
          </a:r>
        </a:p>
      </dsp:txBody>
      <dsp:txXfrm>
        <a:off x="954970" y="2695690"/>
        <a:ext cx="3295503" cy="736452"/>
      </dsp:txXfrm>
    </dsp:sp>
    <dsp:sp modelId="{3C920175-C93D-47FB-A3D7-71065CA9A51A}">
      <dsp:nvSpPr>
        <dsp:cNvPr id="0" name=""/>
        <dsp:cNvSpPr/>
      </dsp:nvSpPr>
      <dsp:spPr>
        <a:xfrm>
          <a:off x="1242744" y="3563704"/>
          <a:ext cx="4160493" cy="782276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Запуск системы в промышленную эксплуатацию </a:t>
          </a:r>
        </a:p>
      </dsp:txBody>
      <dsp:txXfrm>
        <a:off x="1265656" y="3586616"/>
        <a:ext cx="3295503" cy="736452"/>
      </dsp:txXfrm>
    </dsp:sp>
    <dsp:sp modelId="{E2A10987-A66A-4B1C-B024-EF1D75758946}">
      <dsp:nvSpPr>
        <dsp:cNvPr id="0" name=""/>
        <dsp:cNvSpPr/>
      </dsp:nvSpPr>
      <dsp:spPr>
        <a:xfrm>
          <a:off x="3652013" y="571496"/>
          <a:ext cx="508479" cy="508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3766421" y="571496"/>
        <a:ext cx="279663" cy="382630"/>
      </dsp:txXfrm>
    </dsp:sp>
    <dsp:sp modelId="{C972D9D7-B1CA-4879-A770-6D6993A17709}">
      <dsp:nvSpPr>
        <dsp:cNvPr id="0" name=""/>
        <dsp:cNvSpPr/>
      </dsp:nvSpPr>
      <dsp:spPr>
        <a:xfrm>
          <a:off x="3962699" y="1462422"/>
          <a:ext cx="508479" cy="508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4077107" y="1462422"/>
        <a:ext cx="279663" cy="382630"/>
      </dsp:txXfrm>
    </dsp:sp>
    <dsp:sp modelId="{1D1CBED2-B995-4DCF-B00B-13DCD6BA8FE9}">
      <dsp:nvSpPr>
        <dsp:cNvPr id="0" name=""/>
        <dsp:cNvSpPr/>
      </dsp:nvSpPr>
      <dsp:spPr>
        <a:xfrm>
          <a:off x="4273385" y="2340310"/>
          <a:ext cx="508479" cy="508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4387793" y="2340310"/>
        <a:ext cx="279663" cy="382630"/>
      </dsp:txXfrm>
    </dsp:sp>
    <dsp:sp modelId="{C5B98FD2-852E-494F-9578-44492BC13681}">
      <dsp:nvSpPr>
        <dsp:cNvPr id="0" name=""/>
        <dsp:cNvSpPr/>
      </dsp:nvSpPr>
      <dsp:spPr>
        <a:xfrm>
          <a:off x="4584072" y="3239928"/>
          <a:ext cx="508479" cy="508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4698480" y="3239928"/>
        <a:ext cx="279663" cy="382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6D51B-06D5-473E-80CD-C2521AD6B851}">
      <dsp:nvSpPr>
        <dsp:cNvPr id="0" name=""/>
        <dsp:cNvSpPr/>
      </dsp:nvSpPr>
      <dsp:spPr>
        <a:xfrm>
          <a:off x="3318380" y="1955691"/>
          <a:ext cx="2390289" cy="2390289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50 рабочих мест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6 – 8 мес.</a:t>
          </a:r>
        </a:p>
      </dsp:txBody>
      <dsp:txXfrm>
        <a:off x="3798934" y="2515605"/>
        <a:ext cx="1429181" cy="1228658"/>
      </dsp:txXfrm>
    </dsp:sp>
    <dsp:sp modelId="{85F65EA0-B6FC-4CEF-B3ED-2A85C47804C1}">
      <dsp:nvSpPr>
        <dsp:cNvPr id="0" name=""/>
        <dsp:cNvSpPr/>
      </dsp:nvSpPr>
      <dsp:spPr>
        <a:xfrm>
          <a:off x="1927667" y="1390713"/>
          <a:ext cx="1738392" cy="1738392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200 рабочих мест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8 – 12 мес.</a:t>
          </a:r>
        </a:p>
      </dsp:txBody>
      <dsp:txXfrm>
        <a:off x="2365312" y="1831004"/>
        <a:ext cx="863102" cy="857810"/>
      </dsp:txXfrm>
    </dsp:sp>
    <dsp:sp modelId="{C715228F-55AB-48C5-BCFB-62CEFB7692A1}">
      <dsp:nvSpPr>
        <dsp:cNvPr id="0" name=""/>
        <dsp:cNvSpPr/>
      </dsp:nvSpPr>
      <dsp:spPr>
        <a:xfrm rot="20700000">
          <a:off x="2901344" y="191400"/>
          <a:ext cx="1703269" cy="1703269"/>
        </a:xfrm>
        <a:prstGeom prst="gear6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500 рабочих мест и более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от 18 мес. </a:t>
          </a:r>
        </a:p>
      </dsp:txBody>
      <dsp:txXfrm rot="-20700000">
        <a:off x="3274921" y="564977"/>
        <a:ext cx="956115" cy="956115"/>
      </dsp:txXfrm>
    </dsp:sp>
    <dsp:sp modelId="{49C05EEE-CFCA-4692-BEF3-91210B17440B}">
      <dsp:nvSpPr>
        <dsp:cNvPr id="0" name=""/>
        <dsp:cNvSpPr/>
      </dsp:nvSpPr>
      <dsp:spPr>
        <a:xfrm>
          <a:off x="3136249" y="1594053"/>
          <a:ext cx="3059570" cy="3059570"/>
        </a:xfrm>
        <a:prstGeom prst="circularArrow">
          <a:avLst>
            <a:gd name="adj1" fmla="val 4688"/>
            <a:gd name="adj2" fmla="val 299029"/>
            <a:gd name="adj3" fmla="val 2519718"/>
            <a:gd name="adj4" fmla="val 15853646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E4EF9-75B3-457E-994E-6A5DE09E6E5C}">
      <dsp:nvSpPr>
        <dsp:cNvPr id="0" name=""/>
        <dsp:cNvSpPr/>
      </dsp:nvSpPr>
      <dsp:spPr>
        <a:xfrm>
          <a:off x="1619801" y="1005422"/>
          <a:ext cx="2222969" cy="22229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E2725-6AB5-4B76-AA86-59BD7C69D7D9}">
      <dsp:nvSpPr>
        <dsp:cNvPr id="0" name=""/>
        <dsp:cNvSpPr/>
      </dsp:nvSpPr>
      <dsp:spPr>
        <a:xfrm>
          <a:off x="2507360" y="-182330"/>
          <a:ext cx="2396808" cy="23968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0.52445</cdr:x>
      <cdr:y>0.5854</cdr:y>
    </cdr:from>
    <cdr:to>
      <cdr:x>0.76391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2665" y="12911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0.52445</cdr:x>
      <cdr:y>0.5854</cdr:y>
    </cdr:from>
    <cdr:to>
      <cdr:x>0.76391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2665" y="12911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0EFFF-6232-4095-AF04-C6959ED7925E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FBF5-4765-4EA4-A2A6-FC598064A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6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83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43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4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7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8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0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7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3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55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55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96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C054-D853-48DD-BDB4-6B432032E13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46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F06B-FFCC-4256-BF0B-939905112722}" type="datetime1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3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4FEB-1064-4F26-A01C-575B8D79C334}" type="datetime1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7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D3C3-3541-4113-B454-0E1271044715}" type="datetime1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1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D1CA-DF0D-4D52-8804-F404734F5C22}" type="datetime1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2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F2E14-D8B6-4733-9EB8-F7DD05E28A47}" type="datetime1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1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31AF-95E6-4D22-B1FD-471E8914236F}" type="datetime1">
              <a:rPr lang="ru-RU" smtClean="0"/>
              <a:t>26.06.2024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56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66C1-9210-4799-BAEB-B4BD5A082252}" type="datetime1">
              <a:rPr lang="ru-RU" smtClean="0"/>
              <a:t>26.06.2024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2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70F6-C3B1-4F55-9553-FC21BA3A588E}" type="datetime1">
              <a:rPr lang="ru-RU" smtClean="0"/>
              <a:t>26.06.2024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5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057F-AB74-4706-BAD7-6D78A103A0EF}" type="datetime1">
              <a:rPr lang="ru-RU" smtClean="0"/>
              <a:t>26.06.2024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3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2BEC-AB94-48E6-9B3F-AC3070A9F2EA}" type="datetime1">
              <a:rPr lang="ru-RU" smtClean="0"/>
              <a:t>26.06.2024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5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D82-7A47-4C4B-9A1A-BB84B34C562A}" type="datetime1">
              <a:rPr lang="ru-RU" smtClean="0"/>
              <a:t>26.06.2024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576A4-9A51-476F-95A3-916DD2F9021B}" type="datetime1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1B7B9-590A-4D4E-BD83-5E550CAA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3.png"/><Relationship Id="rId21" Type="http://schemas.openxmlformats.org/officeDocument/2006/relationships/image" Target="../media/image15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4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olutions.1c.ru/catalog/ehs_envprot_corp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solutions.1c.ru/catalog/ehs_envpro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hyperlink" Target="https://solutions.1c.ru/catalog/ehs_firesa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4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264" cy="6858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61997" y="2700045"/>
            <a:ext cx="824398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 Black" panose="020B0A04020102020204" pitchFamily="34" charset="0"/>
                <a:cs typeface="Arial" panose="020B0604020202020204" pitchFamily="34" charset="0"/>
              </a:rPr>
              <a:t>Автоматизация </a:t>
            </a:r>
            <a:r>
              <a:rPr lang="ru-RU" sz="4400" dirty="0">
                <a:latin typeface="Arial Black" panose="020B0A04020102020204" pitchFamily="34" charset="0"/>
                <a:cs typeface="Arial" panose="020B0604020202020204" pitchFamily="34" charset="0"/>
              </a:rPr>
              <a:t>механизмов и </a:t>
            </a:r>
          </a:p>
          <a:p>
            <a:r>
              <a:rPr lang="ru-RU" sz="4400" dirty="0">
                <a:latin typeface="Arial Black" panose="020B0A04020102020204" pitchFamily="34" charset="0"/>
                <a:cs typeface="Arial" panose="020B0604020202020204" pitchFamily="34" charset="0"/>
              </a:rPr>
              <a:t>режимов </a:t>
            </a:r>
            <a:r>
              <a:rPr lang="ru-RU" sz="4400" dirty="0" err="1">
                <a:latin typeface="Arial Black" panose="020B0A04020102020204" pitchFamily="34" charset="0"/>
                <a:cs typeface="Arial" panose="020B0604020202020204" pitchFamily="34" charset="0"/>
              </a:rPr>
              <a:t>ОТиПБ</a:t>
            </a:r>
            <a:endParaRPr lang="ru-RU" sz="4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1100" i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На линейке программных продуктов </a:t>
            </a:r>
          </a:p>
          <a:p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1С: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EHS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Комплексная производственная безопасность</a:t>
            </a:r>
          </a:p>
          <a:p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1С:Производственная Безопасность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07534"/>
            <a:ext cx="4000500" cy="6986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62000" y="1837140"/>
            <a:ext cx="5896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BD1016"/>
                </a:solidFill>
              </a:rPr>
              <a:t>Икс-Игрек-Зет Автоматизация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40D462-3D8A-4732-81F7-1CD4B7DC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89" y="0"/>
            <a:ext cx="459596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8" y="570368"/>
            <a:ext cx="1976889" cy="684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64923"/>
            <a:ext cx="670456" cy="6615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5188" y="570367"/>
            <a:ext cx="9220437" cy="684309"/>
          </a:xfrm>
          <a:prstGeom prst="rect">
            <a:avLst/>
          </a:prstGeom>
          <a:solidFill>
            <a:srgbClr val="21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cs typeface="Arial" panose="020B0604020202020204" pitchFamily="34" charset="0"/>
              </a:rPr>
              <a:t>Какие бизнес-задачи мы автоматизируем?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205777" y="916514"/>
            <a:ext cx="1487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https://xyz-1c.ru</a:t>
            </a:r>
            <a:endParaRPr lang="ru-RU" sz="1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72" y="1433322"/>
            <a:ext cx="1053355" cy="93304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24" y="5573388"/>
            <a:ext cx="1053355" cy="93304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02" y="4338445"/>
            <a:ext cx="1053355" cy="93304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96271" y="2917847"/>
            <a:ext cx="1053355" cy="93304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20269" y="4338445"/>
            <a:ext cx="1053355" cy="93304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10016" y="5573388"/>
            <a:ext cx="1053355" cy="93304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86023" y="1277659"/>
            <a:ext cx="3201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dirty="0">
                <a:cs typeface="Arial" panose="020B0604020202020204" pitchFamily="34" charset="0"/>
              </a:rPr>
              <a:t>Автоматизация бухгалтерского и налогового учета крупных предприятий</a:t>
            </a:r>
          </a:p>
          <a:p>
            <a:pPr algn="r"/>
            <a:r>
              <a:rPr lang="ru-RU" sz="1100" dirty="0">
                <a:cs typeface="Arial" panose="020B0604020202020204" pitchFamily="34" charset="0"/>
              </a:rPr>
              <a:t>Например, тиражирование бухгалтерского и налогового учета ПАО «Татнефть» на дочерние общества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-64655" y="5533171"/>
            <a:ext cx="331737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dirty="0">
                <a:cs typeface="Arial" panose="020B0604020202020204" pitchFamily="34" charset="0"/>
              </a:rPr>
              <a:t>Автоматизация процессов складского учета и </a:t>
            </a:r>
            <a:r>
              <a:rPr lang="en-US" sz="1700" dirty="0">
                <a:cs typeface="Arial" panose="020B0604020202020204" pitchFamily="34" charset="0"/>
              </a:rPr>
              <a:t>WMS</a:t>
            </a:r>
            <a:r>
              <a:rPr lang="ru-RU" sz="1700" dirty="0">
                <a:cs typeface="Arial" panose="020B0604020202020204" pitchFamily="34" charset="0"/>
              </a:rPr>
              <a:t>, закупочной деятельности </a:t>
            </a:r>
            <a:br>
              <a:rPr lang="en-US" sz="1700" dirty="0">
                <a:cs typeface="Arial" panose="020B0604020202020204" pitchFamily="34" charset="0"/>
              </a:rPr>
            </a:br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Например, проект автоматизации процессов УМТО для Сетевой компании на 1700 АРМ</a:t>
            </a:r>
            <a:endParaRPr lang="ru-RU" sz="1700" dirty="0"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55080" y="4276224"/>
            <a:ext cx="373302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cs typeface="Arial" panose="020B0604020202020204" pitchFamily="34" charset="0"/>
              </a:rPr>
              <a:t>Разработка корпоративных порталов на 1С Битрикс24</a:t>
            </a:r>
          </a:p>
          <a:p>
            <a:r>
              <a:rPr lang="ru-RU" sz="1100" dirty="0">
                <a:ea typeface="Arial Unicode MS" panose="020B0604020202020204" pitchFamily="34" charset="-128"/>
                <a:cs typeface="Arial" panose="020B0604020202020204" pitchFamily="34" charset="0"/>
              </a:rPr>
              <a:t>Например, разработка личного кабинета поставщика для согласования раннего финансирования с интеграцией с казначейством на 1С  </a:t>
            </a:r>
            <a:endParaRPr lang="ru-RU" sz="1700" dirty="0"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3746" y="4120782"/>
            <a:ext cx="3033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dirty="0">
                <a:cs typeface="Arial" panose="020B0604020202020204" pitchFamily="34" charset="0"/>
              </a:rPr>
              <a:t>Автоматизация бюджетирования и</a:t>
            </a:r>
          </a:p>
          <a:p>
            <a:pPr algn="r"/>
            <a:r>
              <a:rPr lang="ru-RU" sz="1700" dirty="0">
                <a:cs typeface="Arial" panose="020B0604020202020204" pitchFamily="34" charset="0"/>
              </a:rPr>
              <a:t>казначейства</a:t>
            </a:r>
          </a:p>
          <a:p>
            <a:pPr algn="r"/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Например, бюджетирование для блока «Добыча» в ПАО «Татнефть» на 700 АРМ. Казначейство для нескольких холдингов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4646" y="2752725"/>
            <a:ext cx="2948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dirty="0">
                <a:cs typeface="Arial" panose="020B0604020202020204" pitchFamily="34" charset="0"/>
              </a:rPr>
              <a:t>Автоматизация расчёта зарплаты и кадрового учёта</a:t>
            </a:r>
          </a:p>
          <a:p>
            <a:pPr algn="r"/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Реализовано более 11 проектов с расчетом ЗП на 1000-2000 человек</a:t>
            </a:r>
            <a:endParaRPr lang="ru-RU" sz="1700" dirty="0"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84048" y="5558100"/>
            <a:ext cx="354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cs typeface="Arial" panose="020B0604020202020204" pitchFamily="34" charset="0"/>
              </a:rPr>
              <a:t>Автоматизация</a:t>
            </a:r>
          </a:p>
          <a:p>
            <a:r>
              <a:rPr lang="ru-RU" sz="1700" dirty="0">
                <a:cs typeface="Arial" panose="020B0604020202020204" pitchFamily="34" charset="0"/>
              </a:rPr>
              <a:t>медицинских процессов</a:t>
            </a:r>
          </a:p>
          <a:p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Например, проект комплексной автоматизации медицинских процессов МСЧ Татнефть.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86" y="1729035"/>
            <a:ext cx="401991" cy="346241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59" y="4596569"/>
            <a:ext cx="365241" cy="400177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37" y="3151000"/>
            <a:ext cx="431023" cy="437456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07" y="5881296"/>
            <a:ext cx="362573" cy="3287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86" y="5879244"/>
            <a:ext cx="392031" cy="32133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906370" y="2806285"/>
            <a:ext cx="330751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cs typeface="Arial" panose="020B0604020202020204" pitchFamily="34" charset="0"/>
              </a:rPr>
              <a:t>Автоматизация</a:t>
            </a:r>
          </a:p>
          <a:p>
            <a:r>
              <a:rPr lang="ru-RU" sz="1700" dirty="0">
                <a:cs typeface="Arial" panose="020B0604020202020204" pitchFamily="34" charset="0"/>
              </a:rPr>
              <a:t>промышленной безопасности</a:t>
            </a:r>
          </a:p>
          <a:p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Например, автоматизируем процесс охраны труда, экологии, пожарной безопасности, ГО и ЧС, электробезопасности, видеомониторинг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11041" y="1334551"/>
            <a:ext cx="330751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err="1">
                <a:cs typeface="Arial" panose="020B0604020202020204" pitchFamily="34" charset="0"/>
              </a:rPr>
              <a:t>Импортозамещение</a:t>
            </a:r>
            <a:r>
              <a:rPr lang="ru-RU" sz="1700" dirty="0">
                <a:cs typeface="Arial" panose="020B060402020202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ERP </a:t>
            </a:r>
            <a:r>
              <a:rPr lang="ru-RU" sz="1700" dirty="0">
                <a:cs typeface="Arial" panose="020B0604020202020204" pitchFamily="34" charset="0"/>
              </a:rPr>
              <a:t>систем</a:t>
            </a:r>
          </a:p>
          <a:p>
            <a:r>
              <a:rPr lang="ru-RU" sz="1100" dirty="0">
                <a:cs typeface="Arial" panose="020B0604020202020204" pitchFamily="34" charset="0"/>
              </a:rPr>
              <a:t>Например, переход бух учета ПАО «Татнефть» с </a:t>
            </a:r>
            <a:r>
              <a:rPr lang="en-US" sz="1100" dirty="0">
                <a:cs typeface="Arial" panose="020B0604020202020204" pitchFamily="34" charset="0"/>
              </a:rPr>
              <a:t>SAP </a:t>
            </a:r>
            <a:r>
              <a:rPr lang="ru-RU" sz="1100" dirty="0">
                <a:cs typeface="Arial" panose="020B0604020202020204" pitchFamily="34" charset="0"/>
              </a:rPr>
              <a:t>на 1С на 4900 АРМ, переход с </a:t>
            </a:r>
            <a:r>
              <a:rPr lang="en-US" sz="1100" dirty="0" err="1">
                <a:cs typeface="Arial" panose="020B0604020202020204" pitchFamily="34" charset="0"/>
              </a:rPr>
              <a:t>Fina</a:t>
            </a:r>
            <a:r>
              <a:rPr lang="en-US" sz="1100" dirty="0">
                <a:cs typeface="Arial" panose="020B0604020202020204" pitchFamily="34" charset="0"/>
              </a:rPr>
              <a:t> </a:t>
            </a:r>
            <a:r>
              <a:rPr lang="ru-RU" sz="1100" dirty="0">
                <a:cs typeface="Arial" panose="020B0604020202020204" pitchFamily="34" charset="0"/>
              </a:rPr>
              <a:t>на 1С </a:t>
            </a:r>
            <a:r>
              <a:rPr lang="en-US" sz="1100" dirty="0">
                <a:cs typeface="Arial" panose="020B0604020202020204" pitchFamily="34" charset="0"/>
              </a:rPr>
              <a:t>ERP</a:t>
            </a:r>
            <a:r>
              <a:rPr lang="ru-RU" sz="11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63175" y="2917847"/>
            <a:ext cx="1053355" cy="93304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77178" y="1433322"/>
            <a:ext cx="1053355" cy="93304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80630" y="3166201"/>
            <a:ext cx="397302" cy="4290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6592" y="1665027"/>
            <a:ext cx="547695" cy="474669"/>
          </a:xfrm>
          <a:prstGeom prst="rect">
            <a:avLst/>
          </a:prstGeom>
        </p:spPr>
      </p:pic>
      <p:pic>
        <p:nvPicPr>
          <p:cNvPr id="1026" name="Picture 2" descr="Битрикс24 - инструмент управления бизнесом: CRM, коммуникации, сайты и CRM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58" y="4635499"/>
            <a:ext cx="564977" cy="3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B22FB5-2C2C-42FE-8E3E-7D56FE08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9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8" y="570368"/>
            <a:ext cx="1976889" cy="684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64923"/>
            <a:ext cx="670456" cy="6615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5188" y="570367"/>
            <a:ext cx="9220437" cy="684309"/>
          </a:xfrm>
          <a:prstGeom prst="rect">
            <a:avLst/>
          </a:prstGeom>
          <a:solidFill>
            <a:srgbClr val="21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Общая информация об «Икс-Игрек-Зет Автоматизация»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205777" y="964139"/>
            <a:ext cx="1487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https://xyz-1c.ru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143" y="4803890"/>
            <a:ext cx="1096741" cy="1092852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805313" y="2489808"/>
            <a:ext cx="10881558" cy="1371090"/>
          </a:xfrm>
          <a:prstGeom prst="roundRect">
            <a:avLst>
              <a:gd name="adj" fmla="val 7178"/>
            </a:avLst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89555" y="2649848"/>
            <a:ext cx="2294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214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компании</a:t>
            </a:r>
          </a:p>
          <a:p>
            <a:r>
              <a:rPr lang="ru-RU" sz="2800" b="1" dirty="0">
                <a:solidFill>
                  <a:srgbClr val="214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цифрах: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85685" y="2466198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214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4800" b="1" dirty="0">
              <a:solidFill>
                <a:srgbClr val="214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62258" y="2466198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214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800" b="1" dirty="0">
                <a:solidFill>
                  <a:srgbClr val="214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800" b="1" dirty="0">
              <a:solidFill>
                <a:srgbClr val="214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97216" y="3148705"/>
            <a:ext cx="165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на рынке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ИТ- услуг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08871" y="3148705"/>
            <a:ext cx="165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штате</a:t>
            </a:r>
          </a:p>
        </p:txBody>
      </p:sp>
      <p:pic>
        <p:nvPicPr>
          <p:cNvPr id="48" name="Picture 132" descr="КС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44" y="6029141"/>
            <a:ext cx="833497" cy="4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7638831" y="2466198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214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48233" y="3148705"/>
            <a:ext cx="2374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Сертификатов 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«1С Специалист» и «1С Эксперт», «1С РП»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058447" y="2466198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214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90616" y="3148705"/>
            <a:ext cx="1970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Реализованных проектов</a:t>
            </a:r>
          </a:p>
        </p:txBody>
      </p:sp>
      <p:pic>
        <p:nvPicPr>
          <p:cNvPr id="53" name="Picture 195" descr="1С - Автоматизация учета на предприятии. 1С - обучение. - Бизнес Экспер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688" y="6061681"/>
            <a:ext cx="845658" cy="39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7860" y="6045128"/>
            <a:ext cx="1027848" cy="42629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789" y="6059300"/>
            <a:ext cx="1028415" cy="39795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4633" y="6026344"/>
            <a:ext cx="713637" cy="46386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5608" y="6015046"/>
            <a:ext cx="795506" cy="4864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91443" y="5983401"/>
            <a:ext cx="13274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Статусы </a:t>
            </a:r>
          </a:p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компании: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17866" y="4906827"/>
            <a:ext cx="8133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D21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проект в отрасли «Нефтяная, газовая промышленность»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D21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проект в предметной области бухгалтерский учет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D21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проект в отрасли «Здравоохранение» 2021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51219" y="1366107"/>
            <a:ext cx="107571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«Икс-Игрек-Зет Автоматизация» входит в </a:t>
            </a:r>
            <a:r>
              <a:rPr lang="ru-RU" sz="2000" b="1" dirty="0">
                <a:solidFill>
                  <a:srgbClr val="D21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топ-25</a:t>
            </a:r>
            <a:r>
              <a:rPr lang="ru-RU" sz="1600" b="1" dirty="0">
                <a:solidFill>
                  <a:srgbClr val="D21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проектных центров 1С в России, занимающихся крупными проектами от 1000 пользователей. Накоплена значительная экспертиза реализации проектов, которая подтверждается доверием крупных заказчиков и победой на федеральном конкурсе «1С Проект года»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9430" y="4001202"/>
            <a:ext cx="13274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Нам доверяют: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2209" y="3967869"/>
            <a:ext cx="1517090" cy="730745"/>
          </a:xfrm>
          <a:prstGeom prst="rect">
            <a:avLst/>
          </a:prstGeom>
        </p:spPr>
      </p:pic>
      <p:pic>
        <p:nvPicPr>
          <p:cNvPr id="65" name="Picture 2" descr="Сетевая компания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26" y="4143370"/>
            <a:ext cx="1428468" cy="3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14"/>
          <a:srcRect l="16540" t="15553" b="4919"/>
          <a:stretch/>
        </p:blipFill>
        <p:spPr>
          <a:xfrm>
            <a:off x="5166985" y="3973659"/>
            <a:ext cx="1117238" cy="719165"/>
          </a:xfrm>
          <a:prstGeom prst="rect">
            <a:avLst/>
          </a:prstGeom>
        </p:spPr>
      </p:pic>
      <p:pic>
        <p:nvPicPr>
          <p:cNvPr id="2050" name="Picture 2" descr="Управленческий учет и бюджетирование - РТ-ИНФОРМ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14" y="3690148"/>
            <a:ext cx="986138" cy="10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1679" y="4022527"/>
            <a:ext cx="1268748" cy="62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69449" y="4083162"/>
            <a:ext cx="1793561" cy="500158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691717" y="5145353"/>
            <a:ext cx="13274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Награды: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38668" y="4261353"/>
            <a:ext cx="1167347" cy="307459"/>
          </a:xfrm>
          <a:prstGeom prst="rect">
            <a:avLst/>
          </a:prstGeom>
        </p:spPr>
      </p:pic>
      <p:pic>
        <p:nvPicPr>
          <p:cNvPr id="1026" name="Picture 2" descr="Центры компетенции по управлению персоналом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27" y="6014454"/>
            <a:ext cx="1196944" cy="48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C:ЦЕНТР ERP-ПРОИЗВОДСТВО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23" y="6063515"/>
            <a:ext cx="1403602" cy="38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ABB190D-A6E7-4A36-97E9-F8137DF8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11</a:t>
            </a:fld>
            <a:endParaRPr lang="ru-RU"/>
          </a:p>
        </p:txBody>
      </p:sp>
      <p:pic>
        <p:nvPicPr>
          <p:cNvPr id="8" name="Picture 7" descr="https://i.pinimg.com/736x/60/7d/c0/607dc0a36f2c5433138fff5af67dd64f.jpg">
            <a:extLst>
              <a:ext uri="{FF2B5EF4-FFF2-40B4-BE49-F238E27FC236}">
                <a16:creationId xmlns:a16="http://schemas.microsoft.com/office/drawing/2014/main" id="{E389CC1A-19D3-54C9-C65D-BD193AC31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7" t="17631" r="32548" b="23891"/>
          <a:stretch/>
        </p:blipFill>
        <p:spPr bwMode="auto">
          <a:xfrm>
            <a:off x="10742301" y="4483095"/>
            <a:ext cx="791791" cy="12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9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8" y="570368"/>
            <a:ext cx="1976889" cy="684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64923"/>
            <a:ext cx="670456" cy="6615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5188" y="570367"/>
            <a:ext cx="9220437" cy="684309"/>
          </a:xfrm>
          <a:prstGeom prst="rect">
            <a:avLst/>
          </a:prstGeom>
          <a:solidFill>
            <a:srgbClr val="21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205777" y="964139"/>
            <a:ext cx="1487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https://xyz-1c.ru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773" y="2110558"/>
            <a:ext cx="497153" cy="4971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750176" y="2015561"/>
            <a:ext cx="226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Arial" panose="020B0604020202020204" pitchFamily="34" charset="0"/>
              </a:rPr>
              <a:t>8 (800) 775-04-82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50176" y="2337303"/>
            <a:ext cx="1927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Единая линия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65" y="4382901"/>
            <a:ext cx="488195" cy="48819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64" y="5073400"/>
            <a:ext cx="488195" cy="48819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750176" y="4274195"/>
            <a:ext cx="192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1c@xyz-1c.ru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50176" y="4585427"/>
            <a:ext cx="1927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Эл. почта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50176" y="4961311"/>
            <a:ext cx="192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http://xyz-1c.ru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50176" y="5291593"/>
            <a:ext cx="1927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Сайт компании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098" y="3637091"/>
            <a:ext cx="497153" cy="49715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734451" y="3542094"/>
            <a:ext cx="228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Arial" panose="020B0604020202020204" pitchFamily="34" charset="0"/>
              </a:rPr>
              <a:t>8 (843) 203-95-04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34451" y="3800974"/>
            <a:ext cx="1927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Офис в Казани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773" y="2911836"/>
            <a:ext cx="497153" cy="49715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8731126" y="2816839"/>
            <a:ext cx="228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Arial" panose="020B0604020202020204" pitchFamily="34" charset="0"/>
              </a:rPr>
              <a:t>8 (</a:t>
            </a:r>
            <a:r>
              <a:rPr lang="en-US" b="1" dirty="0">
                <a:cs typeface="Arial" panose="020B0604020202020204" pitchFamily="34" charset="0"/>
              </a:rPr>
              <a:t>499</a:t>
            </a:r>
            <a:r>
              <a:rPr lang="ru-RU" b="1" dirty="0">
                <a:cs typeface="Arial" panose="020B0604020202020204" pitchFamily="34" charset="0"/>
              </a:rPr>
              <a:t>)</a:t>
            </a:r>
            <a:r>
              <a:rPr lang="en-US" b="1" dirty="0">
                <a:cs typeface="Arial" panose="020B0604020202020204" pitchFamily="34" charset="0"/>
              </a:rPr>
              <a:t> 653-93-04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731126" y="3075719"/>
            <a:ext cx="1927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Офис в Москве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6947" y="2110558"/>
            <a:ext cx="711547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Будем рады </a:t>
            </a:r>
            <a:br>
              <a:rPr lang="ru-RU" sz="2800" b="1" dirty="0">
                <a:cs typeface="Arial" panose="020B0604020202020204" pitchFamily="34" charset="0"/>
              </a:rPr>
            </a:br>
            <a:r>
              <a:rPr lang="ru-RU" sz="2800" b="1" dirty="0">
                <a:cs typeface="Arial" panose="020B0604020202020204" pitchFamily="34" charset="0"/>
              </a:rPr>
              <a:t>обсудить реализацию ваших бизнес-задач </a:t>
            </a:r>
          </a:p>
          <a:p>
            <a:r>
              <a:rPr lang="ru-RU" sz="2800" b="1" dirty="0">
                <a:cs typeface="Arial" panose="020B0604020202020204" pitchFamily="34" charset="0"/>
              </a:rPr>
              <a:t>при помощи технологий 1С</a:t>
            </a:r>
          </a:p>
          <a:p>
            <a:endParaRPr lang="ru-RU" sz="2800" b="1" dirty="0">
              <a:cs typeface="Arial" panose="020B0604020202020204" pitchFamily="34" charset="0"/>
            </a:endParaRPr>
          </a:p>
          <a:p>
            <a:r>
              <a:rPr lang="ru-RU" sz="2800" b="1" dirty="0">
                <a:cs typeface="Arial" panose="020B0604020202020204" pitchFamily="34" charset="0"/>
              </a:rPr>
              <a:t>Более подробно ознакомиться с внедряемыми решениями можно на сайте</a:t>
            </a:r>
          </a:p>
          <a:p>
            <a:r>
              <a:rPr lang="en-US" sz="2800" b="1" dirty="0">
                <a:cs typeface="Arial" panose="020B0604020202020204" pitchFamily="34" charset="0"/>
              </a:rPr>
              <a:t>https://1c.ru/solutions/public</a:t>
            </a:r>
            <a:endParaRPr lang="ru-RU" sz="2800" b="1" dirty="0">
              <a:cs typeface="Arial" panose="020B0604020202020204" pitchFamily="34" charset="0"/>
            </a:endParaRPr>
          </a:p>
          <a:p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56D142D-EA01-47E6-A6E7-DDD8B007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1852" y="6329200"/>
            <a:ext cx="2743200" cy="365125"/>
          </a:xfrm>
        </p:spPr>
        <p:txBody>
          <a:bodyPr/>
          <a:lstStyle/>
          <a:p>
            <a:fld id="{3F81B7B9-590A-4D4E-BD83-5E550CAA976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9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8" y="570368"/>
            <a:ext cx="1976889" cy="684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64923"/>
            <a:ext cx="670456" cy="6615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59730" y="573632"/>
            <a:ext cx="9504361" cy="684309"/>
          </a:xfrm>
          <a:prstGeom prst="rect">
            <a:avLst/>
          </a:prstGeom>
          <a:solidFill>
            <a:srgbClr val="21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Линейка решений на базе 1С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205777" y="964139"/>
            <a:ext cx="1487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https://xyz-1c.ru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5227" y="1481216"/>
            <a:ext cx="4073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+mj-lt"/>
                <a:cs typeface="Arial" panose="020B0604020202020204" pitchFamily="34" charset="0"/>
              </a:rPr>
              <a:t>1С: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EHS</a:t>
            </a:r>
            <a:r>
              <a:rPr lang="ru-RU" b="1" dirty="0">
                <a:latin typeface="+mj-lt"/>
                <a:cs typeface="Arial" panose="020B0604020202020204" pitchFamily="34" charset="0"/>
              </a:rPr>
              <a:t>. Комплексная производственная </a:t>
            </a:r>
          </a:p>
          <a:p>
            <a:r>
              <a:rPr lang="ru-RU" b="1" dirty="0">
                <a:latin typeface="+mj-lt"/>
                <a:cs typeface="Arial" panose="020B0604020202020204" pitchFamily="34" charset="0"/>
              </a:rPr>
              <a:t>Безопасность КОРП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509" y="1443215"/>
            <a:ext cx="429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+mj-lt"/>
                <a:cs typeface="Arial" panose="020B0604020202020204" pitchFamily="34" charset="0"/>
              </a:rPr>
              <a:t>1 С:Производственная безопасность. КОРП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8" y="1478859"/>
            <a:ext cx="342220" cy="3422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35" y="1451943"/>
            <a:ext cx="342220" cy="34222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2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1278255" y="3722384"/>
            <a:ext cx="421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сведения</a:t>
            </a:r>
          </a:p>
        </p:txBody>
      </p:sp>
      <p:pic>
        <p:nvPicPr>
          <p:cNvPr id="26" name="Picture 2" descr="https://uc-1c.ru/templates/edu1c/preview_6319d328603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4" y="6048111"/>
            <a:ext cx="537828" cy="4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124335" y="4379427"/>
            <a:ext cx="6027932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1С:Производственная безопасность. Охрана труда</a:t>
            </a:r>
          </a:p>
          <a:p>
            <a:r>
              <a:rPr lang="ru-RU" sz="1600" dirty="0"/>
              <a:t>1С:Производственная безопасность. Охрана окружающей среды</a:t>
            </a:r>
            <a:endParaRPr lang="ru-RU" sz="1600" dirty="0">
              <a:hlinkClick r:id="rId7"/>
            </a:endParaRPr>
          </a:p>
          <a:p>
            <a:r>
              <a:rPr lang="ru-RU" sz="1600" dirty="0"/>
              <a:t>1С:Производственная безопасность. Промышленная безопасность</a:t>
            </a:r>
          </a:p>
          <a:p>
            <a:r>
              <a:rPr lang="ru-RU" sz="1600" dirty="0"/>
              <a:t>1С:Производственная безопасность. Пожарная безопасность</a:t>
            </a:r>
          </a:p>
          <a:p>
            <a:r>
              <a:rPr lang="ru-RU" sz="1600" b="0" i="0" dirty="0">
                <a:effectLst/>
                <a:highlight>
                  <a:srgbClr val="FFFFFF"/>
                </a:highlight>
                <a:latin typeface="One Second"/>
              </a:rPr>
              <a:t>1С:Экология. Охрана окружающей среды КОРП</a:t>
            </a:r>
          </a:p>
          <a:p>
            <a:r>
              <a:rPr lang="ru-RU" sz="1600" b="0" i="0" u="none" strike="noStrike" dirty="0">
                <a:effectLst/>
                <a:highlight>
                  <a:srgbClr val="FFFFFF"/>
                </a:highlight>
              </a:rPr>
              <a:t>1С:</a:t>
            </a:r>
            <a:r>
              <a:rPr lang="en-US" sz="1600" b="0" i="0" u="none" strike="noStrike" dirty="0">
                <a:effectLst/>
                <a:highlight>
                  <a:srgbClr val="FFFFFF"/>
                </a:highlight>
              </a:rPr>
              <a:t>StopCOVID</a:t>
            </a:r>
            <a:endParaRPr lang="en-US" sz="1600" b="0" i="0" dirty="0">
              <a:effectLst/>
              <a:highlight>
                <a:srgbClr val="FFFFFF"/>
              </a:highlight>
            </a:endParaRPr>
          </a:p>
          <a:p>
            <a:endParaRPr lang="ru-RU" sz="1600" b="0" i="0" dirty="0">
              <a:effectLst/>
              <a:highlight>
                <a:srgbClr val="FFFFFF"/>
              </a:highlight>
              <a:latin typeface="One Second"/>
              <a:hlinkClick r:id="rId8"/>
            </a:endParaRPr>
          </a:p>
          <a:p>
            <a:endParaRPr lang="ru-RU" sz="1600" dirty="0">
              <a:hlinkClick r:id="rId9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tatic.1c.ru/news/images/img29455-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t="4600" r="4818" b="4859"/>
          <a:stretch/>
        </p:blipFill>
        <p:spPr bwMode="auto">
          <a:xfrm>
            <a:off x="1245217" y="2261618"/>
            <a:ext cx="4247383" cy="423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3" y="3921325"/>
            <a:ext cx="342220" cy="3422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590608" y="3898797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+mj-lt"/>
                <a:cs typeface="Arial" panose="020B0604020202020204" pitchFamily="34" charset="0"/>
              </a:rPr>
              <a:t>Локальные решения 1С</a:t>
            </a:r>
          </a:p>
        </p:txBody>
      </p:sp>
      <p:pic>
        <p:nvPicPr>
          <p:cNvPr id="1030" name="Picture 6" descr="https://solutions.1c.ru/upload/images/76802/2020_09_1%D0%A1%D0%9F%D0%91_%D0%9A%D0%BE%D0%BC%D0%BF%D0%BB%D0%B5%D0%BA%D1%81%D0%BD%D0%B0%D1%8F_%D0%91%D0%B0%D0%BD%D0%B5%D1%80_910%D1%8550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t="4771" r="190" b="25194"/>
          <a:stretch/>
        </p:blipFill>
        <p:spPr bwMode="auto">
          <a:xfrm>
            <a:off x="6275449" y="1899352"/>
            <a:ext cx="4824479" cy="188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olutions.1c.ru/upload/images/76802/2020_09_1%D0%A1%D0%9F%D0%91_%D0%9A%D0%BE%D0%BC%D0%BF%D0%BB%D0%B5%D0%BA%D1%81%D0%BD%D0%B0%D1%8F_%D0%91%D0%B0%D0%BD%D0%B5%D1%80_910%D1%8550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80" r="1870"/>
          <a:stretch/>
        </p:blipFill>
        <p:spPr bwMode="auto">
          <a:xfrm>
            <a:off x="6134652" y="5972176"/>
            <a:ext cx="4720402" cy="4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98FDBB-B597-48D5-A356-EEC05EE33790}"/>
              </a:ext>
            </a:extLst>
          </p:cNvPr>
          <p:cNvSpPr/>
          <p:nvPr/>
        </p:nvSpPr>
        <p:spPr>
          <a:xfrm>
            <a:off x="6149663" y="3524250"/>
            <a:ext cx="2784787" cy="233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4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CB114CA-ABBB-CC77-D05F-D91EB6B7470D}"/>
              </a:ext>
            </a:extLst>
          </p:cNvPr>
          <p:cNvSpPr txBox="1"/>
          <p:nvPr/>
        </p:nvSpPr>
        <p:spPr>
          <a:xfrm>
            <a:off x="1666868" y="2750337"/>
            <a:ext cx="42481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0" dirty="0">
                <a:solidFill>
                  <a:srgbClr val="141414"/>
                </a:solidFill>
                <a:effectLst/>
                <a:highlight>
                  <a:srgbClr val="FFFFFF"/>
                </a:highlight>
              </a:rPr>
              <a:t>Приложение «Мобильные проверки»</a:t>
            </a:r>
          </a:p>
          <a:p>
            <a:pPr algn="just"/>
            <a:r>
              <a:rPr lang="ru-RU" sz="1600" b="0" i="0" dirty="0">
                <a:solidFill>
                  <a:srgbClr val="141414"/>
                </a:solidFill>
                <a:effectLst/>
                <a:highlight>
                  <a:srgbClr val="FFFFFF"/>
                </a:highlight>
              </a:rPr>
              <a:t>Мобильное приложение предназначено для оперативного учета результатов плановых и внеплановых проверок по выявленным сотрудниками нарушениям</a:t>
            </a:r>
          </a:p>
          <a:p>
            <a:pPr algn="just"/>
            <a:r>
              <a:rPr lang="ru-RU" sz="1600" b="0" i="0" dirty="0">
                <a:solidFill>
                  <a:srgbClr val="141414"/>
                </a:solidFill>
                <a:effectLst/>
                <a:highlight>
                  <a:srgbClr val="FFFFFF"/>
                </a:highlight>
              </a:rPr>
              <a:t>Приложение поддерживает прикрепление к выявленным нарушениям медиафайлов.</a:t>
            </a:r>
            <a:endParaRPr lang="ru-RU" sz="1600" b="1" dirty="0">
              <a:solidFill>
                <a:srgbClr val="141414"/>
              </a:solidFill>
              <a:highlight>
                <a:srgbClr val="FFFFFF"/>
              </a:highlight>
              <a:cs typeface="Arial" panose="020B0604020202020204" pitchFamily="34" charset="0"/>
            </a:endParaRPr>
          </a:p>
          <a:p>
            <a:pPr algn="l"/>
            <a:endParaRPr lang="ru-RU" sz="1600" b="1" dirty="0">
              <a:solidFill>
                <a:srgbClr val="141414"/>
              </a:solidFill>
              <a:highlight>
                <a:srgbClr val="FFFFFF"/>
              </a:highlight>
              <a:cs typeface="Arial" panose="020B0604020202020204" pitchFamily="34" charset="0"/>
            </a:endParaRPr>
          </a:p>
          <a:p>
            <a:pPr algn="l"/>
            <a:r>
              <a:rPr lang="ru-RU" sz="1600" b="1" dirty="0">
                <a:solidFill>
                  <a:srgbClr val="141414"/>
                </a:solidFill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Приложение «Панель сотрудника»</a:t>
            </a:r>
          </a:p>
          <a:p>
            <a:pPr algn="l"/>
            <a:r>
              <a:rPr lang="ru-RU" sz="1600" b="0" i="0" dirty="0">
                <a:solidFill>
                  <a:srgbClr val="141414"/>
                </a:solidFill>
                <a:effectLst/>
                <a:highlight>
                  <a:srgbClr val="FFFFFF"/>
                </a:highlight>
              </a:rPr>
              <a:t>С помощью мобильного приложения сотрудник может зафиксировать данные, необходимые для учета в рамках </a:t>
            </a:r>
            <a:r>
              <a:rPr lang="en-US" sz="1600" b="0" i="0" dirty="0">
                <a:solidFill>
                  <a:srgbClr val="141414"/>
                </a:solidFill>
                <a:effectLst/>
                <a:highlight>
                  <a:srgbClr val="FFFFFF"/>
                </a:highlight>
              </a:rPr>
              <a:t>COVID-19</a:t>
            </a:r>
            <a:r>
              <a:rPr lang="ru-RU" sz="1600" b="0" i="0" dirty="0">
                <a:solidFill>
                  <a:srgbClr val="141414"/>
                </a:solidFill>
                <a:effectLst/>
                <a:highlight>
                  <a:srgbClr val="FFFFFF"/>
                </a:highlight>
              </a:rPr>
              <a:t>.</a:t>
            </a:r>
            <a:endParaRPr lang="ru-RU" b="1" dirty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8" y="570368"/>
            <a:ext cx="1976889" cy="684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64923"/>
            <a:ext cx="670456" cy="6615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59730" y="573632"/>
            <a:ext cx="9504361" cy="684309"/>
          </a:xfrm>
          <a:prstGeom prst="rect">
            <a:avLst/>
          </a:prstGeom>
          <a:solidFill>
            <a:srgbClr val="21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Интеграционные возможности и мобильные приложения 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205777" y="964139"/>
            <a:ext cx="1487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https://xyz-1c.ru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9752" y="1500302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+mj-lt"/>
                <a:cs typeface="Arial" panose="020B0604020202020204" pitchFamily="34" charset="0"/>
              </a:rPr>
              <a:t>Интеграционные возможности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46131" y="2100725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+mj-lt"/>
                <a:cs typeface="Arial" panose="020B0604020202020204" pitchFamily="34" charset="0"/>
              </a:rPr>
              <a:t>Мобильные приложения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3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1278255" y="3722384"/>
            <a:ext cx="421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возможности 1С</a:t>
            </a:r>
          </a:p>
        </p:txBody>
      </p:sp>
      <p:pic>
        <p:nvPicPr>
          <p:cNvPr id="26" name="Picture 2" descr="https://uc-1c.ru/templates/edu1c/preview_6319d3286039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4" y="6048111"/>
            <a:ext cx="537828" cy="4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98FDBB-B597-48D5-A356-EEC05EE33790}"/>
              </a:ext>
            </a:extLst>
          </p:cNvPr>
          <p:cNvSpPr/>
          <p:nvPr/>
        </p:nvSpPr>
        <p:spPr>
          <a:xfrm>
            <a:off x="6073463" y="3448050"/>
            <a:ext cx="2784787" cy="233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FFF467F-63BC-F4F1-5984-72ABCFF2E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4" y="1366296"/>
            <a:ext cx="5810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7D688A-290E-F80D-AD5C-C009BD9C75B6}"/>
              </a:ext>
            </a:extLst>
          </p:cNvPr>
          <p:cNvSpPr txBox="1"/>
          <p:nvPr/>
        </p:nvSpPr>
        <p:spPr>
          <a:xfrm>
            <a:off x="6495630" y="2224133"/>
            <a:ext cx="50612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i="0" dirty="0">
                <a:solidFill>
                  <a:srgbClr val="141414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Реализован типовой обмен данными о структуре и сотрудниках с программными продуктами: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41414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"1С:ERP. Управление холдингом";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41414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"1С:ERP Управление предприятием";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41414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"1С:Зарплата и управление персоналом";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41414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"1С:Зарплата и кадры государственного учреждения";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141414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"1С:Управление производственным предприятием»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41414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41414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1600" b="0" i="0" dirty="0">
              <a:solidFill>
                <a:srgbClr val="141414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6A35AB0-0AA7-B443-2CB8-8A17A4E31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8" y="1947321"/>
            <a:ext cx="3810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51470C-2AE8-E2A5-E364-D0F4BF9C82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38" y="2768743"/>
            <a:ext cx="342220" cy="3422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0ACE0C-9413-7E40-93D5-279BFD476A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38" y="4685897"/>
            <a:ext cx="342220" cy="3422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E4C4622-ABB3-42DE-93F1-CB5F85A0755A}"/>
              </a:ext>
            </a:extLst>
          </p:cNvPr>
          <p:cNvSpPr txBox="1"/>
          <p:nvPr/>
        </p:nvSpPr>
        <p:spPr>
          <a:xfrm>
            <a:off x="6495630" y="5015151"/>
            <a:ext cx="51666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cs typeface="Arial" panose="020B0604020202020204" pitchFamily="34" charset="0"/>
              </a:rPr>
              <a:t>Тонкий клиент с ПК (ОС </a:t>
            </a:r>
            <a:r>
              <a:rPr lang="en-US" sz="1600" dirty="0">
                <a:cs typeface="Arial" panose="020B0604020202020204" pitchFamily="34" charset="0"/>
              </a:rPr>
              <a:t>windows</a:t>
            </a:r>
            <a:r>
              <a:rPr lang="ru-RU" sz="1600" dirty="0">
                <a:cs typeface="Arial" panose="020B0604020202020204" pitchFamily="34" charset="0"/>
              </a:rPr>
              <a:t>, </a:t>
            </a:r>
            <a:r>
              <a:rPr lang="en-US" sz="1600" dirty="0">
                <a:cs typeface="Arial" panose="020B0604020202020204" pitchFamily="34" charset="0"/>
              </a:rPr>
              <a:t>Linux</a:t>
            </a:r>
            <a:r>
              <a:rPr lang="ru-RU" sz="1600" dirty="0">
                <a:cs typeface="Arial" panose="020B0604020202020204" pitchFamily="34" charset="0"/>
              </a:rPr>
              <a:t>, </a:t>
            </a:r>
            <a:r>
              <a:rPr lang="en-US" sz="1600" dirty="0">
                <a:cs typeface="Arial" panose="020B0604020202020204" pitchFamily="34" charset="0"/>
              </a:rPr>
              <a:t>Mac OS</a:t>
            </a:r>
            <a:r>
              <a:rPr lang="ru-RU" sz="1600" dirty="0"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Web-</a:t>
            </a:r>
            <a:r>
              <a:rPr lang="ru-RU" sz="1600" dirty="0">
                <a:cs typeface="Arial" panose="020B0604020202020204" pitchFamily="34" charset="0"/>
              </a:rPr>
              <a:t>браузер с любого устройства;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cs typeface="Arial" panose="020B0604020202020204" pitchFamily="34" charset="0"/>
              </a:rPr>
              <a:t>Терминал </a:t>
            </a:r>
            <a:r>
              <a:rPr lang="ru-RU" sz="1600" dirty="0" err="1">
                <a:cs typeface="Arial" panose="020B0604020202020204" pitchFamily="34" charset="0"/>
              </a:rPr>
              <a:t>самооблуживания</a:t>
            </a:r>
            <a:r>
              <a:rPr lang="ru-RU" sz="1600" dirty="0"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cs typeface="Arial" panose="020B0604020202020204" pitchFamily="34" charset="0"/>
              </a:rPr>
              <a:t>Мобильный клиент с автономным режимом;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cs typeface="Arial" panose="020B0604020202020204" pitchFamily="34" charset="0"/>
              </a:rPr>
              <a:t>Разработка и публикация приложения для </a:t>
            </a:r>
            <a:r>
              <a:rPr lang="en-US" sz="1600" dirty="0">
                <a:cs typeface="Arial" panose="020B0604020202020204" pitchFamily="34" charset="0"/>
              </a:rPr>
              <a:t>Android </a:t>
            </a:r>
            <a:r>
              <a:rPr lang="ru-RU" sz="1600" dirty="0">
                <a:cs typeface="Arial" panose="020B0604020202020204" pitchFamily="34" charset="0"/>
              </a:rPr>
              <a:t>и </a:t>
            </a:r>
            <a:r>
              <a:rPr lang="en-US" sz="1600" dirty="0">
                <a:cs typeface="Arial" panose="020B0604020202020204" pitchFamily="34" charset="0"/>
              </a:rPr>
              <a:t>iOS</a:t>
            </a:r>
            <a:r>
              <a:rPr lang="ru-RU" sz="1600" dirty="0">
                <a:cs typeface="Arial" panose="020B0604020202020204" pitchFamily="34" charset="0"/>
              </a:rPr>
              <a:t> (в том числе автономный режим).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B6B2E4-8282-2D85-FAC9-AE69B08C6836}"/>
              </a:ext>
            </a:extLst>
          </p:cNvPr>
          <p:cNvSpPr txBox="1"/>
          <p:nvPr/>
        </p:nvSpPr>
        <p:spPr>
          <a:xfrm>
            <a:off x="6969752" y="4483894"/>
            <a:ext cx="383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+mj-lt"/>
                <a:cs typeface="Arial" panose="020B0604020202020204" pitchFamily="34" charset="0"/>
              </a:rPr>
              <a:t>Возможные варианты режима работы</a:t>
            </a: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386D3AEA-8632-85A2-8DC1-579F6F8D9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37" y="4272201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9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8" y="570368"/>
            <a:ext cx="1976889" cy="6843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5188" y="570367"/>
            <a:ext cx="9431891" cy="684309"/>
          </a:xfrm>
          <a:prstGeom prst="rect">
            <a:avLst/>
          </a:prstGeom>
          <a:solidFill>
            <a:srgbClr val="21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атериальные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качественные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выгоды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внедрения продуктов 1С</a:t>
            </a:r>
          </a:p>
        </p:txBody>
      </p:sp>
      <p:sp>
        <p:nvSpPr>
          <p:cNvPr id="9" name="Текст 8"/>
          <p:cNvSpPr>
            <a:spLocks noGrp="1"/>
          </p:cNvSpPr>
          <p:nvPr>
            <p:ph idx="1"/>
          </p:nvPr>
        </p:nvSpPr>
        <p:spPr>
          <a:xfrm>
            <a:off x="777240" y="128482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64923"/>
            <a:ext cx="670456" cy="661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13745" y="972105"/>
            <a:ext cx="1503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https://xyz-1c.ru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108314"/>
              </p:ext>
            </p:extLst>
          </p:nvPr>
        </p:nvGraphicFramePr>
        <p:xfrm>
          <a:off x="966205" y="1416596"/>
          <a:ext cx="6358520" cy="314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888715"/>
              </p:ext>
            </p:extLst>
          </p:nvPr>
        </p:nvGraphicFramePr>
        <p:xfrm>
          <a:off x="6964613" y="1475763"/>
          <a:ext cx="4970211" cy="3023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004545"/>
              </p:ext>
            </p:extLst>
          </p:nvPr>
        </p:nvGraphicFramePr>
        <p:xfrm>
          <a:off x="1125861" y="4595277"/>
          <a:ext cx="10224506" cy="204978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296844">
                  <a:extLst>
                    <a:ext uri="{9D8B030D-6E8A-4147-A177-3AD203B41FA5}">
                      <a16:colId xmlns:a16="http://schemas.microsoft.com/office/drawing/2014/main" val="2364401895"/>
                    </a:ext>
                  </a:extLst>
                </a:gridCol>
                <a:gridCol w="3691071">
                  <a:extLst>
                    <a:ext uri="{9D8B030D-6E8A-4147-A177-3AD203B41FA5}">
                      <a16:colId xmlns:a16="http://schemas.microsoft.com/office/drawing/2014/main" val="3493221320"/>
                    </a:ext>
                  </a:extLst>
                </a:gridCol>
                <a:gridCol w="134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69">
                  <a:extLst>
                    <a:ext uri="{9D8B030D-6E8A-4147-A177-3AD203B41FA5}">
                      <a16:colId xmlns:a16="http://schemas.microsoft.com/office/drawing/2014/main" val="173315219"/>
                    </a:ext>
                  </a:extLst>
                </a:gridCol>
                <a:gridCol w="141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724">
                  <a:extLst>
                    <a:ext uri="{9D8B030D-6E8A-4147-A177-3AD203B41FA5}">
                      <a16:colId xmlns:a16="http://schemas.microsoft.com/office/drawing/2014/main" val="1159580675"/>
                    </a:ext>
                  </a:extLst>
                </a:gridCol>
              </a:tblGrid>
              <a:tr h="216108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  <a:cs typeface="Arial" panose="020B0604020202020204" pitchFamily="34" charset="0"/>
                        </a:rPr>
                        <a:t>Источник выгод</a:t>
                      </a:r>
                    </a:p>
                  </a:txBody>
                  <a:tcPr>
                    <a:solidFill>
                      <a:srgbClr val="2145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 счет чего достигается</a:t>
                      </a:r>
                    </a:p>
                  </a:txBody>
                  <a:tcPr>
                    <a:solidFill>
                      <a:srgbClr val="21459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Базис</a:t>
                      </a:r>
                    </a:p>
                  </a:txBody>
                  <a:tcPr>
                    <a:solidFill>
                      <a:srgbClr val="21459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i="0" u="none" strike="noStrike" kern="1200" baseline="0" dirty="0">
                        <a:solidFill>
                          <a:schemeClr val="lt1"/>
                        </a:solidFill>
                        <a:latin typeface="Calibri (Основной текст)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145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21459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1" dirty="0">
                        <a:latin typeface="Calibri (Основной текст)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145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523020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608470"/>
                  </a:ext>
                </a:extLst>
              </a:tr>
              <a:tr h="470983">
                <a:tc>
                  <a:txBody>
                    <a:bodyPr/>
                    <a:lstStyle/>
                    <a:p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Снижение затрат на охрану труда,</a:t>
                      </a:r>
                    </a:p>
                    <a:p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Промышленную безопасность и охрану окружающей среды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эффективности использования рабочего времени, снижение затрат на документооборот и подготовку отчетности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ФОТ функции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 – 30 %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329032"/>
                  </a:ext>
                </a:extLst>
              </a:tr>
              <a:tr h="3401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Сокращение прямых и косвенных потерь в результате несчастных случаев, аварий и инцидентов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Внедрение превентивного подхода, позволяющего сокращать риски, аналитический контроль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Затраты на штрафы, упущенная выгода и т.д.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 – 14 %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684942"/>
                  </a:ext>
                </a:extLst>
              </a:tr>
              <a:tr h="5247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Снижение общей стоимости затрат на стандартизацию и сертификацию, соблюдение соответствия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Снижение количества и объема выборки проверяемых подразделений, экономии затрат на инвентаризацию парниковых газов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Затраты на договоры по аудитам и оценке соответствия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10 -50 %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5726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 rot="16200000">
            <a:off x="-1278255" y="3722384"/>
            <a:ext cx="421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Выгоды внедрения 1С</a:t>
            </a:r>
          </a:p>
        </p:txBody>
      </p:sp>
      <p:pic>
        <p:nvPicPr>
          <p:cNvPr id="17" name="Picture 2" descr="https://uc-1c.ru/templates/edu1c/preview_6319d3286039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4" y="6048111"/>
            <a:ext cx="537828" cy="4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59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8" y="570368"/>
            <a:ext cx="1976889" cy="6843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5188" y="570367"/>
            <a:ext cx="9431891" cy="684309"/>
          </a:xfrm>
          <a:prstGeom prst="rect">
            <a:avLst/>
          </a:prstGeom>
          <a:solidFill>
            <a:srgbClr val="21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затрат после автоматизации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ОТиПБ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idx="1"/>
          </p:nvPr>
        </p:nvSpPr>
        <p:spPr>
          <a:xfrm>
            <a:off x="777240" y="128482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64923"/>
            <a:ext cx="670456" cy="661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13745" y="972105"/>
            <a:ext cx="1503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https://xyz-1c.ru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6944332" y="1643517"/>
          <a:ext cx="4726438" cy="279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 rot="16200000">
            <a:off x="-1278255" y="3722384"/>
            <a:ext cx="421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затрат до и после автоматизации</a:t>
            </a:r>
          </a:p>
        </p:txBody>
      </p:sp>
      <p:pic>
        <p:nvPicPr>
          <p:cNvPr id="17" name="Picture 2" descr="https://uc-1c.ru/templates/edu1c/preview_6319d328603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4" y="6048111"/>
            <a:ext cx="537828" cy="4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D22C0B9-1555-C953-ABA8-4B7E733353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009678"/>
              </p:ext>
            </p:extLst>
          </p:nvPr>
        </p:nvGraphicFramePr>
        <p:xfrm>
          <a:off x="981062" y="1341598"/>
          <a:ext cx="10311778" cy="5408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7252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14"/>
          <a:stretch/>
        </p:blipFill>
        <p:spPr>
          <a:xfrm>
            <a:off x="6102224" y="-13648"/>
            <a:ext cx="6105716" cy="6908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8" y="570368"/>
            <a:ext cx="1976889" cy="684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64923"/>
            <a:ext cx="670456" cy="6615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2501" y="574529"/>
            <a:ext cx="9500299" cy="684309"/>
          </a:xfrm>
          <a:prstGeom prst="rect">
            <a:avLst/>
          </a:prstGeom>
          <a:solidFill>
            <a:srgbClr val="21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Наш опыт: внедрение 1С: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EHS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в АО «Газпром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шельфпроект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205777" y="964139"/>
            <a:ext cx="1487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https://xyz-1c.ru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7365" y="1481216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+mj-lt"/>
                <a:cs typeface="Arial" panose="020B0604020202020204" pitchFamily="34" charset="0"/>
              </a:rPr>
              <a:t>ЗАКАЗЧИК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2970" y="1965885"/>
            <a:ext cx="5074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cs typeface="Arial" panose="020B0604020202020204" pitchFamily="34" charset="0"/>
              </a:rPr>
              <a:t>АО «Газпром </a:t>
            </a:r>
            <a:r>
              <a:rPr lang="ru-RU" sz="1400" b="1" dirty="0" err="1">
                <a:cs typeface="Arial" panose="020B0604020202020204" pitchFamily="34" charset="0"/>
              </a:rPr>
              <a:t>шельфпроект</a:t>
            </a:r>
            <a:r>
              <a:rPr lang="ru-RU" sz="1400" b="1" dirty="0">
                <a:cs typeface="Arial" panose="020B0604020202020204" pitchFamily="34" charset="0"/>
              </a:rPr>
              <a:t>» (добыча нефти и газа)</a:t>
            </a:r>
            <a:endParaRPr lang="en-US" sz="1400" b="1" dirty="0">
              <a:cs typeface="Arial" panose="020B0604020202020204" pitchFamily="34" charset="0"/>
            </a:endParaRPr>
          </a:p>
          <a:p>
            <a:r>
              <a:rPr lang="ru-RU" sz="1400" dirty="0">
                <a:cs typeface="Arial" panose="020B0604020202020204" pitchFamily="34" charset="0"/>
              </a:rPr>
              <a:t>Проектируемое количество пользователей в рамках текущего проекта – </a:t>
            </a:r>
            <a:r>
              <a:rPr lang="ru-RU" sz="1400" b="1" dirty="0">
                <a:cs typeface="Arial" panose="020B0604020202020204" pitchFamily="34" charset="0"/>
              </a:rPr>
              <a:t>100</a:t>
            </a:r>
            <a:r>
              <a:rPr lang="ru-RU" sz="1400" dirty="0">
                <a:cs typeface="Arial" panose="020B0604020202020204" pitchFamily="34" charset="0"/>
              </a:rPr>
              <a:t>, далее – свыше </a:t>
            </a:r>
            <a:r>
              <a:rPr lang="ru-RU" sz="1400" b="1" dirty="0">
                <a:cs typeface="Arial" panose="020B0604020202020204" pitchFamily="34" charset="0"/>
              </a:rPr>
              <a:t>500</a:t>
            </a:r>
          </a:p>
          <a:p>
            <a:endParaRPr lang="ru-RU" sz="1400" b="1" dirty="0">
              <a:cs typeface="Arial" panose="020B0604020202020204" pitchFamily="34" charset="0"/>
            </a:endParaRPr>
          </a:p>
          <a:p>
            <a:r>
              <a:rPr lang="ru-RU" sz="1400" b="1" dirty="0">
                <a:cs typeface="Arial" panose="020B0604020202020204" pitchFamily="34" charset="0"/>
              </a:rPr>
              <a:t>Местоположение Пользователей - </a:t>
            </a:r>
            <a:r>
              <a:rPr lang="ru-RU" sz="1400" dirty="0">
                <a:cs typeface="Arial" panose="020B0604020202020204" pitchFamily="34" charset="0"/>
              </a:rPr>
              <a:t>офисы на территории РФ и плавучие буровые установки (шельф Северного Ледовитого океана)</a:t>
            </a:r>
          </a:p>
          <a:p>
            <a:endParaRPr lang="ru-RU" sz="1400" dirty="0"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cs typeface="Arial" panose="020B0604020202020204" pitchFamily="34" charset="0"/>
              </a:rPr>
              <a:t>Внедряемое решение </a:t>
            </a:r>
            <a:r>
              <a:rPr lang="ru-RU" sz="1400" dirty="0">
                <a:cs typeface="Arial" panose="020B0604020202020204" pitchFamily="34" charset="0"/>
              </a:rPr>
              <a:t>– 1С:</a:t>
            </a:r>
            <a:r>
              <a:rPr lang="en-US" sz="1400" dirty="0">
                <a:cs typeface="Arial" panose="020B0604020202020204" pitchFamily="34" charset="0"/>
              </a:rPr>
              <a:t>EHS</a:t>
            </a:r>
            <a:r>
              <a:rPr lang="ru-RU" sz="1400" dirty="0">
                <a:cs typeface="Arial" panose="020B0604020202020204" pitchFamily="34" charset="0"/>
              </a:rPr>
              <a:t> Комплексная производственная безопасность КОРП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91025" y="1470131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+mj-lt"/>
                <a:cs typeface="Arial" panose="020B0604020202020204" pitchFamily="34" charset="0"/>
              </a:rPr>
              <a:t>ЦЕЛ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И</a:t>
            </a:r>
            <a:r>
              <a:rPr lang="ru-RU" b="1" dirty="0">
                <a:latin typeface="+mj-lt"/>
                <a:cs typeface="Arial" panose="020B0604020202020204" pitchFamily="34" charset="0"/>
              </a:rPr>
              <a:t> ПРОЕКТА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26629" y="1949789"/>
            <a:ext cx="55986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lvl="0" indent="-285750">
              <a:buBlip>
                <a:blip r:embed="rId6"/>
              </a:buBlip>
              <a:defRPr sz="1400"/>
            </a:lvl1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Формирование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единого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информационного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пространства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с сфере охраны труда и производственной безопасности</a:t>
            </a:r>
            <a:endParaRPr lang="en-US" dirty="0"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Реализация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сервисов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интеграции</a:t>
            </a:r>
            <a:r>
              <a:rPr lang="en-US" dirty="0">
                <a:cs typeface="Arial" panose="020B0604020202020204" pitchFamily="34" charset="0"/>
              </a:rPr>
              <a:t> и </a:t>
            </a:r>
            <a:r>
              <a:rPr lang="en-US" dirty="0" err="1">
                <a:cs typeface="Arial" panose="020B0604020202020204" pitchFamily="34" charset="0"/>
              </a:rPr>
              <a:t>объединение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бизнес-процессов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одной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системе</a:t>
            </a:r>
            <a:endParaRPr lang="en-US" dirty="0"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Повышение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уровня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коммуникации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между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плавучими буровыми установками и континентом. </a:t>
            </a:r>
            <a:endParaRPr lang="en-US" dirty="0">
              <a:cs typeface="Arial" panose="020B0604020202020204" pitchFamily="34" charset="0"/>
            </a:endParaRPr>
          </a:p>
          <a:p>
            <a:pPr>
              <a:defRPr>
                <a:solidFill>
                  <a:schemeClr val="accent5">
                    <a:lumOff val="-29866"/>
                  </a:schemeClr>
                </a:solidFill>
              </a:defRPr>
            </a:pPr>
            <a:endParaRPr lang="ru-RU" dirty="0"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76" y="1478859"/>
            <a:ext cx="342220" cy="3422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51" y="1478859"/>
            <a:ext cx="342220" cy="34222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6</a:t>
            </a:fld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1278255" y="3722384"/>
            <a:ext cx="421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опыт</a:t>
            </a:r>
          </a:p>
        </p:txBody>
      </p:sp>
      <p:pic>
        <p:nvPicPr>
          <p:cNvPr id="26" name="Picture 2" descr="https://uc-1c.ru/templates/edu1c/preview_6319d3286039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4" y="6048111"/>
            <a:ext cx="537828" cy="4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469345" y="6172305"/>
            <a:ext cx="3371474" cy="5491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Время реализации проекта - </a:t>
            </a:r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2 года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декабрь 2023 – сентябрь 2025 гг.</a:t>
            </a:r>
          </a:p>
        </p:txBody>
      </p:sp>
      <p:pic>
        <p:nvPicPr>
          <p:cNvPr id="1028" name="Picture 4" descr="https://jesseena.com/assets/images/Ship%20Managemen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t="10332" r="6196" b="7417"/>
          <a:stretch/>
        </p:blipFill>
        <p:spPr bwMode="auto">
          <a:xfrm>
            <a:off x="1242468" y="4954866"/>
            <a:ext cx="2340493" cy="158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i.pinimg.com/736x/60/7d/c0/607dc0a36f2c5433138fff5af67dd64f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7" t="17631" r="32548" b="23891"/>
          <a:stretch/>
        </p:blipFill>
        <p:spPr bwMode="auto">
          <a:xfrm>
            <a:off x="3837008" y="5251426"/>
            <a:ext cx="791791" cy="12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821505" y="3451331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+mj-lt"/>
                <a:cs typeface="Arial" panose="020B0604020202020204" pitchFamily="34" charset="0"/>
              </a:rPr>
              <a:t>КЛЮЧЕВЫЕ МОМЕНТЫ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31" y="3460059"/>
            <a:ext cx="342220" cy="3422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448549" y="3801449"/>
            <a:ext cx="5598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lvl="0" indent="-285750">
              <a:buBlip>
                <a:blip r:embed="rId6"/>
              </a:buBlip>
              <a:defRPr sz="1400"/>
            </a:lvl1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Состав рабочей группы более 45 человек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Проектируется 5 сервисов интеграции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В проекте принимают участие 2 ППБУ и СПБУ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cs typeface="Arial" panose="020B0604020202020204" pitchFamily="34" charset="0"/>
              </a:rPr>
              <a:t>Проектируется реализация свыше 60 бизнес-процессов по направлениям  </a:t>
            </a:r>
            <a:endParaRPr lang="en-US" dirty="0">
              <a:cs typeface="Arial" panose="020B0604020202020204" pitchFamily="34" charset="0"/>
            </a:endParaRPr>
          </a:p>
          <a:p>
            <a:pPr>
              <a:defRPr>
                <a:solidFill>
                  <a:schemeClr val="accent5">
                    <a:lumOff val="-29866"/>
                  </a:schemeClr>
                </a:solidFill>
              </a:defRPr>
            </a:pP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2ED46F8-CCB8-C346-683C-327DDF771906}"/>
              </a:ext>
            </a:extLst>
          </p:cNvPr>
          <p:cNvSpPr/>
          <p:nvPr/>
        </p:nvSpPr>
        <p:spPr>
          <a:xfrm>
            <a:off x="6398004" y="5070602"/>
            <a:ext cx="5455919" cy="10225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Текущей статус системы – перевод в опытную эксплуатацию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Первая очередь модификации запланирована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сентябрь 2024 – сентябрь 2025</a:t>
            </a:r>
          </a:p>
        </p:txBody>
      </p:sp>
    </p:spTree>
    <p:extLst>
      <p:ext uri="{BB962C8B-B14F-4D97-AF65-F5344CB8AC3E}">
        <p14:creationId xmlns:p14="http://schemas.microsoft.com/office/powerpoint/2010/main" val="247631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14"/>
          <a:stretch/>
        </p:blipFill>
        <p:spPr>
          <a:xfrm>
            <a:off x="6102224" y="-13648"/>
            <a:ext cx="6105716" cy="6908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8" y="570368"/>
            <a:ext cx="1976889" cy="684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64923"/>
            <a:ext cx="670456" cy="6615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5188" y="570367"/>
            <a:ext cx="9447132" cy="684309"/>
          </a:xfrm>
          <a:prstGeom prst="rect">
            <a:avLst/>
          </a:prstGeom>
          <a:solidFill>
            <a:srgbClr val="21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Наш опыт: внедрение 1С:ПБК в АО «Сетевая компания»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205777" y="964139"/>
            <a:ext cx="1487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https://xyz-1c.ru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7365" y="1481216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+mj-lt"/>
                <a:cs typeface="Arial" panose="020B0604020202020204" pitchFamily="34" charset="0"/>
              </a:rPr>
              <a:t>ЗАКАЗЧИК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2970" y="1918260"/>
            <a:ext cx="4522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cs typeface="Arial" panose="020B0604020202020204" pitchFamily="34" charset="0"/>
              </a:rPr>
              <a:t>АО «Сетевая компания» (энергоснабжение)</a:t>
            </a:r>
            <a:endParaRPr lang="en-US" sz="1400" b="1" dirty="0">
              <a:cs typeface="Arial" panose="020B0604020202020204" pitchFamily="34" charset="0"/>
            </a:endParaRPr>
          </a:p>
          <a:p>
            <a:r>
              <a:rPr lang="en-US" sz="1400" dirty="0" err="1">
                <a:cs typeface="Arial" panose="020B0604020202020204" pitchFamily="34" charset="0"/>
              </a:rPr>
              <a:t>Общая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численность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сотрудников</a:t>
            </a:r>
            <a:r>
              <a:rPr lang="en-US" sz="1400" dirty="0">
                <a:cs typeface="Arial" panose="020B0604020202020204" pitchFamily="34" charset="0"/>
              </a:rPr>
              <a:t> – </a:t>
            </a:r>
            <a:r>
              <a:rPr lang="en-US" sz="1400" dirty="0" err="1">
                <a:cs typeface="Arial" panose="020B0604020202020204" pitchFamily="34" charset="0"/>
              </a:rPr>
              <a:t>свыше</a:t>
            </a:r>
            <a:r>
              <a:rPr lang="en-US" sz="1400" dirty="0">
                <a:cs typeface="Arial" panose="020B0604020202020204" pitchFamily="34" charset="0"/>
              </a:rPr>
              <a:t> 15 </a:t>
            </a:r>
            <a:r>
              <a:rPr lang="en-US" sz="1400" dirty="0" err="1">
                <a:cs typeface="Arial" panose="020B0604020202020204" pitchFamily="34" charset="0"/>
              </a:rPr>
              <a:t>тыс</a:t>
            </a:r>
            <a:r>
              <a:rPr lang="en-US" sz="1400" dirty="0"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cs typeface="Arial" panose="020B0604020202020204" pitchFamily="34" charset="0"/>
              </a:rPr>
              <a:t>11 </a:t>
            </a:r>
            <a:r>
              <a:rPr lang="en-US" sz="1400" dirty="0" err="1">
                <a:cs typeface="Arial" panose="020B0604020202020204" pitchFamily="34" charset="0"/>
              </a:rPr>
              <a:t>филиалов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на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территории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Республики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Татарстан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7364" y="2772198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+mj-lt"/>
                <a:cs typeface="Arial" panose="020B0604020202020204" pitchFamily="34" charset="0"/>
              </a:rPr>
              <a:t>ЦЕЛ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И</a:t>
            </a:r>
            <a:r>
              <a:rPr lang="ru-RU" b="1" dirty="0">
                <a:latin typeface="+mj-lt"/>
                <a:cs typeface="Arial" panose="020B0604020202020204" pitchFamily="34" charset="0"/>
              </a:rPr>
              <a:t> ПРОЕКТА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7354" y="3129006"/>
            <a:ext cx="4999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 panose="020B0604020202020204" pitchFamily="34" charset="0"/>
              </a:rPr>
              <a:t>Построение системы </a:t>
            </a:r>
            <a:r>
              <a:rPr lang="ru-RU" sz="1400" dirty="0" err="1">
                <a:cs typeface="Arial" panose="020B0604020202020204" pitchFamily="34" charset="0"/>
              </a:rPr>
              <a:t>ПБиОТ</a:t>
            </a:r>
            <a:r>
              <a:rPr lang="ru-RU" sz="1400" dirty="0">
                <a:cs typeface="Arial" panose="020B0604020202020204" pitchFamily="34" charset="0"/>
              </a:rPr>
              <a:t> на платформе 1С;</a:t>
            </a:r>
            <a:endParaRPr lang="en-US" sz="1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cs typeface="Arial" panose="020B0604020202020204" pitchFamily="34" charset="0"/>
              </a:rPr>
              <a:t>Формирование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единого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информационного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пространства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службы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Управления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Надзора</a:t>
            </a:r>
            <a:r>
              <a:rPr lang="ru-RU" sz="1400" dirty="0">
                <a:cs typeface="Arial" panose="020B0604020202020204" pitchFamily="34" charset="0"/>
              </a:rPr>
              <a:t>;</a:t>
            </a:r>
            <a:endParaRPr lang="en-US" sz="1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cs typeface="Arial" panose="020B0604020202020204" pitchFamily="34" charset="0"/>
              </a:rPr>
              <a:t>Реализация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сервисов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интеграции</a:t>
            </a:r>
            <a:r>
              <a:rPr lang="en-US" sz="1400" dirty="0">
                <a:cs typeface="Arial" panose="020B0604020202020204" pitchFamily="34" charset="0"/>
              </a:rPr>
              <a:t> и </a:t>
            </a:r>
            <a:r>
              <a:rPr lang="en-US" sz="1400" dirty="0" err="1">
                <a:cs typeface="Arial" panose="020B0604020202020204" pitchFamily="34" charset="0"/>
              </a:rPr>
              <a:t>объединение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бизнес-процессов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одной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системе</a:t>
            </a:r>
            <a:r>
              <a:rPr lang="ru-RU" sz="1400" dirty="0">
                <a:cs typeface="Arial" panose="020B0604020202020204" pitchFamily="34" charset="0"/>
              </a:rPr>
              <a:t>;</a:t>
            </a:r>
            <a:endParaRPr lang="en-US" sz="1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cs typeface="Arial" panose="020B0604020202020204" pitchFamily="34" charset="0"/>
              </a:rPr>
              <a:t>Повышение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уровня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коммуникации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между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>
                <a:cs typeface="Arial" panose="020B0604020202020204" pitchFamily="34" charset="0"/>
              </a:rPr>
              <a:t>филиалами</a:t>
            </a:r>
            <a:r>
              <a:rPr lang="en-US" sz="1400" dirty="0">
                <a:cs typeface="Arial" panose="020B0604020202020204" pitchFamily="34" charset="0"/>
              </a:rPr>
              <a:t> и </a:t>
            </a:r>
            <a:r>
              <a:rPr lang="en-US" sz="1400" dirty="0" err="1">
                <a:cs typeface="Arial" panose="020B0604020202020204" pitchFamily="34" charset="0"/>
              </a:rPr>
              <a:t>центральным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ru-RU" sz="1400" dirty="0">
                <a:cs typeface="Arial" panose="020B0604020202020204" pitchFamily="34" charset="0"/>
              </a:rPr>
              <a:t>управлением.</a:t>
            </a:r>
            <a:r>
              <a:rPr lang="en-US" sz="1400" dirty="0">
                <a:cs typeface="Arial" panose="020B0604020202020204" pitchFamily="34" charset="0"/>
              </a:rPr>
              <a:t> </a:t>
            </a:r>
          </a:p>
          <a:p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91025" y="1432031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+mj-lt"/>
                <a:cs typeface="Arial" panose="020B0604020202020204" pitchFamily="34" charset="0"/>
              </a:rPr>
              <a:t>ДОСТИГНУТЫЕ РЕЗУЛЬТАТЫ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26629" y="1835489"/>
            <a:ext cx="5598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lvl="0" indent="-285750">
              <a:buBlip>
                <a:blip r:embed="rId6"/>
              </a:buBlip>
              <a:defRPr sz="1400"/>
            </a:lvl1pPr>
          </a:lstStyle>
          <a:p>
            <a:pPr>
              <a:defRPr>
                <a:solidFill>
                  <a:schemeClr val="accent5">
                    <a:lumOff val="-29866"/>
                  </a:schemeClr>
                </a:solidFill>
              </a:defRPr>
            </a:pPr>
            <a:r>
              <a:rPr lang="en-US" dirty="0" err="1">
                <a:cs typeface="Arial" panose="020B0604020202020204" pitchFamily="34" charset="0"/>
              </a:rPr>
              <a:t>Создание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единого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рабочего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пространства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которое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связывает</a:t>
            </a:r>
            <a:r>
              <a:rPr lang="en-US" dirty="0">
                <a:cs typeface="Arial" panose="020B0604020202020204" pitchFamily="34" charset="0"/>
              </a:rPr>
              <a:t>  </a:t>
            </a:r>
            <a:r>
              <a:rPr lang="en-US" dirty="0" err="1">
                <a:cs typeface="Arial" panose="020B0604020202020204" pitchFamily="34" charset="0"/>
              </a:rPr>
              <a:t>все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службы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организации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отвечающие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за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обеспечение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безопасных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условий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труда</a:t>
            </a:r>
            <a:r>
              <a:rPr lang="en-US" dirty="0">
                <a:cs typeface="Arial" panose="020B0604020202020204" pitchFamily="34" charset="0"/>
              </a:rPr>
              <a:t>;</a:t>
            </a:r>
          </a:p>
          <a:p>
            <a:pPr>
              <a:defRPr>
                <a:solidFill>
                  <a:schemeClr val="accent5">
                    <a:lumOff val="-29866"/>
                  </a:schemeClr>
                </a:solidFill>
              </a:defRPr>
            </a:pPr>
            <a:r>
              <a:rPr lang="en-US" dirty="0" err="1">
                <a:cs typeface="Arial" panose="020B0604020202020204" pitchFamily="34" charset="0"/>
              </a:rPr>
              <a:t>Снижение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трудоемкости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выполнения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рутинный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операций</a:t>
            </a:r>
            <a:r>
              <a:rPr lang="en-US" dirty="0">
                <a:cs typeface="Arial" panose="020B0604020202020204" pitchFamily="34" charset="0"/>
              </a:rPr>
              <a:t>;</a:t>
            </a:r>
          </a:p>
          <a:p>
            <a:pPr>
              <a:defRPr>
                <a:solidFill>
                  <a:schemeClr val="accent5">
                    <a:lumOff val="-29866"/>
                  </a:schemeClr>
                </a:solidFill>
              </a:defRPr>
            </a:pPr>
            <a:r>
              <a:rPr lang="en-US" dirty="0" err="1">
                <a:cs typeface="Arial" panose="020B0604020202020204" pitchFamily="34" charset="0"/>
              </a:rPr>
              <a:t>Исключение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пропуска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исполнения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задач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благодаря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напоминаниям</a:t>
            </a:r>
            <a:r>
              <a:rPr lang="en-US" dirty="0">
                <a:cs typeface="Arial" panose="020B0604020202020204" pitchFamily="34" charset="0"/>
              </a:rPr>
              <a:t> в </a:t>
            </a:r>
            <a:r>
              <a:rPr lang="en-US" dirty="0" err="1">
                <a:cs typeface="Arial" panose="020B0604020202020204" pitchFamily="34" charset="0"/>
              </a:rPr>
              <a:t>системе</a:t>
            </a:r>
            <a:r>
              <a:rPr lang="en-US" dirty="0">
                <a:cs typeface="Arial" panose="020B0604020202020204" pitchFamily="34" charset="0"/>
              </a:rPr>
              <a:t> и </a:t>
            </a:r>
            <a:r>
              <a:rPr lang="en-US" dirty="0" err="1">
                <a:cs typeface="Arial" panose="020B0604020202020204" pitchFamily="34" charset="0"/>
              </a:rPr>
              <a:t>рассылке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на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электронную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почту</a:t>
            </a:r>
            <a:r>
              <a:rPr lang="en-US" dirty="0">
                <a:cs typeface="Arial" panose="020B0604020202020204" pitchFamily="34" charset="0"/>
              </a:rPr>
              <a:t>;</a:t>
            </a:r>
          </a:p>
          <a:p>
            <a:pPr>
              <a:defRPr>
                <a:solidFill>
                  <a:schemeClr val="accent5">
                    <a:lumOff val="-29866"/>
                  </a:schemeClr>
                </a:solidFill>
              </a:defRPr>
            </a:pPr>
            <a:r>
              <a:rPr lang="en-US" dirty="0" err="1">
                <a:cs typeface="Arial" panose="020B0604020202020204" pitchFamily="34" charset="0"/>
              </a:rPr>
              <a:t>Исключение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искажения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информации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от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филиалов</a:t>
            </a:r>
            <a:r>
              <a:rPr lang="en-US" dirty="0">
                <a:cs typeface="Arial" panose="020B0604020202020204" pitchFamily="34" charset="0"/>
              </a:rPr>
              <a:t> и </a:t>
            </a:r>
            <a:r>
              <a:rPr lang="en-US" dirty="0" err="1">
                <a:cs typeface="Arial" panose="020B0604020202020204" pitchFamily="34" charset="0"/>
              </a:rPr>
              <a:t>структурных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подразделений</a:t>
            </a:r>
            <a:r>
              <a:rPr lang="en-US" dirty="0">
                <a:cs typeface="Arial" panose="020B0604020202020204" pitchFamily="34" charset="0"/>
              </a:rPr>
              <a:t>;</a:t>
            </a:r>
          </a:p>
          <a:p>
            <a:pPr>
              <a:defRPr>
                <a:solidFill>
                  <a:schemeClr val="accent5">
                    <a:lumOff val="-29866"/>
                  </a:schemeClr>
                </a:solidFill>
              </a:defRPr>
            </a:pPr>
            <a:r>
              <a:rPr lang="en-US" dirty="0" err="1">
                <a:cs typeface="Arial" panose="020B0604020202020204" pitchFamily="34" charset="0"/>
              </a:rPr>
              <a:t>Сокращение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сроков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подготовки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отчетности</a:t>
            </a:r>
            <a:r>
              <a:rPr lang="en-US" dirty="0">
                <a:cs typeface="Arial" panose="020B0604020202020204" pitchFamily="34" charset="0"/>
              </a:rPr>
              <a:t> (</a:t>
            </a:r>
            <a:r>
              <a:rPr lang="en-US" dirty="0" err="1">
                <a:cs typeface="Arial" panose="020B0604020202020204" pitchFamily="34" charset="0"/>
              </a:rPr>
              <a:t>по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направлениям</a:t>
            </a:r>
            <a:r>
              <a:rPr lang="en-US" dirty="0">
                <a:cs typeface="Arial" panose="020B0604020202020204" pitchFamily="34" charset="0"/>
              </a:rPr>
              <a:t>);</a:t>
            </a:r>
          </a:p>
          <a:p>
            <a:pPr>
              <a:defRPr>
                <a:solidFill>
                  <a:schemeClr val="accent5">
                    <a:lumOff val="-29866"/>
                  </a:schemeClr>
                </a:solidFill>
              </a:defRPr>
            </a:pPr>
            <a:r>
              <a:rPr lang="en-US" dirty="0" err="1">
                <a:cs typeface="Arial" panose="020B0604020202020204" pitchFamily="34" charset="0"/>
              </a:rPr>
              <a:t>Снижение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рисков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получения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предписаний</a:t>
            </a:r>
            <a:r>
              <a:rPr lang="en-US" dirty="0">
                <a:cs typeface="Arial" panose="020B0604020202020204" pitchFamily="34" charset="0"/>
              </a:rPr>
              <a:t> и </a:t>
            </a:r>
            <a:r>
              <a:rPr lang="en-US" dirty="0" err="1">
                <a:cs typeface="Arial" panose="020B0604020202020204" pitchFamily="34" charset="0"/>
              </a:rPr>
              <a:t>штрафных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санкций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надзорных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органов</a:t>
            </a:r>
            <a:r>
              <a:rPr lang="en-US" dirty="0">
                <a:cs typeface="Arial" panose="020B0604020202020204" pitchFamily="34" charset="0"/>
              </a:rPr>
              <a:t> и </a:t>
            </a:r>
            <a:r>
              <a:rPr lang="en-US" dirty="0" err="1">
                <a:cs typeface="Arial" panose="020B0604020202020204" pitchFamily="34" charset="0"/>
              </a:rPr>
              <a:t>другие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  <a:p>
            <a:pPr>
              <a:defRPr>
                <a:solidFill>
                  <a:schemeClr val="accent5">
                    <a:lumOff val="-29866"/>
                  </a:schemeClr>
                </a:solidFill>
              </a:defRPr>
            </a:pPr>
            <a:endParaRPr lang="ru-RU" dirty="0"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76" y="1478859"/>
            <a:ext cx="342220" cy="34222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76" y="2776906"/>
            <a:ext cx="342220" cy="3422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51" y="1440759"/>
            <a:ext cx="342220" cy="342220"/>
          </a:xfrm>
          <a:prstGeom prst="rect">
            <a:avLst/>
          </a:prstGeom>
        </p:spPr>
      </p:pic>
      <p:pic>
        <p:nvPicPr>
          <p:cNvPr id="23" name="Picture 2" descr="Сетевая компан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64" y="1442190"/>
            <a:ext cx="1312359" cy="34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48535" y="4810469"/>
            <a:ext cx="3371474" cy="1022530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Количество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активных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пользователей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на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момент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внедрения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Arial" panose="020B0604020202020204" pitchFamily="34" charset="0"/>
              </a:rPr>
              <a:t>составил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свыше 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400 </a:t>
            </a:r>
            <a:r>
              <a:rPr lang="en-US" sz="1400" b="1" dirty="0" err="1">
                <a:solidFill>
                  <a:schemeClr val="tx1"/>
                </a:solidFill>
                <a:cs typeface="Arial" panose="020B0604020202020204" pitchFamily="34" charset="0"/>
              </a:rPr>
              <a:t>сотрудников</a:t>
            </a:r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, на текущий день - 780 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1278255" y="3722384"/>
            <a:ext cx="421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опыт</a:t>
            </a:r>
          </a:p>
        </p:txBody>
      </p:sp>
      <p:pic>
        <p:nvPicPr>
          <p:cNvPr id="26" name="Picture 2" descr="https://uc-1c.ru/templates/edu1c/preview_6319d3286039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4" y="6048111"/>
            <a:ext cx="537828" cy="4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348535" y="6013636"/>
            <a:ext cx="3371474" cy="5662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Время реализации проекта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август 2022 – сентябрь 2023 </a:t>
            </a:r>
          </a:p>
        </p:txBody>
      </p:sp>
      <p:pic>
        <p:nvPicPr>
          <p:cNvPr id="46086" name="Picture 6" descr="https://www.st54.ru/upload/resize_cache/iblock/c2a/m19yelfa18q0oprb0g5k4hmbe3flttbu/220_220_1a1fde8d5e7dcaa11be442336c9d37f5e/1sproizvodstvennaya_bezopasnost._kompleksnay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13" y="4974301"/>
            <a:ext cx="1247975" cy="12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427122" y="5398191"/>
            <a:ext cx="5455919" cy="10225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Текущей статус системы – переведена в промышленную эксплуатацию и сопровождается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Икс-Игрек-Зет Автоматизация.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Вторая очередь модификации - </a:t>
            </a:r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июнь 2024 – январь 2026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57D283-1D37-0C4F-7343-AC1A0EAC5446}"/>
              </a:ext>
            </a:extLst>
          </p:cNvPr>
          <p:cNvSpPr/>
          <p:nvPr/>
        </p:nvSpPr>
        <p:spPr>
          <a:xfrm>
            <a:off x="6427122" y="4881204"/>
            <a:ext cx="5455919" cy="3968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Проектная команда – 34 человека </a:t>
            </a:r>
          </a:p>
        </p:txBody>
      </p:sp>
    </p:spTree>
    <p:extLst>
      <p:ext uri="{BB962C8B-B14F-4D97-AF65-F5344CB8AC3E}">
        <p14:creationId xmlns:p14="http://schemas.microsoft.com/office/powerpoint/2010/main" val="70247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904115-A1BC-8302-4678-A66A7C9FC1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14"/>
          <a:stretch/>
        </p:blipFill>
        <p:spPr>
          <a:xfrm>
            <a:off x="6102224" y="-13648"/>
            <a:ext cx="6105716" cy="6908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8" y="570368"/>
            <a:ext cx="1976889" cy="6843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5188" y="570367"/>
            <a:ext cx="9361701" cy="684309"/>
          </a:xfrm>
          <a:prstGeom prst="rect">
            <a:avLst/>
          </a:prstGeom>
          <a:solidFill>
            <a:srgbClr val="21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Этапы внедрения продуктов на платформе 1С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8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64923"/>
            <a:ext cx="670456" cy="661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45788" y="946998"/>
            <a:ext cx="1567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https://xyz-1c.ru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80590610"/>
              </p:ext>
            </p:extLst>
          </p:nvPr>
        </p:nvGraphicFramePr>
        <p:xfrm>
          <a:off x="686539" y="2027294"/>
          <a:ext cx="5403238" cy="434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6087762"/>
              </p:ext>
            </p:extLst>
          </p:nvPr>
        </p:nvGraphicFramePr>
        <p:xfrm>
          <a:off x="4911090" y="1941652"/>
          <a:ext cx="7071360" cy="434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1B7CB2-8B0A-6487-F654-A8B31A854E1C}"/>
              </a:ext>
            </a:extLst>
          </p:cNvPr>
          <p:cNvSpPr txBox="1"/>
          <p:nvPr/>
        </p:nvSpPr>
        <p:spPr>
          <a:xfrm>
            <a:off x="1221817" y="1422397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Arial" panose="020B0604020202020204" pitchFamily="34" charset="0"/>
              </a:rPr>
              <a:t>Ориентировочный маршрут </a:t>
            </a:r>
          </a:p>
          <a:p>
            <a:pPr algn="ctr"/>
            <a:r>
              <a:rPr lang="ru-RU" b="1" dirty="0">
                <a:latin typeface="+mj-lt"/>
                <a:cs typeface="Arial" panose="020B0604020202020204" pitchFamily="34" charset="0"/>
              </a:rPr>
              <a:t>внедрения продуктов 1С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4E585-A519-B3AA-07D5-1CB876C8D365}"/>
              </a:ext>
            </a:extLst>
          </p:cNvPr>
          <p:cNvSpPr txBox="1"/>
          <p:nvPr/>
        </p:nvSpPr>
        <p:spPr>
          <a:xfrm>
            <a:off x="7222567" y="1422397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+mj-lt"/>
                <a:cs typeface="Arial" panose="020B0604020202020204" pitchFamily="34" charset="0"/>
              </a:rPr>
              <a:t>Сроки внедрения продуктов 1С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9BB770-CDE5-154E-CF61-7C1BEE87725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76" y="1478859"/>
            <a:ext cx="342220" cy="3422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0CD479-A834-6EC4-C7AC-C908FD1A5CD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51" y="1478859"/>
            <a:ext cx="342220" cy="3422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AD53C1-B022-3CE8-AE91-E3407AD91C6F}"/>
              </a:ext>
            </a:extLst>
          </p:cNvPr>
          <p:cNvSpPr txBox="1"/>
          <p:nvPr/>
        </p:nvSpPr>
        <p:spPr>
          <a:xfrm rot="16200000">
            <a:off x="-1278255" y="3722384"/>
            <a:ext cx="421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и этапы внедрения </a:t>
            </a:r>
          </a:p>
        </p:txBody>
      </p:sp>
      <p:pic>
        <p:nvPicPr>
          <p:cNvPr id="16" name="Picture 2" descr="https://uc-1c.ru/templates/edu1c/preview_6319d32860396.png">
            <a:extLst>
              <a:ext uri="{FF2B5EF4-FFF2-40B4-BE49-F238E27FC236}">
                <a16:creationId xmlns:a16="http://schemas.microsoft.com/office/drawing/2014/main" id="{65712E0C-EB25-9B1B-FA59-3B9EA96D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4" y="6048111"/>
            <a:ext cx="537828" cy="4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9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8" y="570368"/>
            <a:ext cx="1976889" cy="684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564923"/>
            <a:ext cx="670456" cy="6615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5188" y="570367"/>
            <a:ext cx="9220437" cy="684309"/>
          </a:xfrm>
          <a:prstGeom prst="rect">
            <a:avLst/>
          </a:prstGeom>
          <a:solidFill>
            <a:srgbClr val="214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Прайс-лист коробочных решений и клиентских лицензий 1С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205777" y="964139"/>
            <a:ext cx="1487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https://xyz-1c.ru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B22FB5-2C2C-42FE-8E3E-7D56FE08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7B9-590A-4D4E-BD83-5E550CAA9766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750C87FC-9FBF-6784-16A7-B9234A03F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141839"/>
              </p:ext>
            </p:extLst>
          </p:nvPr>
        </p:nvGraphicFramePr>
        <p:xfrm>
          <a:off x="1218898" y="1595966"/>
          <a:ext cx="985867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08">
                  <a:extLst>
                    <a:ext uri="{9D8B030D-6E8A-4147-A177-3AD203B41FA5}">
                      <a16:colId xmlns:a16="http://schemas.microsoft.com/office/drawing/2014/main" val="361562577"/>
                    </a:ext>
                  </a:extLst>
                </a:gridCol>
                <a:gridCol w="1789045">
                  <a:extLst>
                    <a:ext uri="{9D8B030D-6E8A-4147-A177-3AD203B41FA5}">
                      <a16:colId xmlns:a16="http://schemas.microsoft.com/office/drawing/2014/main" val="218552123"/>
                    </a:ext>
                  </a:extLst>
                </a:gridCol>
                <a:gridCol w="6140523">
                  <a:extLst>
                    <a:ext uri="{9D8B030D-6E8A-4147-A177-3AD203B41FA5}">
                      <a16:colId xmlns:a16="http://schemas.microsoft.com/office/drawing/2014/main" val="1562391633"/>
                    </a:ext>
                  </a:extLst>
                </a:gridCol>
                <a:gridCol w="1351101">
                  <a:extLst>
                    <a:ext uri="{9D8B030D-6E8A-4147-A177-3AD203B41FA5}">
                      <a16:colId xmlns:a16="http://schemas.microsoft.com/office/drawing/2014/main" val="892149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Код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Цена, руб.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12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2900002570069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1С:Предпр.8. EHS Комплексная производственная безопасность КОРП. Электронная поставка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592 800,00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06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2900002570090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1С:EHS Комплексная производственная безопасность КОРП. Клиентская лицензия на 5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р.м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Электронная поставка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164 200,00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32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2900002159394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1С:Предпр.8. Производственная безопасность. Охрана труда. Электронная поставка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39 900,00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6966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2900002159479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1С:Производственная безопасность. Охрана труда. Клиентская лицензия на 5 </a:t>
                      </a:r>
                      <a:r>
                        <a:rPr lang="ru-RU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р.м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Электронная поставка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40 700,00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849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2900002577440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+mn-lt"/>
                        </a:rPr>
                        <a:t>1С:КП Отраслевой ПРОФ, 4-я Категория на 12 месяцев, при пролонгации без перерыва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104 400,00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98360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8DCC54F-5070-0A21-833C-EE7FC86CE300}"/>
              </a:ext>
            </a:extLst>
          </p:cNvPr>
          <p:cNvSpPr txBox="1"/>
          <p:nvPr/>
        </p:nvSpPr>
        <p:spPr>
          <a:xfrm>
            <a:off x="1114123" y="5241796"/>
            <a:ext cx="98586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i="1" dirty="0"/>
              <a:t>*С полным прайсом стоимости коробочных решений  и клиентских лицензий можно ознакомиться на сайте </a:t>
            </a:r>
            <a:r>
              <a:rPr lang="en-US" sz="1600" i="1" dirty="0"/>
              <a:t>https://solutions.1c.ru</a:t>
            </a:r>
            <a:r>
              <a:rPr lang="ru-RU" sz="1600" i="1" dirty="0"/>
              <a:t>.</a:t>
            </a:r>
          </a:p>
          <a:p>
            <a:pPr algn="just"/>
            <a:r>
              <a:rPr lang="ru-RU" sz="1600" i="1" dirty="0"/>
              <a:t>**Внедрение, кастомизация под требования Заказчика, настройка нетиповых планов обменов, обучение и консультация персонала не входит в данную стоимость.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F9E0F6-7625-465C-2788-F8AB39062FD2}"/>
              </a:ext>
            </a:extLst>
          </p:cNvPr>
          <p:cNvSpPr txBox="1"/>
          <p:nvPr/>
        </p:nvSpPr>
        <p:spPr>
          <a:xfrm rot="16200000">
            <a:off x="-1278255" y="3722384"/>
            <a:ext cx="421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ПО и клиентских лицензий </a:t>
            </a:r>
          </a:p>
        </p:txBody>
      </p:sp>
      <p:pic>
        <p:nvPicPr>
          <p:cNvPr id="13" name="Picture 2" descr="https://uc-1c.ru/templates/edu1c/preview_6319d32860396.png">
            <a:extLst>
              <a:ext uri="{FF2B5EF4-FFF2-40B4-BE49-F238E27FC236}">
                <a16:creationId xmlns:a16="http://schemas.microsoft.com/office/drawing/2014/main" id="{9177AB58-C478-BAEB-8123-3FB2B09D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4" y="6048111"/>
            <a:ext cx="537828" cy="4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4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  <wetp:taskpane dockstate="right" visibility="0" width="350" row="6">
    <wetp:webextensionref xmlns:r="http://schemas.openxmlformats.org/officeDocument/2006/relationships" r:id="rId3"/>
  </wetp:taskpane>
  <wetp:taskpane dockstate="right" visibility="0" width="350" row="5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18989571-5AFB-4AD4-985A-474B06C69306}">
  <we:reference id="wa200005566" version="3.0.0.2" store="ru-RU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0E7895A6-2FF8-4EB4-8EB8-2C0870A59CD0}">
  <we:reference id="wa200005669" version="2.0.0.0" store="ru-RU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4D701E7D-A96E-4AA2-A533-879B4CF932FD}">
  <we:reference id="wa104178141" version="4.3.3.0" store="ru-RU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44020EED-FA9F-4FDE-A44B-8A3A7AC73CB3}">
  <we:reference id="wa104380862" version="3.0.0.0" store="ru-RU" storeType="OMEX"/>
  <we:alternateReferences>
    <we:reference id="WA104380862" version="3.0.0.0" store="WA10438086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12987</TotalTime>
  <Words>1476</Words>
  <Application>Microsoft Office PowerPoint</Application>
  <PresentationFormat>Широкоэкранный</PresentationFormat>
  <Paragraphs>271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Unicode MS</vt:lpstr>
      <vt:lpstr>Calibri</vt:lpstr>
      <vt:lpstr>Calibri Light</vt:lpstr>
      <vt:lpstr>One Second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DA23640</cp:lastModifiedBy>
  <cp:revision>835</cp:revision>
  <cp:lastPrinted>2023-01-16T18:21:39Z</cp:lastPrinted>
  <dcterms:created xsi:type="dcterms:W3CDTF">2020-08-12T06:55:11Z</dcterms:created>
  <dcterms:modified xsi:type="dcterms:W3CDTF">2024-06-26T16:00:48Z</dcterms:modified>
</cp:coreProperties>
</file>