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2"/>
  </p:notesMasterIdLst>
  <p:sldIdLst>
    <p:sldId id="258" r:id="rId2"/>
    <p:sldId id="304" r:id="rId3"/>
    <p:sldId id="287" r:id="rId4"/>
    <p:sldId id="288" r:id="rId5"/>
    <p:sldId id="305" r:id="rId6"/>
    <p:sldId id="306" r:id="rId7"/>
    <p:sldId id="307" r:id="rId8"/>
    <p:sldId id="308" r:id="rId9"/>
    <p:sldId id="309" r:id="rId10"/>
    <p:sldId id="284" r:id="rId11"/>
    <p:sldId id="282" r:id="rId12"/>
    <p:sldId id="295" r:id="rId13"/>
    <p:sldId id="297" r:id="rId14"/>
    <p:sldId id="294" r:id="rId15"/>
    <p:sldId id="299" r:id="rId16"/>
    <p:sldId id="293" r:id="rId17"/>
    <p:sldId id="301" r:id="rId18"/>
    <p:sldId id="310" r:id="rId19"/>
    <p:sldId id="311" r:id="rId20"/>
    <p:sldId id="292" r:id="rId21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5" autoAdjust="0"/>
    <p:restoredTop sz="94622" autoAdjust="0"/>
  </p:normalViewPr>
  <p:slideViewPr>
    <p:cSldViewPr snapToObjects="1">
      <p:cViewPr>
        <p:scale>
          <a:sx n="96" d="100"/>
          <a:sy n="96" d="100"/>
        </p:scale>
        <p:origin x="-888" y="-331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03FB8F-D008-4253-BA78-870E58DEF546}" type="datetimeFigureOut">
              <a:rPr lang="ru-RU" smtClean="0"/>
              <a:t>10.07.2024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E38489-4451-4432-8FC5-7D7BF94FD6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8038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A9F9-0561-44E1-B557-155DC0F4E9A4}" type="datetimeFigureOut">
              <a:rPr lang="ru-RU" smtClean="0"/>
              <a:t>10.07.2024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C019E-FFFB-4524-A671-9541E96228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0280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A9F9-0561-44E1-B557-155DC0F4E9A4}" type="datetimeFigureOut">
              <a:rPr lang="ru-RU" smtClean="0"/>
              <a:t>10.07.2024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C019E-FFFB-4524-A671-9541E96228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2191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A9F9-0561-44E1-B557-155DC0F4E9A4}" type="datetimeFigureOut">
              <a:rPr lang="ru-RU" smtClean="0"/>
              <a:t>10.07.2024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C019E-FFFB-4524-A671-9541E96228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4759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A9F9-0561-44E1-B557-155DC0F4E9A4}" type="datetimeFigureOut">
              <a:rPr lang="ru-RU" smtClean="0"/>
              <a:t>10.07.2024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C019E-FFFB-4524-A671-9541E96228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4597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A9F9-0561-44E1-B557-155DC0F4E9A4}" type="datetimeFigureOut">
              <a:rPr lang="ru-RU" smtClean="0"/>
              <a:t>10.07.2024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C019E-FFFB-4524-A671-9541E96228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8387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A9F9-0561-44E1-B557-155DC0F4E9A4}" type="datetimeFigureOut">
              <a:rPr lang="ru-RU" smtClean="0"/>
              <a:t>10.07.2024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C019E-FFFB-4524-A671-9541E96228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0858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A9F9-0561-44E1-B557-155DC0F4E9A4}" type="datetimeFigureOut">
              <a:rPr lang="ru-RU" smtClean="0"/>
              <a:t>10.07.2024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C019E-FFFB-4524-A671-9541E96228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297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A9F9-0561-44E1-B557-155DC0F4E9A4}" type="datetimeFigureOut">
              <a:rPr lang="ru-RU" smtClean="0"/>
              <a:t>10.07.2024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C019E-FFFB-4524-A671-9541E96228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3990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A9F9-0561-44E1-B557-155DC0F4E9A4}" type="datetimeFigureOut">
              <a:rPr lang="ru-RU" smtClean="0"/>
              <a:t>10.07.2024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C019E-FFFB-4524-A671-9541E96228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1835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A9F9-0561-44E1-B557-155DC0F4E9A4}" type="datetimeFigureOut">
              <a:rPr lang="ru-RU" smtClean="0"/>
              <a:t>10.07.2024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C019E-FFFB-4524-A671-9541E96228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524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A9F9-0561-44E1-B557-155DC0F4E9A4}" type="datetimeFigureOut">
              <a:rPr lang="ru-RU" smtClean="0"/>
              <a:t>10.07.2024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C019E-FFFB-4524-A671-9541E96228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075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4A9F9-0561-44E1-B557-155DC0F4E9A4}" type="datetimeFigureOut">
              <a:rPr lang="ru-RU" smtClean="0"/>
              <a:t>10.07.2024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C019E-FFFB-4524-A671-9541E96228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9146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3" y="141480"/>
            <a:ext cx="2952297" cy="553223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1187531" y="3813922"/>
            <a:ext cx="756105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200" dirty="0" smtClean="0"/>
              <a:t>Головяшкин Константин Владимирович</a:t>
            </a:r>
          </a:p>
          <a:p>
            <a:pPr algn="r"/>
            <a:r>
              <a:rPr lang="ru-RU" dirty="0" smtClean="0"/>
              <a:t>директор АНО ДПО «СЗРЦОТ», судебный эксперт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395420" y="1995670"/>
            <a:ext cx="82811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Охрана труда на предприятиях судостроения и судоремонта. </a:t>
            </a:r>
          </a:p>
          <a:p>
            <a:pPr algn="ctr"/>
            <a:r>
              <a:rPr lang="ru-RU" sz="3200" b="1" u="sng" dirty="0" smtClean="0"/>
              <a:t>Последствия несоблюдения требований.</a:t>
            </a:r>
            <a:endParaRPr lang="ru-RU" sz="3200" b="1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262607" y="1059540"/>
            <a:ext cx="81197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/>
              <a:t>ВНОТ – Дальний Восток 2024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743720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3" y="141480"/>
            <a:ext cx="2952297" cy="553223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887898" y="2355720"/>
            <a:ext cx="772406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Пленума Верховного Суда РФ от 29.11.2018 N 41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судебной практике по уголовным делам о нарушениях требований охраны труда, правил безопасности при ведении строительных или иных работ либо требований промышленной безопасности опасных производственных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объектов»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077991" y="1297557"/>
            <a:ext cx="453663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/>
              <a:t>статьи 143, 216 и 217 </a:t>
            </a:r>
            <a:endParaRPr lang="ru-RU" sz="3200" b="1" dirty="0" smtClean="0"/>
          </a:p>
          <a:p>
            <a:r>
              <a:rPr lang="ru-RU" b="1" dirty="0" smtClean="0"/>
              <a:t>Уголовного кодекса Российской Федерации</a:t>
            </a:r>
            <a:endParaRPr lang="ru-RU" b="1" dirty="0"/>
          </a:p>
        </p:txBody>
      </p:sp>
      <p:pic>
        <p:nvPicPr>
          <p:cNvPr id="14" name="Picture 4" descr="https://extremizmu.net/wp-content/uploads/2021/07/38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696" y="996863"/>
            <a:ext cx="2120295" cy="1206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0493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Рисунок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3" y="141480"/>
            <a:ext cx="2952297" cy="55322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78093" y="843510"/>
            <a:ext cx="8641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п.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Пленума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78093" y="1851650"/>
            <a:ext cx="1512209" cy="58477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ru-RU" sz="3200" dirty="0" smtClean="0"/>
              <a:t>СОТ    </a:t>
            </a:r>
            <a:endParaRPr lang="ru-RU" sz="3200" dirty="0"/>
          </a:p>
        </p:txBody>
      </p:sp>
      <p:sp>
        <p:nvSpPr>
          <p:cNvPr id="27" name="TextBox 26"/>
          <p:cNvSpPr txBox="1"/>
          <p:nvPr/>
        </p:nvSpPr>
        <p:spPr>
          <a:xfrm>
            <a:off x="2444444" y="2563055"/>
            <a:ext cx="2814911" cy="58477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3200" dirty="0" smtClean="0"/>
              <a:t>2.Иные лица  </a:t>
            </a:r>
            <a:endParaRPr lang="ru-RU" sz="3200" dirty="0"/>
          </a:p>
        </p:txBody>
      </p:sp>
      <p:sp>
        <p:nvSpPr>
          <p:cNvPr id="29" name="TextBox 28"/>
          <p:cNvSpPr txBox="1"/>
          <p:nvPr/>
        </p:nvSpPr>
        <p:spPr>
          <a:xfrm>
            <a:off x="5295803" y="3475155"/>
            <a:ext cx="2591483" cy="58477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3200" dirty="0" smtClean="0"/>
              <a:t>3. Аутсорсинг </a:t>
            </a:r>
            <a:endParaRPr lang="ru-RU" sz="3200" dirty="0"/>
          </a:p>
        </p:txBody>
      </p:sp>
      <p:sp>
        <p:nvSpPr>
          <p:cNvPr id="30" name="TextBox 29"/>
          <p:cNvSpPr txBox="1"/>
          <p:nvPr/>
        </p:nvSpPr>
        <p:spPr>
          <a:xfrm>
            <a:off x="3854141" y="1347580"/>
            <a:ext cx="3528490" cy="58477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3200" dirty="0" smtClean="0"/>
              <a:t>ОТВЕТСТВЕННОСТЬ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600493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Рисунок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3" y="141480"/>
            <a:ext cx="2952297" cy="55322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02107" y="835935"/>
            <a:ext cx="8641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/>
              <a:t>п</a:t>
            </a:r>
            <a:r>
              <a:rPr lang="ru-RU" sz="3200" dirty="0" smtClean="0"/>
              <a:t>.3. Пленума</a:t>
            </a:r>
            <a:endParaRPr lang="ru-RU" sz="3200" dirty="0"/>
          </a:p>
        </p:txBody>
      </p:sp>
      <p:sp>
        <p:nvSpPr>
          <p:cNvPr id="27" name="TextBox 26"/>
          <p:cNvSpPr txBox="1"/>
          <p:nvPr/>
        </p:nvSpPr>
        <p:spPr>
          <a:xfrm>
            <a:off x="4932050" y="2283710"/>
            <a:ext cx="3891950" cy="255454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3200" dirty="0" smtClean="0"/>
              <a:t>2. </a:t>
            </a:r>
            <a:r>
              <a:rPr lang="ru-RU" sz="3200" dirty="0" smtClean="0"/>
              <a:t>Иные лица (Неоформленный работник, или лицо получающее образование)</a:t>
            </a:r>
            <a:endParaRPr lang="ru-RU" sz="3200" dirty="0"/>
          </a:p>
        </p:txBody>
      </p:sp>
      <p:sp>
        <p:nvSpPr>
          <p:cNvPr id="29" name="TextBox 28"/>
          <p:cNvSpPr txBox="1"/>
          <p:nvPr/>
        </p:nvSpPr>
        <p:spPr>
          <a:xfrm>
            <a:off x="414030" y="2193430"/>
            <a:ext cx="2591483" cy="58477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3200" dirty="0"/>
              <a:t>1</a:t>
            </a:r>
            <a:r>
              <a:rPr lang="ru-RU" sz="3200" dirty="0" smtClean="0"/>
              <a:t>. Работник </a:t>
            </a:r>
            <a:endParaRPr lang="ru-RU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2699740" y="1419590"/>
            <a:ext cx="2761178" cy="58477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3200" dirty="0" smtClean="0"/>
              <a:t>Потерпевший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240362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Рисунок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3" y="141480"/>
            <a:ext cx="2952297" cy="55322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79389" y="843510"/>
            <a:ext cx="8876047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п</a:t>
            </a:r>
            <a:r>
              <a:rPr lang="ru-RU" sz="3200" dirty="0" smtClean="0"/>
              <a:t>.6 Пленума </a:t>
            </a:r>
          </a:p>
          <a:p>
            <a:endParaRPr lang="ru-RU" sz="1400" dirty="0"/>
          </a:p>
          <a:p>
            <a:endParaRPr lang="ru-RU" sz="1400" b="1" i="1" u="sng" dirty="0" smtClean="0"/>
          </a:p>
          <a:p>
            <a:endParaRPr lang="ru-RU" sz="1400" b="1" i="1" u="sng" dirty="0"/>
          </a:p>
          <a:p>
            <a:endParaRPr lang="ru-RU" sz="1400" b="1" i="1" u="sng" dirty="0" smtClean="0"/>
          </a:p>
          <a:p>
            <a:endParaRPr lang="ru-RU" sz="1400" b="1" i="1" u="sng" dirty="0"/>
          </a:p>
          <a:p>
            <a:endParaRPr lang="ru-RU" sz="1400" b="1" i="1" u="sng" dirty="0" smtClean="0"/>
          </a:p>
          <a:p>
            <a:r>
              <a:rPr lang="ru-RU" sz="1400" b="1" i="1" u="sng" dirty="0" smtClean="0"/>
              <a:t>Роль </a:t>
            </a:r>
            <a:r>
              <a:rPr lang="ru-RU" sz="1400" b="1" i="1" u="sng" dirty="0"/>
              <a:t>лица, пострадавшего в происшествии</a:t>
            </a:r>
            <a:r>
              <a:rPr lang="ru-RU" sz="1400" dirty="0"/>
              <a:t>. </a:t>
            </a:r>
            <a:endParaRPr lang="ru-RU" sz="1400" dirty="0" smtClean="0"/>
          </a:p>
          <a:p>
            <a:endParaRPr lang="ru-RU" sz="1400" dirty="0"/>
          </a:p>
          <a:p>
            <a:r>
              <a:rPr lang="ru-RU" sz="1400" dirty="0" smtClean="0"/>
              <a:t>В </a:t>
            </a:r>
            <a:r>
              <a:rPr lang="ru-RU" sz="1400" dirty="0"/>
              <a:t>том случае, </a:t>
            </a:r>
            <a:r>
              <a:rPr lang="ru-RU" sz="1400" b="1" i="1" u="sng" dirty="0"/>
              <a:t>когда последствия наступили в результате как действий (бездействия) подсудимого, вина которого в нарушении специальных правил установлена судом, так и небрежности, допущенной потерпевшим, суду следует учитывать такое поведение потерпевшего при назначении наказания</a:t>
            </a:r>
            <a:r>
              <a:rPr lang="ru-RU" sz="1400" dirty="0"/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75510" y="1542566"/>
            <a:ext cx="7345020" cy="95410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800" dirty="0" smtClean="0"/>
              <a:t>Нарушение конкретных норм и в чем выразилось + Причинно-следственная связь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720827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611450" y="1762024"/>
            <a:ext cx="817407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/>
              <a:t>Основное отличие </a:t>
            </a:r>
          </a:p>
          <a:p>
            <a:pPr algn="just"/>
            <a:r>
              <a:rPr lang="ru-RU" sz="4000" dirty="0" smtClean="0"/>
              <a:t>ст. 143 	         ст. 216 		     ст.217</a:t>
            </a:r>
            <a:endParaRPr lang="ru-RU" sz="4000" dirty="0"/>
          </a:p>
        </p:txBody>
      </p:sp>
      <p:grpSp>
        <p:nvGrpSpPr>
          <p:cNvPr id="9" name="Группа 8"/>
          <p:cNvGrpSpPr/>
          <p:nvPr/>
        </p:nvGrpSpPr>
        <p:grpSpPr>
          <a:xfrm>
            <a:off x="251400" y="3166930"/>
            <a:ext cx="2785769" cy="1446877"/>
            <a:chOff x="1664083" y="727298"/>
            <a:chExt cx="3242471" cy="3085905"/>
          </a:xfrm>
        </p:grpSpPr>
        <p:sp>
          <p:nvSpPr>
            <p:cNvPr id="11" name="Овал 10"/>
            <p:cNvSpPr/>
            <p:nvPr/>
          </p:nvSpPr>
          <p:spPr>
            <a:xfrm>
              <a:off x="1664083" y="727298"/>
              <a:ext cx="3242471" cy="2451159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ru-RU" dirty="0" smtClean="0">
                  <a:solidFill>
                    <a:schemeClr val="tx1"/>
                  </a:solidFill>
                </a:rPr>
                <a:t>ТРУДОВЫЕ ОТНОШЕНИЯ</a:t>
              </a:r>
            </a:p>
            <a:p>
              <a:pPr algn="ctr"/>
              <a:r>
                <a:rPr lang="ru-RU" dirty="0" smtClean="0">
                  <a:solidFill>
                    <a:schemeClr val="tx1"/>
                  </a:solidFill>
                </a:rPr>
                <a:t>АКТ Н1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12" name="Овал 17"/>
            <p:cNvSpPr/>
            <p:nvPr/>
          </p:nvSpPr>
          <p:spPr>
            <a:xfrm>
              <a:off x="2150462" y="1608697"/>
              <a:ext cx="2292773" cy="22045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5400" tIns="25400" rIns="25400" bIns="254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2000" kern="1200" dirty="0"/>
            </a:p>
          </p:txBody>
        </p:sp>
      </p:grpSp>
      <p:pic>
        <p:nvPicPr>
          <p:cNvPr id="16" name="Рисунок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3" y="141480"/>
            <a:ext cx="2952297" cy="553223"/>
          </a:xfrm>
          <a:prstGeom prst="rect">
            <a:avLst/>
          </a:prstGeom>
        </p:spPr>
      </p:pic>
      <p:grpSp>
        <p:nvGrpSpPr>
          <p:cNvPr id="19" name="Группа 18"/>
          <p:cNvGrpSpPr/>
          <p:nvPr/>
        </p:nvGrpSpPr>
        <p:grpSpPr>
          <a:xfrm>
            <a:off x="6012200" y="3077574"/>
            <a:ext cx="2919845" cy="1446877"/>
            <a:chOff x="1508026" y="727298"/>
            <a:chExt cx="3398528" cy="3085905"/>
          </a:xfrm>
        </p:grpSpPr>
        <p:sp>
          <p:nvSpPr>
            <p:cNvPr id="21" name="Овал 20"/>
            <p:cNvSpPr/>
            <p:nvPr/>
          </p:nvSpPr>
          <p:spPr>
            <a:xfrm>
              <a:off x="1508026" y="727298"/>
              <a:ext cx="3398528" cy="2451159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ru-RU" dirty="0" smtClean="0">
                  <a:solidFill>
                    <a:schemeClr val="tx1"/>
                  </a:solidFill>
                </a:rPr>
                <a:t>Опасный производственный объект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22" name="Овал 17"/>
            <p:cNvSpPr/>
            <p:nvPr/>
          </p:nvSpPr>
          <p:spPr>
            <a:xfrm>
              <a:off x="2150462" y="1608697"/>
              <a:ext cx="2292773" cy="22045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5400" tIns="25400" rIns="25400" bIns="254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2000" kern="1200" dirty="0"/>
            </a:p>
          </p:txBody>
        </p:sp>
      </p:grpSp>
      <p:grpSp>
        <p:nvGrpSpPr>
          <p:cNvPr id="23" name="Группа 22"/>
          <p:cNvGrpSpPr/>
          <p:nvPr/>
        </p:nvGrpSpPr>
        <p:grpSpPr>
          <a:xfrm>
            <a:off x="3120972" y="3127808"/>
            <a:ext cx="2785769" cy="1446877"/>
            <a:chOff x="1328821" y="727298"/>
            <a:chExt cx="3242471" cy="3085905"/>
          </a:xfrm>
        </p:grpSpPr>
        <p:sp>
          <p:nvSpPr>
            <p:cNvPr id="24" name="Овал 23"/>
            <p:cNvSpPr/>
            <p:nvPr/>
          </p:nvSpPr>
          <p:spPr>
            <a:xfrm>
              <a:off x="1328821" y="727298"/>
              <a:ext cx="3242471" cy="2451159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ru-RU" dirty="0" smtClean="0">
                  <a:solidFill>
                    <a:schemeClr val="tx1"/>
                  </a:solidFill>
                </a:rPr>
                <a:t>Гражданско-правовые ОТНОШЕНИЯ</a:t>
              </a:r>
            </a:p>
          </p:txBody>
        </p:sp>
        <p:sp>
          <p:nvSpPr>
            <p:cNvPr id="25" name="Овал 17"/>
            <p:cNvSpPr/>
            <p:nvPr/>
          </p:nvSpPr>
          <p:spPr>
            <a:xfrm>
              <a:off x="2150462" y="1608697"/>
              <a:ext cx="2292773" cy="22045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5400" tIns="25400" rIns="25400" bIns="254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20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701425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Рисунок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3" y="141480"/>
            <a:ext cx="2952297" cy="553223"/>
          </a:xfrm>
          <a:prstGeom prst="rect">
            <a:avLst/>
          </a:prstGeom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1432026"/>
              </p:ext>
            </p:extLst>
          </p:nvPr>
        </p:nvGraphicFramePr>
        <p:xfrm>
          <a:off x="179389" y="1779641"/>
          <a:ext cx="8876047" cy="32404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31"/>
                <a:gridCol w="2664370"/>
                <a:gridCol w="2664370"/>
                <a:gridCol w="2611176"/>
              </a:tblGrid>
              <a:tr h="836207"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часть 1 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(тяжкий вред здоровью)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часть 2 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(смерть 1 чел)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часть 3 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(смерть 2 и более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лиц)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780460"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ст.</a:t>
                      </a:r>
                      <a:r>
                        <a:rPr lang="ru-RU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143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/>
                        <a:t>….лишением свободы до 1</a:t>
                      </a:r>
                      <a:r>
                        <a:rPr lang="ru-RU" sz="1000" b="1" baseline="0" dirty="0" smtClean="0"/>
                        <a:t> года</a:t>
                      </a:r>
                      <a:r>
                        <a:rPr lang="ru-RU" sz="1000" b="1" dirty="0" smtClean="0"/>
                        <a:t> </a:t>
                      </a:r>
                      <a:r>
                        <a:rPr lang="ru-RU" sz="1000" dirty="0" smtClean="0"/>
                        <a:t>+ запрет занимать определенные должности или заниматься определенной деятельностью на срок до 3 лет или без такового</a:t>
                      </a:r>
                      <a:endParaRPr lang="ru-RU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…лишением свободы до 4 лет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+  запрет занимать определенные должности или заниматься определенной деятельностью на срок до 3 лет или без такового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…лишением свободы до 5 лет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+  запрет занимать определенные должности или заниматься определенной деятельностью на срок до 3 лет или без такового</a:t>
                      </a:r>
                      <a:endParaRPr lang="ru-RU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833556"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ст. 216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smtClean="0"/>
                        <a:t>….лишением </a:t>
                      </a:r>
                      <a:r>
                        <a:rPr lang="ru-RU" sz="1000" b="1" dirty="0" smtClean="0"/>
                        <a:t>свободы до 3</a:t>
                      </a:r>
                      <a:r>
                        <a:rPr lang="ru-RU" sz="1000" b="1" baseline="0" dirty="0" smtClean="0"/>
                        <a:t> лет</a:t>
                      </a:r>
                      <a:r>
                        <a:rPr lang="ru-RU" sz="1000" b="1" dirty="0" smtClean="0"/>
                        <a:t> </a:t>
                      </a:r>
                      <a:r>
                        <a:rPr lang="ru-RU" sz="1000" smtClean="0"/>
                        <a:t>+ запрет </a:t>
                      </a:r>
                      <a:r>
                        <a:rPr lang="ru-RU" sz="1000" dirty="0" smtClean="0"/>
                        <a:t>занимать определенные должности или заниматься определенной деятельностью на срок до 3 лет или без такового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…лишением свободы до 5 лет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+  запрет занимать определенные должности или заниматься определенной деятельностью на срок до 3 лет или без такового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…лишением свободы до 7 лет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+</a:t>
                      </a:r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запрет занимать определенные должности или заниматься определенной деятельностью на срок до 3 лет или без такового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790227"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ст. 217 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/>
                        <a:t>….лишением свободы до 3</a:t>
                      </a:r>
                      <a:r>
                        <a:rPr lang="ru-RU" sz="1000" b="1" baseline="0" dirty="0" smtClean="0"/>
                        <a:t> лет</a:t>
                      </a:r>
                      <a:r>
                        <a:rPr lang="ru-RU" sz="1000" b="1" dirty="0" smtClean="0"/>
                        <a:t> </a:t>
                      </a:r>
                      <a:r>
                        <a:rPr lang="ru-RU" sz="1000" dirty="0" smtClean="0"/>
                        <a:t>+ запрет занимать определенные должности или заниматься определенной деятельностью на срок до 3 лет или без такового</a:t>
                      </a:r>
                      <a:endParaRPr lang="ru-RU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…лишением свободы до 5 лет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+  запрет занимать определенные должности или заниматься определенной деятельностью на срок до 3 лет или без такового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…лишением свободы до 7 лет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+</a:t>
                      </a:r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запрет занимать определенные должности или заниматься определенной деятельностью на срок до 3 лет или без такового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179389" y="702423"/>
            <a:ext cx="8804037" cy="1015663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3200" dirty="0" smtClean="0"/>
              <a:t>Уголовная </a:t>
            </a:r>
            <a:r>
              <a:rPr lang="ru-RU" sz="3200" dirty="0" smtClean="0"/>
              <a:t>ответственность </a:t>
            </a:r>
          </a:p>
          <a:p>
            <a:r>
              <a:rPr lang="ru-RU" sz="2800" dirty="0" smtClean="0"/>
              <a:t>(мин -до 1 года, - макс до 7 лет + запрет деятельности)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606533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Box 44"/>
          <p:cNvSpPr txBox="1"/>
          <p:nvPr/>
        </p:nvSpPr>
        <p:spPr>
          <a:xfrm>
            <a:off x="658626" y="2139690"/>
            <a:ext cx="828084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u="sng" dirty="0" smtClean="0"/>
              <a:t>Выплата компенсаций потерпевшей стороне</a:t>
            </a:r>
          </a:p>
          <a:p>
            <a:r>
              <a:rPr lang="ru-RU" dirty="0" smtClean="0"/>
              <a:t>При причинении тяжкого вреда здоровью – самому потерпевшему.</a:t>
            </a:r>
          </a:p>
          <a:p>
            <a:r>
              <a:rPr lang="ru-RU" dirty="0" smtClean="0"/>
              <a:t>В случае смерти  - лицам, признанным потерпевшими, как правило, родственникам).</a:t>
            </a:r>
          </a:p>
          <a:p>
            <a:endParaRPr lang="ru-RU" dirty="0"/>
          </a:p>
          <a:p>
            <a:r>
              <a:rPr lang="ru-RU" b="1" dirty="0" smtClean="0"/>
              <a:t>Статья 151 ГК РФ </a:t>
            </a:r>
            <a:r>
              <a:rPr lang="ru-RU" b="1" dirty="0"/>
              <a:t>Компенсация морального </a:t>
            </a:r>
            <a:r>
              <a:rPr lang="ru-RU" b="1" dirty="0" smtClean="0"/>
              <a:t>вреда</a:t>
            </a:r>
          </a:p>
          <a:p>
            <a:endParaRPr lang="ru-RU" b="1" dirty="0"/>
          </a:p>
          <a:p>
            <a:r>
              <a:rPr lang="ru-RU" b="1" dirty="0"/>
              <a:t>Постановление Пленума Верховного Суда РФ от 15.11.2022 N 33 "О практике применения судами норм о компенсации морального вреда</a:t>
            </a:r>
            <a:r>
              <a:rPr lang="ru-RU" b="1" dirty="0" smtClean="0"/>
              <a:t>"</a:t>
            </a:r>
            <a:endParaRPr lang="ru-RU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75873" y="1203560"/>
            <a:ext cx="5904820" cy="58477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3200" dirty="0" smtClean="0"/>
              <a:t>Гражданская ответственность </a:t>
            </a:r>
            <a:endParaRPr lang="ru-RU" sz="3200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3" y="141480"/>
            <a:ext cx="2952297" cy="553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6624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Box 45"/>
          <p:cNvSpPr txBox="1"/>
          <p:nvPr/>
        </p:nvSpPr>
        <p:spPr>
          <a:xfrm>
            <a:off x="611450" y="1766300"/>
            <a:ext cx="820914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1. Создать </a:t>
            </a:r>
            <a:r>
              <a:rPr lang="ru-RU" dirty="0"/>
              <a:t>систему документов по охране труда (СУОТ). Делегировать обязанности по ОТ соответственно распределять ответственность. </a:t>
            </a:r>
            <a:endParaRPr lang="ru-RU" dirty="0" smtClean="0"/>
          </a:p>
          <a:p>
            <a:r>
              <a:rPr lang="ru-RU" dirty="0" smtClean="0"/>
              <a:t>2</a:t>
            </a:r>
            <a:r>
              <a:rPr lang="ru-RU" dirty="0"/>
              <a:t>. Формировать культуру труда, </a:t>
            </a:r>
            <a:r>
              <a:rPr lang="ru-RU" dirty="0" smtClean="0"/>
              <a:t>дисциплину </a:t>
            </a:r>
            <a:r>
              <a:rPr lang="ru-RU" dirty="0"/>
              <a:t>труда на предприятии - личным </a:t>
            </a:r>
            <a:r>
              <a:rPr lang="ru-RU" dirty="0" smtClean="0"/>
              <a:t>примером. Вовлекай руководителей в охрану труда!!! СОТ тоже продает!!!</a:t>
            </a:r>
            <a:r>
              <a:rPr lang="ru-RU" dirty="0"/>
              <a:t> </a:t>
            </a:r>
          </a:p>
          <a:p>
            <a:r>
              <a:rPr lang="ru-RU" dirty="0"/>
              <a:t>3. </a:t>
            </a:r>
            <a:r>
              <a:rPr lang="ru-RU" dirty="0" smtClean="0"/>
              <a:t>Выдавать </a:t>
            </a:r>
            <a:r>
              <a:rPr lang="ru-RU" dirty="0"/>
              <a:t>СИЗ и </a:t>
            </a:r>
            <a:r>
              <a:rPr lang="ru-RU" dirty="0" smtClean="0"/>
              <a:t>правильно </a:t>
            </a:r>
            <a:r>
              <a:rPr lang="ru-RU" dirty="0"/>
              <a:t>их </a:t>
            </a:r>
            <a:r>
              <a:rPr lang="ru-RU" dirty="0" smtClean="0"/>
              <a:t>применять. </a:t>
            </a:r>
          </a:p>
          <a:p>
            <a:r>
              <a:rPr lang="ru-RU" dirty="0" smtClean="0"/>
              <a:t>5. Ознакомить </a:t>
            </a:r>
            <a:r>
              <a:rPr lang="ru-RU" dirty="0"/>
              <a:t>работников (например, листы ознакомлений с конкретным документом</a:t>
            </a:r>
            <a:r>
              <a:rPr lang="ru-RU" dirty="0" smtClean="0"/>
              <a:t>).</a:t>
            </a:r>
            <a:endParaRPr lang="ru-RU" dirty="0"/>
          </a:p>
          <a:p>
            <a:r>
              <a:rPr lang="ru-RU" dirty="0"/>
              <a:t>6</a:t>
            </a:r>
            <a:r>
              <a:rPr lang="ru-RU" dirty="0" smtClean="0"/>
              <a:t>. Проводить аудит, и актуализировать документы!!!</a:t>
            </a:r>
          </a:p>
          <a:p>
            <a:r>
              <a:rPr lang="ru-RU" dirty="0" smtClean="0"/>
              <a:t>7. Проверять производство!!!</a:t>
            </a:r>
          </a:p>
          <a:p>
            <a:r>
              <a:rPr lang="ru-RU" dirty="0" smtClean="0"/>
              <a:t>8. Развиваться в профессии.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3" y="141480"/>
            <a:ext cx="2952297" cy="55322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 rot="20704363">
            <a:off x="3419839" y="669990"/>
            <a:ext cx="3528490" cy="584775"/>
          </a:xfrm>
          <a:prstGeom prst="rect">
            <a:avLst/>
          </a:prstGeom>
        </p:spPr>
        <p:style>
          <a:lnRef idx="0">
            <a:schemeClr val="accent2"/>
          </a:lnRef>
          <a:fillRef idx="1001">
            <a:schemeClr val="l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РЕКОМЕНДУЕМ</a:t>
            </a:r>
            <a:r>
              <a:rPr lang="ru-RU" sz="3200" dirty="0" smtClean="0">
                <a:solidFill>
                  <a:srgbClr val="FF0000"/>
                </a:solidFill>
              </a:rPr>
              <a:t>!!!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436709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Box 45"/>
          <p:cNvSpPr txBox="1"/>
          <p:nvPr/>
        </p:nvSpPr>
        <p:spPr>
          <a:xfrm>
            <a:off x="683460" y="1995670"/>
            <a:ext cx="799311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9. </a:t>
            </a:r>
            <a:r>
              <a:rPr lang="ru-RU" dirty="0"/>
              <a:t>При расследовании четко понимать обстоятельства произошедшего НС и позицию защиты. </a:t>
            </a:r>
          </a:p>
          <a:p>
            <a:r>
              <a:rPr lang="ru-RU" dirty="0" smtClean="0"/>
              <a:t>10. </a:t>
            </a:r>
            <a:r>
              <a:rPr lang="ru-RU" dirty="0"/>
              <a:t>Не противодействовать следствию (помогать). Прятаться бесполезно, могут организовать привод на допрос, не предоставлять документы тоже бессмысленно, поскольку организуют обыск и выемку документов еще и сервера </a:t>
            </a:r>
            <a:r>
              <a:rPr lang="ru-RU" dirty="0" smtClean="0"/>
              <a:t>могут изъять.</a:t>
            </a:r>
            <a:endParaRPr lang="ru-RU" dirty="0"/>
          </a:p>
          <a:p>
            <a:r>
              <a:rPr lang="ru-RU" dirty="0" smtClean="0"/>
              <a:t>11. </a:t>
            </a:r>
            <a:r>
              <a:rPr lang="ru-RU" dirty="0"/>
              <a:t>Добросовестно вести себя и формировать положительный образ организации. 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3" y="141480"/>
            <a:ext cx="2952297" cy="55322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 rot="20704363">
            <a:off x="4803810" y="586070"/>
            <a:ext cx="3528490" cy="584775"/>
          </a:xfrm>
          <a:prstGeom prst="rect">
            <a:avLst/>
          </a:prstGeom>
        </p:spPr>
        <p:style>
          <a:lnRef idx="0">
            <a:schemeClr val="accent2"/>
          </a:lnRef>
          <a:fillRef idx="1001">
            <a:schemeClr val="l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РЕКОМЕНДУЕМ</a:t>
            </a:r>
            <a:r>
              <a:rPr lang="ru-RU" sz="3200" dirty="0" smtClean="0">
                <a:solidFill>
                  <a:srgbClr val="FF0000"/>
                </a:solidFill>
              </a:rPr>
              <a:t>!!!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611597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3" y="141480"/>
            <a:ext cx="2952297" cy="553223"/>
          </a:xfrm>
          <a:prstGeom prst="rect">
            <a:avLst/>
          </a:prstGeom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00" y="1059540"/>
            <a:ext cx="2735334" cy="324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1727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3" y="141480"/>
            <a:ext cx="2952297" cy="553223"/>
          </a:xfrm>
          <a:prstGeom prst="rect">
            <a:avLst/>
          </a:prstGeom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00" y="1059540"/>
            <a:ext cx="2735334" cy="324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1139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Box 53"/>
          <p:cNvSpPr txBox="1"/>
          <p:nvPr/>
        </p:nvSpPr>
        <p:spPr>
          <a:xfrm>
            <a:off x="1135106" y="817301"/>
            <a:ext cx="69849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Контакты АНО ДПО «СЗРЦОТ»</a:t>
            </a:r>
          </a:p>
        </p:txBody>
      </p:sp>
      <p:grpSp>
        <p:nvGrpSpPr>
          <p:cNvPr id="57" name="Группа 56"/>
          <p:cNvGrpSpPr/>
          <p:nvPr/>
        </p:nvGrpSpPr>
        <p:grpSpPr>
          <a:xfrm>
            <a:off x="697154" y="1491600"/>
            <a:ext cx="7693347" cy="461665"/>
            <a:chOff x="793136" y="3356990"/>
            <a:chExt cx="7693347" cy="615553"/>
          </a:xfrm>
        </p:grpSpPr>
        <p:sp>
          <p:nvSpPr>
            <p:cNvPr id="58" name="Прямоугольник 57"/>
            <p:cNvSpPr/>
            <p:nvPr/>
          </p:nvSpPr>
          <p:spPr>
            <a:xfrm>
              <a:off x="793136" y="3469646"/>
              <a:ext cx="144020" cy="144020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1065274" y="3356990"/>
              <a:ext cx="7421209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ru-RU" sz="2400" dirty="0" smtClean="0"/>
                <a:t>Санкт-Петербург, ул. Фучика, д. 4 А</a:t>
              </a:r>
              <a:endParaRPr lang="ru-RU" sz="2400" dirty="0"/>
            </a:p>
          </p:txBody>
        </p:sp>
      </p:grpSp>
      <p:grpSp>
        <p:nvGrpSpPr>
          <p:cNvPr id="60" name="Группа 59"/>
          <p:cNvGrpSpPr/>
          <p:nvPr/>
        </p:nvGrpSpPr>
        <p:grpSpPr>
          <a:xfrm>
            <a:off x="702823" y="1882899"/>
            <a:ext cx="7693347" cy="461665"/>
            <a:chOff x="793136" y="3356990"/>
            <a:chExt cx="7693347" cy="615553"/>
          </a:xfrm>
        </p:grpSpPr>
        <p:sp>
          <p:nvSpPr>
            <p:cNvPr id="61" name="Прямоугольник 60"/>
            <p:cNvSpPr/>
            <p:nvPr/>
          </p:nvSpPr>
          <p:spPr>
            <a:xfrm>
              <a:off x="793136" y="3469646"/>
              <a:ext cx="144020" cy="144020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1065274" y="3356990"/>
              <a:ext cx="7421209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ru-RU" sz="2400" dirty="0" smtClean="0"/>
                <a:t>Сайт: </a:t>
              </a:r>
              <a:r>
                <a:rPr lang="en-US" sz="2400" dirty="0" smtClean="0"/>
                <a:t>www.rzot.ru</a:t>
              </a:r>
              <a:endParaRPr lang="ru-RU" sz="2400" dirty="0"/>
            </a:p>
          </p:txBody>
        </p:sp>
      </p:grpSp>
      <p:grpSp>
        <p:nvGrpSpPr>
          <p:cNvPr id="63" name="Группа 62"/>
          <p:cNvGrpSpPr/>
          <p:nvPr/>
        </p:nvGrpSpPr>
        <p:grpSpPr>
          <a:xfrm>
            <a:off x="697154" y="2265354"/>
            <a:ext cx="7693347" cy="461665"/>
            <a:chOff x="793136" y="3356990"/>
            <a:chExt cx="7693347" cy="615553"/>
          </a:xfrm>
        </p:grpSpPr>
        <p:sp>
          <p:nvSpPr>
            <p:cNvPr id="64" name="Прямоугольник 63"/>
            <p:cNvSpPr/>
            <p:nvPr/>
          </p:nvSpPr>
          <p:spPr>
            <a:xfrm>
              <a:off x="793136" y="3469646"/>
              <a:ext cx="144020" cy="144020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1065274" y="3356990"/>
              <a:ext cx="7421209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en-US" sz="2400" dirty="0" smtClean="0"/>
                <a:t>E-mail</a:t>
              </a:r>
              <a:r>
                <a:rPr lang="ru-RU" sz="2400" dirty="0" smtClean="0"/>
                <a:t>: </a:t>
              </a:r>
              <a:r>
                <a:rPr lang="en-US" sz="2400" dirty="0" smtClean="0"/>
                <a:t>mail@rzot.ru</a:t>
              </a:r>
              <a:endParaRPr lang="ru-RU" sz="2400" dirty="0"/>
            </a:p>
          </p:txBody>
        </p:sp>
      </p:grpSp>
      <p:grpSp>
        <p:nvGrpSpPr>
          <p:cNvPr id="66" name="Группа 65"/>
          <p:cNvGrpSpPr/>
          <p:nvPr/>
        </p:nvGrpSpPr>
        <p:grpSpPr>
          <a:xfrm>
            <a:off x="708862" y="2679765"/>
            <a:ext cx="7693347" cy="461665"/>
            <a:chOff x="793136" y="3356990"/>
            <a:chExt cx="7693347" cy="615553"/>
          </a:xfrm>
        </p:grpSpPr>
        <p:sp>
          <p:nvSpPr>
            <p:cNvPr id="67" name="Прямоугольник 66"/>
            <p:cNvSpPr/>
            <p:nvPr/>
          </p:nvSpPr>
          <p:spPr>
            <a:xfrm>
              <a:off x="793136" y="3469646"/>
              <a:ext cx="144020" cy="144020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1065274" y="3356990"/>
              <a:ext cx="7421209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ru-RU" sz="2400" dirty="0"/>
                <a:t>т</a:t>
              </a:r>
              <a:r>
                <a:rPr lang="ru-RU" sz="2400" dirty="0" smtClean="0"/>
                <a:t>ел. +7 (  812) 337-28-07</a:t>
              </a:r>
              <a:endParaRPr lang="ru-RU" sz="2400" dirty="0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769163" y="3915879"/>
            <a:ext cx="69849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dirty="0" smtClean="0"/>
              <a:t>Головяшкин Константин Владимирович, директор </a:t>
            </a:r>
          </a:p>
          <a:p>
            <a:pPr algn="r"/>
            <a:r>
              <a:rPr lang="ru-RU" sz="2400" dirty="0" smtClean="0"/>
              <a:t>+7 921 307 53 89</a:t>
            </a:r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3" y="141480"/>
            <a:ext cx="2952297" cy="553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5486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/>
          <p:cNvSpPr txBox="1"/>
          <p:nvPr/>
        </p:nvSpPr>
        <p:spPr>
          <a:xfrm>
            <a:off x="2806731" y="864222"/>
            <a:ext cx="3470924" cy="58477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3200" dirty="0" smtClean="0"/>
              <a:t>Ответственность:</a:t>
            </a:r>
          </a:p>
        </p:txBody>
      </p:sp>
      <p:grpSp>
        <p:nvGrpSpPr>
          <p:cNvPr id="4" name="Группа 3"/>
          <p:cNvGrpSpPr/>
          <p:nvPr/>
        </p:nvGrpSpPr>
        <p:grpSpPr>
          <a:xfrm>
            <a:off x="323410" y="2176962"/>
            <a:ext cx="2592360" cy="2253760"/>
            <a:chOff x="8509781" y="1659892"/>
            <a:chExt cx="2546508" cy="2719360"/>
          </a:xfrm>
        </p:grpSpPr>
        <p:sp>
          <p:nvSpPr>
            <p:cNvPr id="5" name="Овал 4"/>
            <p:cNvSpPr/>
            <p:nvPr/>
          </p:nvSpPr>
          <p:spPr>
            <a:xfrm>
              <a:off x="8509781" y="1659892"/>
              <a:ext cx="2546508" cy="2363818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ru-RU" dirty="0" smtClean="0"/>
                <a:t>РАБОТОДАТЕЛЬ</a:t>
              </a:r>
              <a:endParaRPr lang="ru-RU" dirty="0"/>
            </a:p>
          </p:txBody>
        </p:sp>
        <p:sp>
          <p:nvSpPr>
            <p:cNvPr id="6" name="Овал 11"/>
            <p:cNvSpPr/>
            <p:nvPr/>
          </p:nvSpPr>
          <p:spPr>
            <a:xfrm>
              <a:off x="8745072" y="2707780"/>
              <a:ext cx="1917362" cy="1671472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25400" tIns="25400" rIns="25400" bIns="254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kern="1200" dirty="0" smtClean="0"/>
                <a:t>Дисциплинарная</a:t>
              </a:r>
            </a:p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dirty="0" smtClean="0"/>
                <a:t>Ст. 192 ТК РФ </a:t>
              </a:r>
              <a:endParaRPr lang="ru-RU" sz="2000" kern="1200" dirty="0" smtClean="0"/>
            </a:p>
          </p:txBody>
        </p:sp>
      </p:grpSp>
      <p:grpSp>
        <p:nvGrpSpPr>
          <p:cNvPr id="7" name="Группа 6"/>
          <p:cNvGrpSpPr/>
          <p:nvPr/>
        </p:nvGrpSpPr>
        <p:grpSpPr>
          <a:xfrm>
            <a:off x="6190337" y="2214087"/>
            <a:ext cx="2808390" cy="2216636"/>
            <a:chOff x="8596511" y="1185763"/>
            <a:chExt cx="2546508" cy="2553118"/>
          </a:xfrm>
        </p:grpSpPr>
        <p:sp>
          <p:nvSpPr>
            <p:cNvPr id="8" name="Овал 7"/>
            <p:cNvSpPr/>
            <p:nvPr/>
          </p:nvSpPr>
          <p:spPr>
            <a:xfrm>
              <a:off x="8596511" y="1185763"/>
              <a:ext cx="2546508" cy="2363818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ru-RU" dirty="0" smtClean="0"/>
                <a:t>СУД</a:t>
              </a:r>
              <a:endParaRPr lang="ru-RU" dirty="0"/>
            </a:p>
          </p:txBody>
        </p:sp>
        <p:sp>
          <p:nvSpPr>
            <p:cNvPr id="9" name="Овал 11"/>
            <p:cNvSpPr/>
            <p:nvPr/>
          </p:nvSpPr>
          <p:spPr>
            <a:xfrm>
              <a:off x="8897422" y="2143307"/>
              <a:ext cx="2018775" cy="1595574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25400" tIns="25400" rIns="25400" bIns="254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dirty="0" smtClean="0">
                  <a:solidFill>
                    <a:schemeClr val="bg1"/>
                  </a:solidFill>
                </a:rPr>
                <a:t>Уголовная</a:t>
              </a:r>
            </a:p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kern="1200" dirty="0" smtClean="0">
                  <a:solidFill>
                    <a:schemeClr val="bg1"/>
                  </a:solidFill>
                </a:rPr>
                <a:t>Ст</a:t>
              </a:r>
              <a:r>
                <a:rPr lang="ru-RU" sz="2000" dirty="0" smtClean="0">
                  <a:solidFill>
                    <a:schemeClr val="bg1"/>
                  </a:solidFill>
                </a:rPr>
                <a:t>атьи 143, 216, 217 </a:t>
              </a:r>
            </a:p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kern="1200" dirty="0" smtClean="0">
                  <a:solidFill>
                    <a:schemeClr val="bg1"/>
                  </a:solidFill>
                </a:rPr>
                <a:t>УК РФ + Гражданская </a:t>
              </a:r>
              <a:endParaRPr lang="ru-RU" sz="2000" kern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3022664" y="2176962"/>
            <a:ext cx="2816770" cy="2253760"/>
            <a:chOff x="8408224" y="1126699"/>
            <a:chExt cx="2546508" cy="2815686"/>
          </a:xfrm>
          <a:solidFill>
            <a:srgbClr val="FFFF00"/>
          </a:solidFill>
        </p:grpSpPr>
        <p:sp>
          <p:nvSpPr>
            <p:cNvPr id="12" name="Овал 11"/>
            <p:cNvSpPr/>
            <p:nvPr/>
          </p:nvSpPr>
          <p:spPr>
            <a:xfrm>
              <a:off x="8408224" y="1126699"/>
              <a:ext cx="2546508" cy="2476070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ru-RU" dirty="0" smtClean="0"/>
                <a:t>ГИТ</a:t>
              </a:r>
              <a:endParaRPr lang="ru-RU" dirty="0"/>
            </a:p>
          </p:txBody>
        </p:sp>
        <p:sp>
          <p:nvSpPr>
            <p:cNvPr id="13" name="Овал 11"/>
            <p:cNvSpPr/>
            <p:nvPr/>
          </p:nvSpPr>
          <p:spPr>
            <a:xfrm>
              <a:off x="8733728" y="2211706"/>
              <a:ext cx="1953025" cy="1730679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25400" tIns="25400" rIns="25400" bIns="25400" numCol="1" spcCol="1270" anchor="b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kern="1200" dirty="0" smtClean="0">
                  <a:solidFill>
                    <a:schemeClr val="bg1"/>
                  </a:solidFill>
                </a:rPr>
                <a:t>Административная</a:t>
              </a:r>
            </a:p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dirty="0" smtClean="0">
                  <a:solidFill>
                    <a:schemeClr val="bg1"/>
                  </a:solidFill>
                </a:rPr>
                <a:t>Ст. 5.27.1  КоАП РФ</a:t>
              </a:r>
            </a:p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2000" kern="1200" dirty="0" smtClean="0">
                <a:solidFill>
                  <a:schemeClr val="tx1"/>
                </a:solidFill>
              </a:endParaRPr>
            </a:p>
          </p:txBody>
        </p:sp>
      </p:grpSp>
      <p:pic>
        <p:nvPicPr>
          <p:cNvPr id="14" name="Рисунок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3" y="141480"/>
            <a:ext cx="2952297" cy="553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4083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107380" y="1159057"/>
            <a:ext cx="856919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/>
              <a:t>ЧТО ЛЕГЧЕ? </a:t>
            </a:r>
          </a:p>
          <a:p>
            <a:pPr algn="ctr"/>
            <a:r>
              <a:rPr lang="ru-RU" sz="3200" dirty="0" smtClean="0"/>
              <a:t>ОТВЕЧАТЬ или ВЫПОЛНИТЬ ТРЕБОВАНИЯ?</a:t>
            </a:r>
            <a:endParaRPr lang="ru-RU" sz="3200" dirty="0"/>
          </a:p>
        </p:txBody>
      </p:sp>
      <p:pic>
        <p:nvPicPr>
          <p:cNvPr id="1026" name="Picture 2" descr="https://im0-tub-ru.yandex.net/i?id=ff0c9f4d79858d5d82cc642a4faf49aa&amp;n=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9505" y="2427730"/>
            <a:ext cx="5037429" cy="2538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Овал 11"/>
          <p:cNvSpPr/>
          <p:nvPr/>
        </p:nvSpPr>
        <p:spPr>
          <a:xfrm>
            <a:off x="5993253" y="3143350"/>
            <a:ext cx="1171133" cy="65964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spcFirstLastPara="0" vert="horz" wrap="square" lIns="25400" tIns="25400" rIns="25400" bIns="25400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kern="1200" dirty="0" smtClean="0"/>
              <a:t>ОХРАНА ТРУДА</a:t>
            </a:r>
            <a:endParaRPr lang="ru-RU" sz="2000" kern="1200" dirty="0"/>
          </a:p>
        </p:txBody>
      </p:sp>
      <p:sp>
        <p:nvSpPr>
          <p:cNvPr id="28" name="Овал 27"/>
          <p:cNvSpPr/>
          <p:nvPr/>
        </p:nvSpPr>
        <p:spPr>
          <a:xfrm>
            <a:off x="1116577" y="3416585"/>
            <a:ext cx="3960550" cy="1189082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dirty="0" smtClean="0"/>
              <a:t>ОТВЕТСТВЕННОСТЬ:</a:t>
            </a:r>
          </a:p>
          <a:p>
            <a:pPr algn="ctr"/>
            <a:r>
              <a:rPr lang="ru-RU" dirty="0" smtClean="0"/>
              <a:t>административная, </a:t>
            </a:r>
          </a:p>
          <a:p>
            <a:pPr algn="ctr"/>
            <a:r>
              <a:rPr lang="ru-RU" dirty="0" smtClean="0"/>
              <a:t>уголовная, гражданская</a:t>
            </a:r>
            <a:endParaRPr lang="ru-RU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3" y="141480"/>
            <a:ext cx="2952297" cy="553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462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3" y="141480"/>
            <a:ext cx="2952297" cy="553223"/>
          </a:xfrm>
          <a:prstGeom prst="rect">
            <a:avLst/>
          </a:prstGeom>
        </p:spPr>
      </p:pic>
      <p:pic>
        <p:nvPicPr>
          <p:cNvPr id="6" name="Picture 4" descr="C:\Users\VasylevON\AppData\Local\Microsoft\Windows\INetCache\IE\AIALRMID\502px-Exclamation-mark.svg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4485" y="883413"/>
            <a:ext cx="929844" cy="1422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835620" y="4003330"/>
            <a:ext cx="51301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4000" dirty="0" smtClean="0"/>
              <a:t>А может НЕ стать </a:t>
            </a:r>
            <a:endParaRPr lang="ru-RU" sz="4000" dirty="0"/>
          </a:p>
        </p:txBody>
      </p:sp>
      <p:pic>
        <p:nvPicPr>
          <p:cNvPr id="8" name="Picture 2" descr="https://cdn.culture.ru/images/3dd3a074-6951-5997-992d-414912d119d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1923660"/>
            <a:ext cx="3556466" cy="1758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539553" y="915520"/>
            <a:ext cx="736070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4000" dirty="0" smtClean="0"/>
              <a:t>Несчастный случай может стать преступлением</a:t>
            </a:r>
            <a:endParaRPr lang="ru-RU" sz="4000" dirty="0"/>
          </a:p>
        </p:txBody>
      </p:sp>
      <p:pic>
        <p:nvPicPr>
          <p:cNvPr id="11" name="Picture 5" descr="C:\Users\VasylevON\AppData\Local\Microsoft\Windows\INetCache\IE\N250AGF6\Q5[1]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0233" y="3425934"/>
            <a:ext cx="1748504" cy="1311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3174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/>
          <p:cNvSpPr txBox="1"/>
          <p:nvPr/>
        </p:nvSpPr>
        <p:spPr>
          <a:xfrm>
            <a:off x="833223" y="2463735"/>
            <a:ext cx="787153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ru-RU" sz="2000" dirty="0" smtClean="0"/>
              <a:t>ОБЩЕСТВЕННО ОПАСНОЕ (причинение тяжкого вреда здоровью или смерти) </a:t>
            </a:r>
          </a:p>
          <a:p>
            <a:pPr marL="457200" indent="-457200">
              <a:buAutoNum type="arabicPeriod"/>
            </a:pPr>
            <a:r>
              <a:rPr lang="ru-RU" sz="2000" dirty="0" smtClean="0"/>
              <a:t>ПРОТИВОПРАВНОЕ (нарушение норм охраны труда)</a:t>
            </a:r>
          </a:p>
          <a:p>
            <a:pPr marL="457200" indent="-457200">
              <a:buAutoNum type="arabicPeriod"/>
            </a:pPr>
            <a:r>
              <a:rPr lang="ru-RU" sz="2000" dirty="0" smtClean="0"/>
              <a:t>ВИНОВНОЕ (неосторожность – легкомысленность или небрежность)</a:t>
            </a:r>
          </a:p>
          <a:p>
            <a:pPr marL="457200" indent="-457200">
              <a:buAutoNum type="arabicPeriod"/>
            </a:pPr>
            <a:r>
              <a:rPr lang="ru-RU" sz="2000" dirty="0" smtClean="0"/>
              <a:t>ДЕЯНИЕ (действие или бездействие)</a:t>
            </a:r>
          </a:p>
          <a:p>
            <a:pPr marL="457200" indent="-457200">
              <a:buAutoNum type="arabicPeriod"/>
            </a:pPr>
            <a:r>
              <a:rPr lang="ru-RU" sz="2000" dirty="0" smtClean="0"/>
              <a:t>ОТВЕТСТВЕННОСТЬ за которое предусмотрена Уголовным кодексом (</a:t>
            </a:r>
            <a:r>
              <a:rPr lang="ru-RU" sz="2000" dirty="0" err="1" smtClean="0"/>
              <a:t>ст.ст</a:t>
            </a:r>
            <a:r>
              <a:rPr lang="ru-RU" sz="2000" dirty="0" smtClean="0"/>
              <a:t>. 143,216,217) </a:t>
            </a:r>
            <a:endParaRPr lang="ru-RU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527957" y="948004"/>
            <a:ext cx="417646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/>
              <a:t>ПРЕСТУПЛЕНИЕ</a:t>
            </a:r>
          </a:p>
          <a:p>
            <a:pPr algn="ctr"/>
            <a:r>
              <a:rPr lang="ru-RU" sz="4000" dirty="0" smtClean="0"/>
              <a:t>(5 элементов) </a:t>
            </a:r>
            <a:endParaRPr lang="ru-RU" sz="4000" dirty="0"/>
          </a:p>
        </p:txBody>
      </p:sp>
      <p:pic>
        <p:nvPicPr>
          <p:cNvPr id="3074" name="Picture 2" descr="Преступление.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71" y="519465"/>
            <a:ext cx="3628691" cy="1751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3" y="141480"/>
            <a:ext cx="2952297" cy="553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439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251401" y="843511"/>
            <a:ext cx="81197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Расследование несчастного случая</a:t>
            </a:r>
            <a:endParaRPr lang="ru-RU" sz="3200" dirty="0"/>
          </a:p>
        </p:txBody>
      </p:sp>
      <p:grpSp>
        <p:nvGrpSpPr>
          <p:cNvPr id="6" name="Группа 5"/>
          <p:cNvGrpSpPr/>
          <p:nvPr/>
        </p:nvGrpSpPr>
        <p:grpSpPr>
          <a:xfrm>
            <a:off x="539553" y="2594737"/>
            <a:ext cx="7712191" cy="369332"/>
            <a:chOff x="796410" y="2524469"/>
            <a:chExt cx="7712191" cy="492443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796410" y="2637125"/>
              <a:ext cx="144020" cy="144020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087392" y="2524469"/>
              <a:ext cx="7421209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Расследуется по месту совершения (следственный отдел района)</a:t>
              </a:r>
              <a:endParaRPr lang="ru-RU" dirty="0"/>
            </a:p>
          </p:txBody>
        </p:sp>
      </p:grpSp>
      <p:grpSp>
        <p:nvGrpSpPr>
          <p:cNvPr id="9" name="Группа 8"/>
          <p:cNvGrpSpPr/>
          <p:nvPr/>
        </p:nvGrpSpPr>
        <p:grpSpPr>
          <a:xfrm>
            <a:off x="539553" y="1731878"/>
            <a:ext cx="7715465" cy="369332"/>
            <a:chOff x="793136" y="2524469"/>
            <a:chExt cx="7715465" cy="492443"/>
          </a:xfrm>
        </p:grpSpPr>
        <p:sp>
          <p:nvSpPr>
            <p:cNvPr id="11" name="Прямоугольник 10"/>
            <p:cNvSpPr/>
            <p:nvPr/>
          </p:nvSpPr>
          <p:spPr>
            <a:xfrm>
              <a:off x="793136" y="2637125"/>
              <a:ext cx="144020" cy="144020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087392" y="2524469"/>
              <a:ext cx="7421209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Происходит в рамках Уголовно- процессуального кодекса (УПК)</a:t>
              </a:r>
              <a:endParaRPr lang="ru-RU" dirty="0"/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539553" y="3003810"/>
            <a:ext cx="7715465" cy="923330"/>
            <a:chOff x="793136" y="2524469"/>
            <a:chExt cx="7715465" cy="1231106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793136" y="2637125"/>
              <a:ext cx="144020" cy="144020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087392" y="2524469"/>
              <a:ext cx="7421209" cy="12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Сложные и значимые (резонансные) случаи расследуют ОВД  СУ СК (отдел по расследованию особо важных дел Следственного управления Следственного комитета</a:t>
              </a:r>
              <a:endParaRPr lang="ru-RU" dirty="0"/>
            </a:p>
          </p:txBody>
        </p:sp>
      </p:grpSp>
      <p:grpSp>
        <p:nvGrpSpPr>
          <p:cNvPr id="19" name="Группа 18"/>
          <p:cNvGrpSpPr/>
          <p:nvPr/>
        </p:nvGrpSpPr>
        <p:grpSpPr>
          <a:xfrm>
            <a:off x="539553" y="2166921"/>
            <a:ext cx="7715465" cy="369332"/>
            <a:chOff x="793136" y="2524469"/>
            <a:chExt cx="7715465" cy="492443"/>
          </a:xfrm>
        </p:grpSpPr>
        <p:sp>
          <p:nvSpPr>
            <p:cNvPr id="21" name="Прямоугольник 20"/>
            <p:cNvSpPr/>
            <p:nvPr/>
          </p:nvSpPr>
          <p:spPr>
            <a:xfrm>
              <a:off x="793136" y="2637125"/>
              <a:ext cx="144020" cy="144020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087392" y="2524469"/>
              <a:ext cx="7421209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Расследование НС (</a:t>
              </a:r>
              <a:r>
                <a:rPr lang="ru-RU" dirty="0" err="1" smtClean="0"/>
                <a:t>ст.ст</a:t>
              </a:r>
              <a:r>
                <a:rPr lang="ru-RU" dirty="0" smtClean="0"/>
                <a:t>. 143,216) – юрисдикция Следственного комитета</a:t>
              </a:r>
              <a:endParaRPr lang="ru-RU" dirty="0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830535" y="3334816"/>
            <a:ext cx="7421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26" name="Picture 2" descr="C:\Users\VasylevON\AppData\Local\Microsoft\Windows\INetCache\IE\AIALRMID\cogwheels-306402_640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LineDrawing trans="67000"/>
                    </a14:imgEffect>
                    <a14:imgEffect>
                      <a14:sharpenSoften amount="37000"/>
                    </a14:imgEffect>
                    <a14:imgEffect>
                      <a14:colorTemperature colorTemp="7875"/>
                    </a14:imgEffect>
                    <a14:imgEffect>
                      <a14:saturation sat="85000"/>
                    </a14:imgEffect>
                    <a14:imgEffect>
                      <a14:brightnessContrast bright="21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2567" y="4011950"/>
            <a:ext cx="1963848" cy="898649"/>
          </a:xfrm>
          <a:prstGeom prst="rect">
            <a:avLst/>
          </a:prstGeom>
          <a:noFill/>
          <a:effectLst>
            <a:glow rad="127000">
              <a:srgbClr val="92D050">
                <a:alpha val="22000"/>
              </a:srgbClr>
            </a:glow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3" y="141480"/>
            <a:ext cx="2952297" cy="553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1745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251400" y="1705431"/>
            <a:ext cx="2546508" cy="1772864"/>
            <a:chOff x="8408224" y="1224136"/>
            <a:chExt cx="2546508" cy="2363818"/>
          </a:xfrm>
        </p:grpSpPr>
        <p:sp>
          <p:nvSpPr>
            <p:cNvPr id="8" name="Овал 7"/>
            <p:cNvSpPr/>
            <p:nvPr/>
          </p:nvSpPr>
          <p:spPr>
            <a:xfrm>
              <a:off x="8408224" y="1224136"/>
              <a:ext cx="2546508" cy="2363818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Овал 11"/>
            <p:cNvSpPr/>
            <p:nvPr/>
          </p:nvSpPr>
          <p:spPr>
            <a:xfrm>
              <a:off x="8781151" y="1570309"/>
              <a:ext cx="1800654" cy="167147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5400" tIns="25400" rIns="25400" bIns="254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kern="1200" dirty="0" smtClean="0"/>
                <a:t>Отказ в возбуждении уголовного дела</a:t>
              </a:r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6012200" y="1667633"/>
            <a:ext cx="2546508" cy="1772864"/>
            <a:chOff x="8408224" y="1224136"/>
            <a:chExt cx="2546508" cy="2363818"/>
          </a:xfrm>
        </p:grpSpPr>
        <p:sp>
          <p:nvSpPr>
            <p:cNvPr id="12" name="Овал 11"/>
            <p:cNvSpPr/>
            <p:nvPr/>
          </p:nvSpPr>
          <p:spPr>
            <a:xfrm>
              <a:off x="8408224" y="1224136"/>
              <a:ext cx="2546508" cy="2363818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ru-RU" dirty="0" smtClean="0"/>
                <a:t>Возбуждение уголовного дела. Следствие по уголовному делу. СУД</a:t>
              </a:r>
            </a:p>
          </p:txBody>
        </p:sp>
        <p:sp>
          <p:nvSpPr>
            <p:cNvPr id="13" name="Овал 11"/>
            <p:cNvSpPr/>
            <p:nvPr/>
          </p:nvSpPr>
          <p:spPr>
            <a:xfrm>
              <a:off x="8781151" y="1570309"/>
              <a:ext cx="1800654" cy="167147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5400" tIns="25400" rIns="25400" bIns="254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2000" kern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3114022" y="1705431"/>
            <a:ext cx="2546508" cy="1772864"/>
            <a:chOff x="8408224" y="1224136"/>
            <a:chExt cx="2546508" cy="2363818"/>
          </a:xfrm>
          <a:solidFill>
            <a:srgbClr val="FFFF00"/>
          </a:solidFill>
        </p:grpSpPr>
        <p:sp>
          <p:nvSpPr>
            <p:cNvPr id="15" name="Овал 14"/>
            <p:cNvSpPr/>
            <p:nvPr/>
          </p:nvSpPr>
          <p:spPr>
            <a:xfrm>
              <a:off x="8408224" y="1224136"/>
              <a:ext cx="2546508" cy="2363818"/>
            </a:xfrm>
            <a:prstGeom prst="ellips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Овал 11"/>
            <p:cNvSpPr/>
            <p:nvPr/>
          </p:nvSpPr>
          <p:spPr>
            <a:xfrm>
              <a:off x="8781151" y="1570309"/>
              <a:ext cx="1800654" cy="167147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5400" tIns="25400" rIns="25400" bIns="254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kern="1200" dirty="0" smtClean="0">
                  <a:solidFill>
                    <a:srgbClr val="FF0000"/>
                  </a:solidFill>
                </a:rPr>
                <a:t>Проведение проверки (материал проверки)</a:t>
              </a:r>
              <a:endParaRPr lang="ru-RU" sz="2000" kern="1200" dirty="0">
                <a:solidFill>
                  <a:srgbClr val="FF0000"/>
                </a:solidFill>
              </a:endParaRP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503286" y="843511"/>
            <a:ext cx="80211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/>
              <a:t>Стадии работы следствия:</a:t>
            </a:r>
            <a:endParaRPr lang="ru-RU" sz="3600" dirty="0"/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3" y="141480"/>
            <a:ext cx="2952297" cy="553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9851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39553" y="843510"/>
            <a:ext cx="482455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В рамках следствия по уголовному делу:</a:t>
            </a:r>
          </a:p>
          <a:p>
            <a:pPr algn="ctr"/>
            <a:r>
              <a:rPr lang="ru-RU" sz="3200" b="1" u="sng" dirty="0" smtClean="0"/>
              <a:t>сбор доказательств</a:t>
            </a:r>
            <a:endParaRPr lang="ru-RU" sz="3200" b="1" u="sng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539553" y="2166921"/>
            <a:ext cx="7715465" cy="369332"/>
            <a:chOff x="793136" y="2524469"/>
            <a:chExt cx="7715465" cy="492443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793136" y="2637125"/>
              <a:ext cx="144020" cy="144020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087392" y="2524469"/>
              <a:ext cx="7421209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Производится осмотр места происшествия ОМП, может быть доп. осмотр</a:t>
              </a:r>
              <a:endParaRPr lang="ru-RU" dirty="0"/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539553" y="2648196"/>
            <a:ext cx="7715465" cy="369332"/>
            <a:chOff x="793136" y="2524469"/>
            <a:chExt cx="7715465" cy="492443"/>
          </a:xfrm>
        </p:grpSpPr>
        <p:sp>
          <p:nvSpPr>
            <p:cNvPr id="12" name="Прямоугольник 11"/>
            <p:cNvSpPr/>
            <p:nvPr/>
          </p:nvSpPr>
          <p:spPr>
            <a:xfrm>
              <a:off x="793136" y="2637125"/>
              <a:ext cx="144020" cy="144020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087392" y="2524469"/>
              <a:ext cx="7421209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Допросы свидетелей, суждение специалистов, запросы документов </a:t>
              </a:r>
              <a:endParaRPr lang="ru-RU" dirty="0"/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539553" y="3067603"/>
            <a:ext cx="7715465" cy="369332"/>
            <a:chOff x="793136" y="2524469"/>
            <a:chExt cx="7715465" cy="492443"/>
          </a:xfrm>
        </p:grpSpPr>
        <p:sp>
          <p:nvSpPr>
            <p:cNvPr id="15" name="Прямоугольник 14"/>
            <p:cNvSpPr/>
            <p:nvPr/>
          </p:nvSpPr>
          <p:spPr>
            <a:xfrm>
              <a:off x="793136" y="2637125"/>
              <a:ext cx="144020" cy="144020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087392" y="2524469"/>
              <a:ext cx="7421209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Приобщение материалов расследования – акт Н1</a:t>
              </a:r>
              <a:endParaRPr lang="ru-RU" dirty="0"/>
            </a:p>
          </p:txBody>
        </p:sp>
      </p:grpSp>
      <p:grpSp>
        <p:nvGrpSpPr>
          <p:cNvPr id="17" name="Группа 16"/>
          <p:cNvGrpSpPr/>
          <p:nvPr/>
        </p:nvGrpSpPr>
        <p:grpSpPr>
          <a:xfrm>
            <a:off x="539553" y="3494018"/>
            <a:ext cx="7714879" cy="646331"/>
            <a:chOff x="793136" y="2457979"/>
            <a:chExt cx="7714879" cy="861775"/>
          </a:xfrm>
        </p:grpSpPr>
        <p:sp>
          <p:nvSpPr>
            <p:cNvPr id="18" name="Прямоугольник 17"/>
            <p:cNvSpPr/>
            <p:nvPr/>
          </p:nvSpPr>
          <p:spPr>
            <a:xfrm>
              <a:off x="793136" y="2637125"/>
              <a:ext cx="144020" cy="144020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086806" y="2457979"/>
              <a:ext cx="7421209" cy="861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Проведение экспертиз – суд мед экспертиза, экспертиза по охране труда, промышленной безопасности, </a:t>
              </a:r>
              <a:r>
                <a:rPr lang="ru-RU" dirty="0" err="1" smtClean="0"/>
                <a:t>билинги</a:t>
              </a:r>
              <a:r>
                <a:rPr lang="ru-RU" dirty="0" smtClean="0"/>
                <a:t> телефонов. </a:t>
              </a:r>
              <a:endParaRPr lang="ru-RU" dirty="0"/>
            </a:p>
          </p:txBody>
        </p:sp>
      </p:grpSp>
      <p:grpSp>
        <p:nvGrpSpPr>
          <p:cNvPr id="20" name="Группа 19"/>
          <p:cNvGrpSpPr/>
          <p:nvPr/>
        </p:nvGrpSpPr>
        <p:grpSpPr>
          <a:xfrm>
            <a:off x="539553" y="4050121"/>
            <a:ext cx="7715465" cy="646331"/>
            <a:chOff x="793136" y="2524469"/>
            <a:chExt cx="7715465" cy="861775"/>
          </a:xfrm>
        </p:grpSpPr>
        <p:sp>
          <p:nvSpPr>
            <p:cNvPr id="21" name="Прямоугольник 20"/>
            <p:cNvSpPr/>
            <p:nvPr/>
          </p:nvSpPr>
          <p:spPr>
            <a:xfrm>
              <a:off x="793136" y="2775624"/>
              <a:ext cx="144020" cy="144020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087392" y="2524469"/>
              <a:ext cx="7421209" cy="861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Проведение обыска – выемка документов, вещественных доказательств (видеозаписи)</a:t>
              </a:r>
              <a:endParaRPr lang="ru-RU" dirty="0"/>
            </a:p>
          </p:txBody>
        </p:sp>
      </p:grpSp>
      <p:pic>
        <p:nvPicPr>
          <p:cNvPr id="23" name="Picture 2" descr="https://cdn-st1.rtr-vesti.ru/vh/pictures/xw/339/203/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3002" y="835605"/>
            <a:ext cx="2904093" cy="1216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5" name="Группа 24"/>
          <p:cNvGrpSpPr/>
          <p:nvPr/>
        </p:nvGrpSpPr>
        <p:grpSpPr>
          <a:xfrm>
            <a:off x="554767" y="4678042"/>
            <a:ext cx="7715465" cy="369332"/>
            <a:chOff x="793136" y="2524469"/>
            <a:chExt cx="7715465" cy="492443"/>
          </a:xfrm>
        </p:grpSpPr>
        <p:sp>
          <p:nvSpPr>
            <p:cNvPr id="26" name="Прямоугольник 25"/>
            <p:cNvSpPr/>
            <p:nvPr/>
          </p:nvSpPr>
          <p:spPr>
            <a:xfrm>
              <a:off x="793136" y="2637125"/>
              <a:ext cx="144020" cy="144020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087392" y="2524469"/>
              <a:ext cx="7421209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Предъявление обвинения – и через Прокуратуру направление в СУД</a:t>
              </a:r>
              <a:endParaRPr lang="ru-RU" dirty="0"/>
            </a:p>
          </p:txBody>
        </p:sp>
      </p:grpSp>
      <p:pic>
        <p:nvPicPr>
          <p:cNvPr id="24" name="Рисунок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3" y="141480"/>
            <a:ext cx="2952297" cy="553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5331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2764</TotalTime>
  <Words>847</Words>
  <Application>Microsoft Office PowerPoint</Application>
  <PresentationFormat>Экран (16:9)</PresentationFormat>
  <Paragraphs>124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Васильев Олег Николаевич</dc:creator>
  <cp:lastModifiedBy>Konstantin</cp:lastModifiedBy>
  <cp:revision>178</cp:revision>
  <dcterms:created xsi:type="dcterms:W3CDTF">2020-01-21T08:43:20Z</dcterms:created>
  <dcterms:modified xsi:type="dcterms:W3CDTF">2024-07-10T12:21:09Z</dcterms:modified>
</cp:coreProperties>
</file>