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9" r:id="rId4"/>
    <p:sldId id="292" r:id="rId5"/>
    <p:sldId id="270" r:id="rId6"/>
    <p:sldId id="291" r:id="rId7"/>
    <p:sldId id="264" r:id="rId8"/>
    <p:sldId id="290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55" autoAdjust="0"/>
    <p:restoredTop sz="94686" autoAdjust="0"/>
  </p:normalViewPr>
  <p:slideViewPr>
    <p:cSldViewPr>
      <p:cViewPr varScale="1">
        <p:scale>
          <a:sx n="61" d="100"/>
          <a:sy n="61" d="100"/>
        </p:scale>
        <p:origin x="22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E304-44D0-4BA2-97CE-3CEF72EE39C2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D869-831E-498C-82FC-BF37FFB9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7D869-831E-498C-82FC-BF37FFB9B1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4316" y="0"/>
            <a:ext cx="6737011" cy="4687216"/>
          </a:xfrm>
          <a:prstGeom prst="rect">
            <a:avLst/>
          </a:prstGeom>
          <a:solidFill>
            <a:srgbClr val="F9FFFF"/>
          </a:solidFill>
        </p:spPr>
      </p:sp>
      <p:sp>
        <p:nvSpPr>
          <p:cNvPr id="3" name="TextBox 3"/>
          <p:cNvSpPr txBox="1"/>
          <p:nvPr/>
        </p:nvSpPr>
        <p:spPr>
          <a:xfrm>
            <a:off x="2087216" y="3792064"/>
            <a:ext cx="15968826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по охране труда в соответствии с постановлением Правительства РФ </a:t>
            </a:r>
            <a:b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24.12.2021 № 2464 </a:t>
            </a:r>
            <a:b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Учебно-методическом центре </a:t>
            </a:r>
            <a:b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spc="-96" dirty="0" smtClean="0">
                <a:solidFill>
                  <a:srgbClr val="186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профсоюзов Приморского края </a:t>
            </a:r>
            <a:endParaRPr lang="en-US" sz="6600" b="1" spc="-96" dirty="0">
              <a:solidFill>
                <a:srgbClr val="1867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-5471" y="-208879"/>
            <a:ext cx="6839052" cy="682811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79495" y="337110"/>
            <a:ext cx="7019505" cy="2326103"/>
            <a:chOff x="0" y="0"/>
            <a:chExt cx="9359340" cy="310147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2001520" y="1500162"/>
            <a:ext cx="55950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15"/>
              </a:lnSpc>
            </a:pPr>
            <a:r>
              <a:rPr lang="en-US" sz="3200" spc="320" dirty="0">
                <a:solidFill>
                  <a:srgbClr val="1867BE"/>
                </a:solidFill>
                <a:latin typeface="Tex Gyre Adventor Bold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4" y="0"/>
            <a:ext cx="3098778" cy="309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049" y="2263180"/>
            <a:ext cx="6986487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89"/>
              </a:lnSpc>
            </a:pPr>
            <a:r>
              <a:rPr lang="ru-RU" sz="84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  <a:endParaRPr lang="en-US" sz="8400" b="1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153144" y="8671892"/>
            <a:ext cx="5112568" cy="2961372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215008" y="7375748"/>
            <a:ext cx="7019505" cy="2326103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631832" y="534988"/>
            <a:ext cx="10009112" cy="1036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  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2023 года проверка знания требований охраны труда отдельных категорий работников проводится </a:t>
            </a:r>
            <a:b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ЕИСОТ </a:t>
            </a:r>
            <a:b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(п.78 Постановления Правительства РФ 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24.12.2021  № 2464).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ЕИСОТ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единая общероссийская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справочно-информационная система по охране труда, задачей которой является формирование единого информационного пространства в области охраны труда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06.10.2011 № 1137)</a:t>
            </a:r>
          </a:p>
          <a:p>
            <a:pPr>
              <a:lnSpc>
                <a:spcPts val="4934"/>
              </a:lnSpc>
            </a:pPr>
            <a:endParaRPr lang="ru-RU" sz="3000" spc="30" dirty="0" smtClean="0">
              <a:solidFill>
                <a:srgbClr val="F9FFFF"/>
              </a:solidFill>
              <a:latin typeface="Tex Gyre Adventor"/>
            </a:endParaRPr>
          </a:p>
          <a:p>
            <a:pPr>
              <a:lnSpc>
                <a:spcPts val="4934"/>
              </a:lnSpc>
            </a:pPr>
            <a:endParaRPr lang="en-US" sz="3000" spc="30" dirty="0" smtClean="0">
              <a:solidFill>
                <a:srgbClr val="F9FFFF"/>
              </a:solidFill>
              <a:latin typeface="Tex Gyre 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8591" y="2047156"/>
            <a:ext cx="6199146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ru-RU" sz="80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обучения</a:t>
            </a:r>
            <a:endParaRPr lang="en-US" sz="8000" b="1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505072" y="8959924"/>
            <a:ext cx="4899044" cy="2376264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1" y="7781532"/>
            <a:ext cx="6767736" cy="2330520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519507" y="823020"/>
            <a:ext cx="10729191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вопросы охраны труда и функционирования системы управления охраной труда (А)»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«Безопасные методы и приемы выполнения работ при воздействии вредных и (или) опасных производственных факторов, источников опасности, идентифицированных в рамках системы управления охраной труда в организации и оценки профессиональных рисков (Б)»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безопасным методам и приемам выполнения работ повышенной опасности, к которым предъявляются дополнительные требования в соответствии с нормативными правовыми актами, содержащими государственные нормативные требования охраны труда (В)»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первой помощи пострадавшим»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(применение) средств индивидуальной защиты (СИЗ)»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преподавателей, обучающих приемам оказания первой помощи»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43" y="9170890"/>
            <a:ext cx="3387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ru-RU" sz="1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153144" y="9021060"/>
            <a:ext cx="5832648" cy="1881493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0" y="7858008"/>
            <a:ext cx="7019505" cy="2326103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631832" y="166281"/>
            <a:ext cx="10287008" cy="236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934"/>
              </a:lnSpc>
            </a:pPr>
            <a:endParaRPr lang="ru-RU" sz="3000" spc="30" dirty="0" smtClean="0">
              <a:solidFill>
                <a:srgbClr val="F9FFFF"/>
              </a:solidFill>
              <a:latin typeface="Tex Gyre Adventor"/>
            </a:endParaRPr>
          </a:p>
          <a:p>
            <a:pPr>
              <a:lnSpc>
                <a:spcPts val="4934"/>
              </a:lnSpc>
            </a:pPr>
            <a:endParaRPr lang="en-US" sz="3000" spc="30" dirty="0" smtClean="0">
              <a:solidFill>
                <a:srgbClr val="F9FFFF"/>
              </a:solidFill>
              <a:latin typeface="Tex Gyre Adventor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2250"/>
          <a:stretch/>
        </p:blipFill>
        <p:spPr>
          <a:xfrm>
            <a:off x="6981377" y="1831132"/>
            <a:ext cx="6036686" cy="2892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8" y="2851311"/>
            <a:ext cx="5544616" cy="3118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/>
        </p:blipFill>
        <p:spPr>
          <a:xfrm>
            <a:off x="13446987" y="834518"/>
            <a:ext cx="4290504" cy="4064704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43000" y="506224"/>
            <a:ext cx="797428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 по программам: </a:t>
            </a:r>
            <a:br>
              <a:rPr lang="ru-RU" sz="48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Б, В, СИЗ</a:t>
            </a:r>
            <a:endParaRPr lang="en-US" sz="4800" b="1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" b="6490"/>
          <a:stretch/>
        </p:blipFill>
        <p:spPr>
          <a:xfrm>
            <a:off x="13295979" y="5170442"/>
            <a:ext cx="4691124" cy="46177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0479"/>
          <a:stretch/>
        </p:blipFill>
        <p:spPr>
          <a:xfrm>
            <a:off x="604318" y="6170862"/>
            <a:ext cx="5544616" cy="32054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0" b="19367"/>
          <a:stretch/>
        </p:blipFill>
        <p:spPr>
          <a:xfrm>
            <a:off x="6453045" y="5119136"/>
            <a:ext cx="3097187" cy="4669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5" b="14221"/>
          <a:stretch/>
        </p:blipFill>
        <p:spPr>
          <a:xfrm>
            <a:off x="9780471" y="5085409"/>
            <a:ext cx="3285269" cy="47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00356" y="7929364"/>
            <a:ext cx="6695462" cy="2243752"/>
            <a:chOff x="0" y="0"/>
            <a:chExt cx="9359340" cy="31014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-10800000">
            <a:off x="11448948" y="0"/>
            <a:ext cx="6839052" cy="6828110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DE"/>
            </a:solidFill>
          </p:spPr>
        </p:sp>
      </p:grpSp>
      <p:sp>
        <p:nvSpPr>
          <p:cNvPr id="20" name="TextBox 10"/>
          <p:cNvSpPr txBox="1"/>
          <p:nvPr/>
        </p:nvSpPr>
        <p:spPr>
          <a:xfrm>
            <a:off x="246433" y="592379"/>
            <a:ext cx="1328753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30"/>
              </a:lnSpc>
            </a:pPr>
            <a:r>
              <a:rPr lang="ru-RU" sz="7200" b="1" spc="218" dirty="0" smtClean="0">
                <a:solidFill>
                  <a:srgbClr val="FFE3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уполномоченных</a:t>
            </a:r>
          </a:p>
          <a:p>
            <a:pPr>
              <a:lnSpc>
                <a:spcPts val="8730"/>
              </a:lnSpc>
            </a:pPr>
            <a:r>
              <a:rPr lang="ru-RU" sz="7200" b="1" spc="218" dirty="0" smtClean="0">
                <a:solidFill>
                  <a:srgbClr val="FFE3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труда</a:t>
            </a:r>
            <a:endParaRPr lang="en-US" sz="7200" b="1" spc="218" dirty="0">
              <a:solidFill>
                <a:srgbClr val="FFE3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5903640" y="3735615"/>
            <a:ext cx="9837620" cy="861774"/>
            <a:chOff x="177007" y="476253"/>
            <a:chExt cx="12967590" cy="1149032"/>
          </a:xfrm>
        </p:grpSpPr>
        <p:sp>
          <p:nvSpPr>
            <p:cNvPr id="15" name="TextBox 20"/>
            <p:cNvSpPr txBox="1"/>
            <p:nvPr/>
          </p:nvSpPr>
          <p:spPr>
            <a:xfrm>
              <a:off x="1220758" y="476253"/>
              <a:ext cx="11923839" cy="1149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Роль уполномоченных по охране труда в обеспечении </a:t>
              </a:r>
              <a:b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 работающих на здоровые и безопасные условия труда</a:t>
              </a:r>
              <a:endPara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21"/>
            <p:cNvGrpSpPr/>
            <p:nvPr/>
          </p:nvGrpSpPr>
          <p:grpSpPr>
            <a:xfrm>
              <a:off x="177007" y="504657"/>
              <a:ext cx="546643" cy="563144"/>
              <a:chOff x="360355" y="1027397"/>
              <a:chExt cx="1112872" cy="1146466"/>
            </a:xfrm>
          </p:grpSpPr>
          <p:sp>
            <p:nvSpPr>
              <p:cNvPr id="17" name="Freeform 22"/>
              <p:cNvSpPr/>
              <p:nvPr/>
            </p:nvSpPr>
            <p:spPr>
              <a:xfrm>
                <a:off x="360355" y="1027397"/>
                <a:ext cx="1112872" cy="1146466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E3DE"/>
              </a:solidFill>
            </p:spPr>
          </p:sp>
        </p:grpSp>
      </p:grpSp>
      <p:grpSp>
        <p:nvGrpSpPr>
          <p:cNvPr id="24" name="Group 19"/>
          <p:cNvGrpSpPr/>
          <p:nvPr/>
        </p:nvGrpSpPr>
        <p:grpSpPr>
          <a:xfrm>
            <a:off x="6695462" y="5149837"/>
            <a:ext cx="9260925" cy="1292662"/>
            <a:chOff x="106931" y="120171"/>
            <a:chExt cx="12151211" cy="1723548"/>
          </a:xfrm>
        </p:grpSpPr>
        <p:sp>
          <p:nvSpPr>
            <p:cNvPr id="25" name="TextBox 20"/>
            <p:cNvSpPr txBox="1"/>
            <p:nvPr/>
          </p:nvSpPr>
          <p:spPr>
            <a:xfrm>
              <a:off x="1132693" y="120171"/>
              <a:ext cx="11125449" cy="1723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расследования несчастных случаев на производстве</a:t>
              </a:r>
            </a:p>
            <a:p>
              <a:endParaRPr lang="ru-RU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21"/>
            <p:cNvGrpSpPr/>
            <p:nvPr/>
          </p:nvGrpSpPr>
          <p:grpSpPr>
            <a:xfrm>
              <a:off x="106931" y="241685"/>
              <a:ext cx="542619" cy="598800"/>
              <a:chOff x="217692" y="492031"/>
              <a:chExt cx="1104679" cy="1219056"/>
            </a:xfrm>
          </p:grpSpPr>
          <p:sp>
            <p:nvSpPr>
              <p:cNvPr id="27" name="Freeform 22"/>
              <p:cNvSpPr/>
              <p:nvPr/>
            </p:nvSpPr>
            <p:spPr>
              <a:xfrm>
                <a:off x="217692" y="492031"/>
                <a:ext cx="1104679" cy="1219056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E3DE"/>
              </a:solidFill>
            </p:spPr>
          </p:sp>
        </p:grpSp>
      </p:grpSp>
      <p:grpSp>
        <p:nvGrpSpPr>
          <p:cNvPr id="29" name="Group 19"/>
          <p:cNvGrpSpPr/>
          <p:nvPr/>
        </p:nvGrpSpPr>
        <p:grpSpPr>
          <a:xfrm>
            <a:off x="7559824" y="6509270"/>
            <a:ext cx="6102959" cy="861774"/>
            <a:chOff x="209291" y="196919"/>
            <a:chExt cx="8137278" cy="1149032"/>
          </a:xfrm>
        </p:grpSpPr>
        <p:sp>
          <p:nvSpPr>
            <p:cNvPr id="30" name="TextBox 20"/>
            <p:cNvSpPr txBox="1"/>
            <p:nvPr/>
          </p:nvSpPr>
          <p:spPr>
            <a:xfrm>
              <a:off x="1251656" y="196919"/>
              <a:ext cx="7094913" cy="1149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профессиональных рисков</a:t>
              </a:r>
            </a:p>
            <a:p>
              <a:endParaRPr lang="ru-RU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21"/>
            <p:cNvGrpSpPr/>
            <p:nvPr/>
          </p:nvGrpSpPr>
          <p:grpSpPr>
            <a:xfrm>
              <a:off x="209291" y="299481"/>
              <a:ext cx="552934" cy="549608"/>
              <a:chOff x="426079" y="609693"/>
              <a:chExt cx="1125677" cy="1118911"/>
            </a:xfrm>
          </p:grpSpPr>
          <p:sp>
            <p:nvSpPr>
              <p:cNvPr id="32" name="Freeform 22"/>
              <p:cNvSpPr/>
              <p:nvPr/>
            </p:nvSpPr>
            <p:spPr>
              <a:xfrm>
                <a:off x="426079" y="609693"/>
                <a:ext cx="1125677" cy="111891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E3DE"/>
              </a:solidFill>
            </p:spPr>
          </p:sp>
        </p:grpSp>
      </p:grpSp>
      <p:sp>
        <p:nvSpPr>
          <p:cNvPr id="33" name="TextBox 32"/>
          <p:cNvSpPr txBox="1"/>
          <p:nvPr/>
        </p:nvSpPr>
        <p:spPr>
          <a:xfrm>
            <a:off x="520361" y="4321678"/>
            <a:ext cx="4971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профсоюзного лидера - 2024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19"/>
          <p:cNvGrpSpPr/>
          <p:nvPr/>
        </p:nvGrpSpPr>
        <p:grpSpPr>
          <a:xfrm>
            <a:off x="8341598" y="7889680"/>
            <a:ext cx="9449054" cy="1100508"/>
            <a:chOff x="95253" y="470416"/>
            <a:chExt cx="12142426" cy="1795631"/>
          </a:xfrm>
        </p:grpSpPr>
        <p:sp>
          <p:nvSpPr>
            <p:cNvPr id="36" name="TextBox 20"/>
            <p:cNvSpPr txBox="1"/>
            <p:nvPr/>
          </p:nvSpPr>
          <p:spPr>
            <a:xfrm>
              <a:off x="1195333" y="542498"/>
              <a:ext cx="11042346" cy="17235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Влияние изменений климата на безопасность и гигиену труда и состояние здоровья человека</a:t>
              </a:r>
            </a:p>
            <a:p>
              <a:endParaRPr lang="ru-RU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37" name="Group 21"/>
            <p:cNvGrpSpPr/>
            <p:nvPr/>
          </p:nvGrpSpPr>
          <p:grpSpPr>
            <a:xfrm>
              <a:off x="95253" y="470416"/>
              <a:ext cx="519996" cy="723345"/>
              <a:chOff x="193918" y="957689"/>
              <a:chExt cx="1058623" cy="1472610"/>
            </a:xfrm>
          </p:grpSpPr>
          <p:sp>
            <p:nvSpPr>
              <p:cNvPr id="38" name="Freeform 22"/>
              <p:cNvSpPr/>
              <p:nvPr/>
            </p:nvSpPr>
            <p:spPr>
              <a:xfrm>
                <a:off x="193918" y="957689"/>
                <a:ext cx="1058623" cy="147261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E3DE"/>
              </a:solidFill>
            </p:spPr>
          </p:sp>
        </p:grpSp>
      </p:grpSp>
      <p:sp>
        <p:nvSpPr>
          <p:cNvPr id="39" name="AutoShape 3"/>
          <p:cNvSpPr/>
          <p:nvPr/>
        </p:nvSpPr>
        <p:spPr>
          <a:xfrm>
            <a:off x="-505072" y="8959924"/>
            <a:ext cx="4899044" cy="2304256"/>
          </a:xfrm>
          <a:prstGeom prst="rect">
            <a:avLst/>
          </a:prstGeom>
          <a:solidFill>
            <a:srgbClr val="FFE3DE"/>
          </a:solidFill>
        </p:spPr>
      </p:sp>
      <p:sp>
        <p:nvSpPr>
          <p:cNvPr id="10" name="Прямоугольник 9"/>
          <p:cNvSpPr/>
          <p:nvPr/>
        </p:nvSpPr>
        <p:spPr>
          <a:xfrm>
            <a:off x="697955" y="9142556"/>
            <a:ext cx="24929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ru-RU" sz="1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081136" y="9019458"/>
            <a:ext cx="5832648" cy="1881493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-79495" y="7814967"/>
            <a:ext cx="6919240" cy="2297086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6740" r="1858" b="25021"/>
          <a:stretch/>
        </p:blipFill>
        <p:spPr>
          <a:xfrm>
            <a:off x="12705655" y="4383746"/>
            <a:ext cx="2549240" cy="4822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r="5114"/>
          <a:stretch/>
        </p:blipFill>
        <p:spPr>
          <a:xfrm>
            <a:off x="11160224" y="640579"/>
            <a:ext cx="6671013" cy="30175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1"/>
          <a:stretch/>
        </p:blipFill>
        <p:spPr>
          <a:xfrm>
            <a:off x="9216007" y="3854785"/>
            <a:ext cx="3260925" cy="58520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14920" r="1332" b="3553"/>
          <a:stretch/>
        </p:blipFill>
        <p:spPr>
          <a:xfrm>
            <a:off x="15483618" y="4464450"/>
            <a:ext cx="2614018" cy="4741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10236" r="11429" b="22462"/>
          <a:stretch/>
        </p:blipFill>
        <p:spPr>
          <a:xfrm>
            <a:off x="327075" y="3111963"/>
            <a:ext cx="4984240" cy="30009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75048" y="482427"/>
            <a:ext cx="971674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 отработке ключевых навыков оказания первой помощи</a:t>
            </a:r>
            <a:endParaRPr lang="en-US" sz="4800" b="1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3" y="6354625"/>
            <a:ext cx="5223957" cy="2413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8526"/>
          <a:stretch/>
        </p:blipFill>
        <p:spPr>
          <a:xfrm>
            <a:off x="5743363" y="3099277"/>
            <a:ext cx="3008073" cy="3026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r="17451"/>
          <a:stretch/>
        </p:blipFill>
        <p:spPr>
          <a:xfrm>
            <a:off x="6029955" y="6526408"/>
            <a:ext cx="2919217" cy="31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0002" y="1714476"/>
            <a:ext cx="7019505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89"/>
              </a:lnSpc>
            </a:pPr>
            <a:r>
              <a:rPr lang="ru-RU" sz="8000" b="1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en-US" sz="8000" b="1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337965" y="8959924"/>
            <a:ext cx="5873453" cy="2376264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-10186" y="7796872"/>
            <a:ext cx="7019505" cy="2326103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8000992" y="428592"/>
            <a:ext cx="10287008" cy="10059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обучения по охране труда – одна из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работодателя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214 ТК РФ)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Примерным Положением о системе управления охраной труда (Приказ Минтруда России от 29.10.2021 № 776н) обучение по охране труда является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процессом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охраной труда в организации.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по охране труда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огромную роль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обеспечении соблюдения требований охраны труда в организации: от того насколько качественно обучены работники и руководители зависит понимание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истинной цели охраны труда – сохранение жизни и здоровья работников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934"/>
              </a:lnSpc>
            </a:pPr>
            <a:endParaRPr lang="ru-RU" sz="3000" spc="30" dirty="0" smtClean="0">
              <a:solidFill>
                <a:srgbClr val="F9FFFF"/>
              </a:solidFill>
              <a:latin typeface="Tex Gyre Adventor"/>
            </a:endParaRPr>
          </a:p>
          <a:p>
            <a:pPr>
              <a:lnSpc>
                <a:spcPts val="4934"/>
              </a:lnSpc>
            </a:pPr>
            <a:endParaRPr lang="en-US" sz="3000" spc="30" dirty="0" smtClean="0">
              <a:solidFill>
                <a:srgbClr val="F9FFFF"/>
              </a:solidFill>
              <a:latin typeface="Tex Gyre Advent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6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7096" y="2632772"/>
            <a:ext cx="5983122" cy="2140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89"/>
              </a:lnSpc>
            </a:pPr>
            <a:r>
              <a:rPr lang="ru-RU" sz="8800" spc="204" dirty="0" smtClean="0">
                <a:solidFill>
                  <a:srgbClr val="F9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8800" spc="204" dirty="0">
              <a:solidFill>
                <a:srgbClr val="F9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153144" y="9021060"/>
            <a:ext cx="5832648" cy="1881493"/>
          </a:xfrm>
          <a:prstGeom prst="rect">
            <a:avLst/>
          </a:prstGeom>
          <a:solidFill>
            <a:srgbClr val="FFE3DE"/>
          </a:solidFill>
        </p:spPr>
      </p:sp>
      <p:grpSp>
        <p:nvGrpSpPr>
          <p:cNvPr id="4" name="Group 4"/>
          <p:cNvGrpSpPr/>
          <p:nvPr/>
        </p:nvGrpSpPr>
        <p:grpSpPr>
          <a:xfrm>
            <a:off x="10307" y="7755298"/>
            <a:ext cx="7019505" cy="2326103"/>
            <a:chOff x="0" y="0"/>
            <a:chExt cx="9359340" cy="310147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59340" cy="79554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95544"/>
              <a:ext cx="9359340" cy="79554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510383"/>
              <a:ext cx="9359340" cy="79554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5927"/>
              <a:ext cx="9359340" cy="79554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631832" y="166281"/>
            <a:ext cx="10287008" cy="10736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ДПО «Учебно-методический центр» Федерации профсоюзов Приморского края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Владивосток, ул. Всеволода Сибирцева, д. 15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+7 950-290-43-09, 8 (423) 222-53-57,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226-12-23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www.umc.fppk.org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mc-fppk@mail.ru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umc_fppk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ts val="4934"/>
              </a:lnSpc>
            </a:pPr>
            <a:endParaRPr lang="ru-RU" sz="3000" spc="30" dirty="0" smtClean="0">
              <a:solidFill>
                <a:srgbClr val="F9FFFF"/>
              </a:solidFill>
              <a:latin typeface="Tex Gyre Adventor"/>
            </a:endParaRPr>
          </a:p>
          <a:p>
            <a:pPr>
              <a:lnSpc>
                <a:spcPts val="4934"/>
              </a:lnSpc>
            </a:pPr>
            <a:endParaRPr lang="en-US" sz="3000" spc="30" dirty="0" smtClean="0">
              <a:solidFill>
                <a:srgbClr val="F9FFFF"/>
              </a:solidFill>
              <a:latin typeface="Tex Gyre Adventor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12553" y="6388230"/>
            <a:ext cx="3149078" cy="273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3" name="Рисунок 12" descr="\\umc-10\Общая\Логотип УМЦ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6568" y="6583660"/>
            <a:ext cx="2870682" cy="24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330</Words>
  <Application>Microsoft Office PowerPoint</Application>
  <PresentationFormat>Произвольный</PresentationFormat>
  <Paragraphs>50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Wingdings</vt:lpstr>
      <vt:lpstr>Tex Gyre Adventor</vt:lpstr>
      <vt:lpstr>Times New Roman</vt:lpstr>
      <vt:lpstr>Arial</vt:lpstr>
      <vt:lpstr>Tex Gyre Adventor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УЧЕБНО-МЕТОДИЧЕСКИЙ ЦЕНТР</dc:title>
  <dc:creator>Natalia</dc:creator>
  <cp:lastModifiedBy>user</cp:lastModifiedBy>
  <cp:revision>288</cp:revision>
  <dcterms:created xsi:type="dcterms:W3CDTF">2006-08-16T00:00:00Z</dcterms:created>
  <dcterms:modified xsi:type="dcterms:W3CDTF">2024-07-10T05:39:25Z</dcterms:modified>
  <dc:identifier>DAECqL0zmJg</dc:identifier>
</cp:coreProperties>
</file>