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679" r:id="rId3"/>
  </p:sldMasterIdLst>
  <p:notesMasterIdLst>
    <p:notesMasterId r:id="rId27"/>
  </p:notesMasterIdLst>
  <p:sldIdLst>
    <p:sldId id="256" r:id="rId4"/>
    <p:sldId id="340" r:id="rId5"/>
    <p:sldId id="267" r:id="rId6"/>
    <p:sldId id="923" r:id="rId7"/>
    <p:sldId id="261" r:id="rId8"/>
    <p:sldId id="305" r:id="rId9"/>
    <p:sldId id="334" r:id="rId10"/>
    <p:sldId id="335" r:id="rId11"/>
    <p:sldId id="902" r:id="rId12"/>
    <p:sldId id="269" r:id="rId13"/>
    <p:sldId id="876" r:id="rId14"/>
    <p:sldId id="275" r:id="rId15"/>
    <p:sldId id="276" r:id="rId16"/>
    <p:sldId id="893" r:id="rId17"/>
    <p:sldId id="905" r:id="rId18"/>
    <p:sldId id="906" r:id="rId19"/>
    <p:sldId id="279" r:id="rId20"/>
    <p:sldId id="280" r:id="rId21"/>
    <p:sldId id="281" r:id="rId22"/>
    <p:sldId id="282" r:id="rId23"/>
    <p:sldId id="936" r:id="rId24"/>
    <p:sldId id="283" r:id="rId25"/>
    <p:sldId id="284" r:id="rId26"/>
  </p:sldIdLst>
  <p:sldSz cx="24384000" cy="13716000"/>
  <p:notesSz cx="24384000" cy="13716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1pPr>
    <a:lvl2pPr marL="0" marR="0" indent="4572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2pPr>
    <a:lvl3pPr marL="0" marR="0" indent="9144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3pPr>
    <a:lvl4pPr marL="0" marR="0" indent="13716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4pPr>
    <a:lvl5pPr marL="0" marR="0" indent="18288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5pPr>
    <a:lvl6pPr marL="0" marR="0" indent="22860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6pPr>
    <a:lvl7pPr marL="0" marR="0" indent="27432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7pPr>
    <a:lvl8pPr marL="0" marR="0" indent="32004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8pPr>
    <a:lvl9pPr marL="0" marR="0" indent="3657600" algn="ctr" defTabSz="2438338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400" b="0" i="0" u="none" strike="noStrike" cap="none" spc="0">
        <a:ln>
          <a:noFill/>
        </a:ln>
        <a:solidFill>
          <a:srgbClr val="5E5E5E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 1" initials="21" lastIdx="1" clrIdx="0">
    <p:extLst>
      <p:ext uri="{19B8F6BF-5375-455C-9EA6-DF929625EA0E}">
        <p15:presenceInfo xmlns:p15="http://schemas.microsoft.com/office/powerpoint/2012/main" userId="5d6eacfbf79a3d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1939" autoAdjust="0"/>
  </p:normalViewPr>
  <p:slideViewPr>
    <p:cSldViewPr>
      <p:cViewPr varScale="1">
        <p:scale>
          <a:sx n="58" d="100"/>
          <a:sy n="58" d="100"/>
        </p:scale>
        <p:origin x="3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381125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3D7E4-CEE5-494B-BBA9-5B20E06DAA2E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77200" y="1714500"/>
            <a:ext cx="82296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438400" y="6600825"/>
            <a:ext cx="19507200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381125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5B917-CA45-498C-95BE-E0A6563E9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7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D53E8-A399-D44E-B49D-8A7D711DEA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2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sz="1200" b="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46541-7814-4BB8-A81E-48358FA5C61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054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5B917-CA45-498C-95BE-E0A6563E9F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6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&amp;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 bwMode="auto">
          <a:xfrm>
            <a:off x="-1155699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1"/>
            </a:lvl1pPr>
          </a:lstStyle>
          <a:p>
            <a:pPr>
              <a:defRPr/>
            </a:pPr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>
              <a:defRPr/>
            </a:pPr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pPr>
              <a:defRPr/>
            </a:pPr>
            <a:r>
              <a:t>Presentation Subtitle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>
              <a:defRPr/>
            </a:pPr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</a:defRPr>
            </a:lvl5pPr>
          </a:lstStyle>
          <a:p>
            <a:pPr>
              <a:defRPr/>
            </a:pPr>
            <a:r>
              <a:t>“Notable Quote”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Photo - 3 Up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 bwMode="auto"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 bwMode="auto"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 bwMode="auto"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 bwMode="auto"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Заголовок + под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" name="Изображение" descr="Изображе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0334" y="12816598"/>
            <a:ext cx="3134968" cy="575844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2216287" y="7446834"/>
            <a:ext cx="15544802" cy="11953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1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2216287" y="8886151"/>
            <a:ext cx="13716002" cy="3311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353"/>
                </a:solidFill>
              </a:defRPr>
            </a:lvl1pPr>
            <a:lvl2pPr>
              <a:defRPr>
                <a:solidFill>
                  <a:srgbClr val="535353"/>
                </a:solidFill>
              </a:defRPr>
            </a:lvl2pPr>
            <a:lvl3pPr>
              <a:defRPr>
                <a:solidFill>
                  <a:srgbClr val="535353"/>
                </a:solidFill>
              </a:defRPr>
            </a:lvl3pPr>
            <a:lvl4pPr>
              <a:defRPr>
                <a:solidFill>
                  <a:srgbClr val="535353"/>
                </a:solidFill>
              </a:defRPr>
            </a:lvl4pPr>
            <a:lvl5pPr>
              <a:defRPr>
                <a:solidFill>
                  <a:srgbClr val="535353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52" name="Изображение" descr="Изображе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153977" y="12454667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Изображение" descr="Изображе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941146" y="12900691"/>
            <a:ext cx="2633616" cy="40765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409729" y="13740590"/>
            <a:ext cx="384721" cy="3795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93B52E-45E8-4C86-91F1-9A062BC519F3}" type="slidenum">
              <a:rPr lang="ru-RU"/>
              <a:t>‹#›</a:t>
            </a:fld>
            <a:endParaRPr lang="ru-RU"/>
          </a:p>
        </p:txBody>
      </p:sp>
      <p:pic>
        <p:nvPicPr>
          <p:cNvPr id="55" name="Изображение" descr="Изображе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852506" y="1048309"/>
            <a:ext cx="3885224" cy="88665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Линия"/>
          <p:cNvSpPr/>
          <p:nvPr/>
        </p:nvSpPr>
        <p:spPr bwMode="auto">
          <a:xfrm>
            <a:off x="9492198" y="2058865"/>
            <a:ext cx="14886148" cy="2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tIns="91440" bIns="91440"/>
          <a:lstStyle/>
          <a:p>
            <a:pPr>
              <a:defRPr/>
            </a:pPr>
            <a:endParaRPr sz="1800"/>
          </a:p>
        </p:txBody>
      </p:sp>
      <p:pic>
        <p:nvPicPr>
          <p:cNvPr id="57" name="Изображение" descr="Изображе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38539" y="12903122"/>
            <a:ext cx="4349554" cy="351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4" y="12816597"/>
            <a:ext cx="3134967" cy="57584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16285" y="7446834"/>
            <a:ext cx="15544801" cy="119531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16285" y="8886149"/>
            <a:ext cx="13716001" cy="3311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353"/>
                </a:solidFill>
              </a:defRPr>
            </a:lvl1pPr>
            <a:lvl2pPr>
              <a:defRPr>
                <a:solidFill>
                  <a:srgbClr val="535353"/>
                </a:solidFill>
              </a:defRPr>
            </a:lvl2pPr>
            <a:lvl3pPr>
              <a:defRPr>
                <a:solidFill>
                  <a:srgbClr val="535353"/>
                </a:solidFill>
              </a:defRPr>
            </a:lvl3pPr>
            <a:lvl4pPr>
              <a:defRPr>
                <a:solidFill>
                  <a:srgbClr val="535353"/>
                </a:solidFill>
              </a:defRPr>
            </a:lvl4pPr>
            <a:lvl5pPr>
              <a:defRPr>
                <a:solidFill>
                  <a:srgbClr val="535353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5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859407"/>
            <a:ext cx="689950" cy="4902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5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506" y="1048308"/>
            <a:ext cx="3885224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Линия"/>
          <p:cNvSpPr/>
          <p:nvPr/>
        </p:nvSpPr>
        <p:spPr>
          <a:xfrm>
            <a:off x="9492198" y="2058863"/>
            <a:ext cx="14886148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57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38" y="12903121"/>
            <a:ext cx="4349553" cy="3519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24894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+ текст синий фон копия 6 — копия 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87" y="1205133"/>
            <a:ext cx="5462879" cy="144460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5887" y="6444202"/>
            <a:ext cx="15534989" cy="2189738"/>
          </a:xfrm>
          <a:prstGeom prst="rect">
            <a:avLst/>
          </a:prstGeom>
          <a:noFill/>
          <a:effectLst/>
        </p:spPr>
        <p:txBody>
          <a:bodyPr lIns="91382" tIns="91382" rIns="91382" bIns="91382">
            <a:normAutofit/>
          </a:bodyPr>
          <a:lstStyle>
            <a:lvl1pPr marL="0" marR="0" algn="l">
              <a:lnSpc>
                <a:spcPct val="80000"/>
              </a:lnSpc>
              <a:spcBef>
                <a:spcPts val="0"/>
              </a:spcBef>
              <a:defRPr sz="7200" spc="0">
                <a:ln w="12700" cap="flat">
                  <a:solidFill>
                    <a:srgbClr val="1C84BA"/>
                  </a:solidFill>
                  <a:prstDash val="solid"/>
                  <a:miter lim="400000"/>
                </a:ln>
                <a:effectLst>
                  <a:outerShdw blurRad="25400" dist="114300" dir="2580000" rotWithShape="0">
                    <a:srgbClr val="000000"/>
                  </a:outerShdw>
                </a:effectLst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4228" y="12880922"/>
            <a:ext cx="468515" cy="439304"/>
          </a:xfrm>
          <a:prstGeom prst="rect">
            <a:avLst/>
          </a:prstGeom>
        </p:spPr>
        <p:txBody>
          <a:bodyPr lIns="91382" tIns="91382" rIns="91382" bIns="91382"/>
          <a:lstStyle>
            <a:lvl1pPr algn="ctr">
              <a:lnSpc>
                <a:spcPct val="110000"/>
              </a:lnSpc>
              <a:defRPr sz="20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68578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 коп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5795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ОНЕЦ">
    <p:bg>
      <p:bgPr>
        <a:solidFill>
          <a:srgbClr val="388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475" y="5707053"/>
            <a:ext cx="5431050" cy="1279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12" y="6778783"/>
            <a:ext cx="21380176" cy="263898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7064" y="12747522"/>
            <a:ext cx="770050" cy="713992"/>
          </a:xfrm>
          <a:prstGeom prst="rect">
            <a:avLst/>
          </a:prstGeom>
        </p:spPr>
        <p:txBody>
          <a:bodyPr lIns="91438" tIns="91438" rIns="91438" bIns="91438"/>
          <a:lstStyle>
            <a:lvl1pPr algn="ctr">
              <a:lnSpc>
                <a:spcPct val="80000"/>
              </a:lnSpc>
              <a:defRPr sz="4200"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89409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2"/>
          <p:cNvSpPr/>
          <p:nvPr/>
        </p:nvSpPr>
        <p:spPr>
          <a:xfrm>
            <a:off x="938551" y="4921668"/>
            <a:ext cx="4715338" cy="5712795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 defTabSz="1828431">
              <a:defRPr sz="3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Rectangle 13"/>
          <p:cNvSpPr/>
          <p:nvPr/>
        </p:nvSpPr>
        <p:spPr>
          <a:xfrm>
            <a:off x="16123454" y="4329"/>
            <a:ext cx="8429270" cy="1370734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 defTabSz="1828431">
              <a:defRPr sz="3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Rectangle 29"/>
          <p:cNvSpPr/>
          <p:nvPr/>
        </p:nvSpPr>
        <p:spPr>
          <a:xfrm rot="10800000" flipH="1">
            <a:off x="921518" y="8824758"/>
            <a:ext cx="15201474" cy="149535"/>
          </a:xfrm>
          <a:prstGeom prst="rect">
            <a:avLst/>
          </a:prstGeom>
          <a:gradFill>
            <a:gsLst>
              <a:gs pos="0">
                <a:srgbClr val="656565"/>
              </a:gs>
              <a:gs pos="50000">
                <a:srgbClr val="4D4D4D"/>
              </a:gs>
              <a:gs pos="100000">
                <a:srgbClr val="444444"/>
              </a:gs>
            </a:gsLst>
            <a:lin ang="54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431">
              <a:defRPr sz="3200" b="1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Кружок"/>
          <p:cNvSpPr/>
          <p:nvPr/>
        </p:nvSpPr>
        <p:spPr>
          <a:xfrm>
            <a:off x="15959385" y="8504680"/>
            <a:ext cx="317303" cy="317301"/>
          </a:xfrm>
          <a:prstGeom prst="ellipse">
            <a:avLst/>
          </a:prstGeom>
          <a:solidFill>
            <a:srgbClr val="FF6000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431">
              <a:defRPr sz="3200" b="1" cap="all">
                <a:solidFill>
                  <a:srgbClr val="3E3E3E"/>
                </a:solidFill>
              </a:defRPr>
            </a:pPr>
            <a:endParaRPr/>
          </a:p>
        </p:txBody>
      </p:sp>
      <p:sp>
        <p:nvSpPr>
          <p:cNvPr id="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48389" y="4978467"/>
            <a:ext cx="15534987" cy="4017779"/>
          </a:xfrm>
          <a:prstGeom prst="rect">
            <a:avLst/>
          </a:prstGeom>
          <a:noFill/>
          <a:effectLst/>
        </p:spPr>
        <p:txBody>
          <a:bodyPr lIns="0" tIns="0" rIns="0" bIns="0" anchor="b">
            <a:normAutofit/>
          </a:bodyPr>
          <a:lstStyle>
            <a:lvl1pPr marL="0" marR="0" algn="l" defTabSz="1828431">
              <a:lnSpc>
                <a:spcPct val="90000"/>
              </a:lnSpc>
              <a:spcBef>
                <a:spcPts val="0"/>
              </a:spcBef>
              <a:defRPr sz="6800" spc="0">
                <a:solidFill>
                  <a:srgbClr val="4D4D4D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4208" y="12783386"/>
            <a:ext cx="687870" cy="634376"/>
          </a:xfrm>
          <a:prstGeom prst="rect">
            <a:avLst/>
          </a:prstGeom>
        </p:spPr>
        <p:txBody>
          <a:bodyPr lIns="91382" tIns="91382" rIns="91382" bIns="91382"/>
          <a:lstStyle>
            <a:lvl1pPr algn="ctr">
              <a:lnSpc>
                <a:spcPct val="80000"/>
              </a:lnSpc>
              <a:spcBef>
                <a:spcPts val="2400"/>
              </a:spcBef>
              <a:defRPr sz="3600"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3765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&amp; Photo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 bwMode="auto"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pPr>
              <a:defRPr/>
            </a:pPr>
            <a:r>
              <a:t>Slide Subtitle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&amp; Bulle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2372961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>
              <a:defRPr/>
            </a:pPr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Slide bullet text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ulle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prstGeom prst="rect">
            <a:avLst/>
          </a:prstGeom>
        </p:spPr>
        <p:txBody>
          <a:bodyPr numCol="2" spcCol="1098550"/>
          <a:lstStyle/>
          <a:p>
            <a:pPr>
              <a:defRPr/>
            </a:pPr>
            <a:r>
              <a:t>Slide bullet text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, Bullets &amp;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2372961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>
              <a:defRPr/>
            </a:pPr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Slide bullet text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 bwMode="auto"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2372961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>
              <a:defRPr/>
            </a:pPr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2372961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>
              <a:defRPr/>
            </a:pPr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pPr>
              <a:defRPr/>
            </a:pPr>
            <a:r>
              <a:t>Agenda Topics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Stat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1206500" y="4920842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1">
                <a:latin typeface="Helvetica Neue Medium"/>
                <a:ea typeface="Helvetica Neue Medium"/>
                <a:cs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1">
                <a:latin typeface="Helvetica Neue Medium"/>
                <a:ea typeface="Helvetica Neue Medium"/>
                <a:cs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1">
                <a:latin typeface="Helvetica Neue Medium"/>
                <a:ea typeface="Helvetica Neue Medium"/>
                <a:cs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1">
                <a:latin typeface="Helvetica Neue Medium"/>
                <a:ea typeface="Helvetica Neue Medium"/>
                <a:cs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1">
                <a:latin typeface="Helvetica Neue Medium"/>
                <a:ea typeface="Helvetica Neue Medium"/>
                <a:cs typeface="Helvetica Neue Medium"/>
              </a:defRPr>
            </a:lvl5pPr>
          </a:lstStyle>
          <a:p>
            <a:pPr>
              <a:defRPr/>
            </a:pPr>
            <a:r>
              <a:t>Statement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g F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1206500" y="1075927"/>
            <a:ext cx="21971000" cy="724158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pPr>
              <a:defRPr/>
            </a:pPr>
            <a:r>
              <a:t>100%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>
              <a:defRPr/>
            </a:pPr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Slide bullet text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marL="0" marR="0" indent="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1pPr>
      <a:lvl2pPr marL="0" marR="0" indent="4572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9144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13716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18288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22860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27432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32004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3657600" algn="l" defTabSz="2438338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6096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1pPr>
      <a:lvl2pPr marL="12192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2pPr>
      <a:lvl3pPr marL="18288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3pPr>
      <a:lvl4pPr marL="24384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4pPr>
      <a:lvl5pPr marL="30480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5pPr>
      <a:lvl6pPr marL="36576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42672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48768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5486400" marR="0" indent="-609600" algn="l" defTabSz="2438338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68785" y="7446834"/>
            <a:ext cx="15544801" cy="11953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68785" y="8886149"/>
            <a:ext cx="13716001" cy="33115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4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975" y="12454665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" y="649047"/>
            <a:ext cx="11611973" cy="19857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859408"/>
            <a:ext cx="689950" cy="49022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PFDinDisplayPro-Medium"/>
                <a:ea typeface="PFDinDisplayPro-Medium"/>
                <a:cs typeface="PFDinDisplayPro-Medium"/>
                <a:sym typeface="PFDinDisplayPro-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3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med"/>
  <p:txStyles>
    <p:titleStyle>
      <a:lvl1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1pPr>
      <a:lvl2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2pPr>
      <a:lvl3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3pPr>
      <a:lvl4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4pPr>
      <a:lvl5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5pPr>
      <a:lvl6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6pPr>
      <a:lvl7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7pPr>
      <a:lvl8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8pPr>
      <a:lvl9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404040"/>
          </a:solidFill>
          <a:uFillTx/>
          <a:latin typeface="PFDinDisplayPro-Medium"/>
          <a:ea typeface="PFDinDisplayPro-Medium"/>
          <a:cs typeface="PFDinDisplayPro-Medium"/>
          <a:sym typeface="PFDinDisplayPro-Medium"/>
        </a:defRPr>
      </a:lvl9pPr>
    </p:titleStyle>
    <p:bodyStyle>
      <a:lvl1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4572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9144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13716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18288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22860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27432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32004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365760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82B9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1pPr>
      <a:lvl2pPr marL="0" marR="0" indent="4572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2pPr>
      <a:lvl3pPr marL="0" marR="0" indent="9144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3pPr>
      <a:lvl4pPr marL="0" marR="0" indent="13716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4pPr>
      <a:lvl5pPr marL="0" marR="0" indent="18288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5pPr>
      <a:lvl6pPr marL="0" marR="0" indent="22860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6pPr>
      <a:lvl7pPr marL="0" marR="0" indent="27432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7pPr>
      <a:lvl8pPr marL="0" marR="0" indent="32004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8pPr>
      <a:lvl9pPr marL="0" marR="0" indent="3657600" algn="ctr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FDinDisplayPro-Medium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55" y="826667"/>
            <a:ext cx="3695118" cy="1019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742" y="-3354107"/>
            <a:ext cx="1181141" cy="1509411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4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024" y="-3354107"/>
            <a:ext cx="2093580" cy="1509411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149315" y="725067"/>
            <a:ext cx="16252391" cy="101973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ffectLst>
            <a:outerShdw blurRad="63500" dist="44524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64995" tIns="164995" rIns="164995" bIns="164995" anchor="ctr"/>
          <a:lstStyle/>
          <a:p>
            <a:r>
              <a:t>Текст заголовка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837631" y="12499665"/>
            <a:ext cx="523731" cy="488069"/>
          </a:xfrm>
          <a:prstGeom prst="rect">
            <a:avLst/>
          </a:prstGeom>
          <a:ln w="12700">
            <a:miter lim="400000"/>
          </a:ln>
        </p:spPr>
        <p:txBody>
          <a:bodyPr wrap="none" lIns="91380" tIns="91380" rIns="91380" bIns="91380" anchor="ctr">
            <a:spAutoFit/>
          </a:bodyPr>
          <a:lstStyle>
            <a:lvl1pPr algn="r">
              <a:lnSpc>
                <a:spcPct val="100000"/>
              </a:lnSpc>
              <a:defRPr b="1">
                <a:solidFill>
                  <a:srgbClr val="0D5894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3609271" y="4878050"/>
            <a:ext cx="9544371" cy="8833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80" tIns="91380" rIns="91380" bIns="9138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83043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ransition spd="med"/>
  <p:txStyles>
    <p:titleStyle>
      <a:lvl1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1pPr>
      <a:lvl2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2pPr>
      <a:lvl3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3pPr>
      <a:lvl4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4pPr>
      <a:lvl5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5pPr>
      <a:lvl6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6pPr>
      <a:lvl7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7pPr>
      <a:lvl8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8pPr>
      <a:lvl9pPr marL="558800" marR="538787" indent="0" algn="r" defTabSz="1828800" latinLnBrk="0">
        <a:lnSpc>
          <a:spcPct val="23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3800" b="1" i="0" u="none" strike="noStrike" cap="all" spc="0" baseline="0">
          <a:solidFill>
            <a:srgbClr val="FFFFFF"/>
          </a:solidFill>
          <a:uFillTx/>
          <a:latin typeface="+mj-lt"/>
          <a:ea typeface="+mj-ea"/>
          <a:cs typeface="+mj-cs"/>
          <a:sym typeface="Stem"/>
        </a:defRPr>
      </a:lvl9pPr>
    </p:titleStyle>
    <p:bodyStyle>
      <a:lvl1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1pPr>
      <a:lvl2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2pPr>
      <a:lvl3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3pPr>
      <a:lvl4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4pPr>
      <a:lvl5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5pPr>
      <a:lvl6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6pPr>
      <a:lvl7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7pPr>
      <a:lvl8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8pPr>
      <a:lvl9pPr marL="0" marR="0" indent="0" algn="ctr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tem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e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41.png"/><Relationship Id="rId21" Type="http://schemas.openxmlformats.org/officeDocument/2006/relationships/image" Target="../media/image54.png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2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8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/>
              <a:t>666666666666</a:t>
            </a:r>
            <a:endParaRPr dirty="0"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4" name="Новый порядок обучения.001.png" descr="Новый порядок обучения.001.png"/>
          <p:cNvPicPr>
            <a:picLocks noChangeAspect="1"/>
          </p:cNvPicPr>
          <p:nvPr/>
        </p:nvPicPr>
        <p:blipFill>
          <a:blip r:embed="rId2"/>
          <a:srcRect b="18013"/>
          <a:stretch/>
        </p:blipFill>
        <p:spPr bwMode="auto">
          <a:xfrm>
            <a:off x="0" y="-2169458"/>
            <a:ext cx="24384000" cy="112451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 bwMode="auto">
          <a:xfrm>
            <a:off x="13307042" y="12001204"/>
            <a:ext cx="10021077" cy="7797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4400" b="0" i="0" u="none" strike="noStrike" cap="none" spc="0">
              <a:ln>
                <a:noFill/>
              </a:ln>
              <a:solidFill>
                <a:srgbClr val="5E5E5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2680830" y="10954102"/>
            <a:ext cx="1074851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0" i="0" u="none" strike="noStrike" cap="none" spc="0" dirty="0">
                <a:ln>
                  <a:noFill/>
                </a:ln>
                <a:solidFill>
                  <a:srgbClr val="5E5E5E"/>
                </a:solidFill>
                <a:latin typeface="+mn-lt"/>
                <a:ea typeface="+mn-ea"/>
                <a:cs typeface="+mn-cs"/>
              </a:rPr>
              <a:t>ТИТОВА (ЛЫСАК</a:t>
            </a:r>
            <a:r>
              <a:rPr lang="ru-RU" sz="24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+mn-lt"/>
                <a:ea typeface="+mn-ea"/>
                <a:cs typeface="+mn-cs"/>
              </a:rPr>
              <a:t>) АЛЁНА</a:t>
            </a:r>
            <a:endParaRPr dirty="0"/>
          </a:p>
          <a:p>
            <a:pPr marL="0" marR="0" indent="0" algn="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0" i="0" u="none" strike="noStrike" cap="none" spc="0" dirty="0">
                <a:ln>
                  <a:noFill/>
                </a:ln>
                <a:solidFill>
                  <a:srgbClr val="5E5E5E"/>
                </a:solidFill>
                <a:latin typeface="+mn-lt"/>
                <a:ea typeface="+mn-ea"/>
                <a:cs typeface="+mn-cs"/>
              </a:rPr>
              <a:t>ДИРЕКТОР ДЕПАРТАМЕНТА </a:t>
            </a:r>
            <a:r>
              <a:rPr lang="ru-RU" dirty="0"/>
              <a:t>ДДПО</a:t>
            </a:r>
            <a:endParaRPr dirty="0"/>
          </a:p>
          <a:p>
            <a:pPr marL="0" marR="0" indent="0" algn="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400" b="0" i="0" u="none" strike="noStrike" cap="none" spc="0" dirty="0">
              <a:ln>
                <a:noFill/>
              </a:ln>
              <a:solidFill>
                <a:srgbClr val="5E5E5E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04" name="Новый порядок обучения.011.png" descr="Новый порядок обучения.011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 bwMode="auto">
          <a:xfrm>
            <a:off x="18201262" y="9673333"/>
            <a:ext cx="299612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**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2127033" y="12038516"/>
            <a:ext cx="5478796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j-lt"/>
                <a:ea typeface="+mn-ea"/>
                <a:cs typeface="+mn-cs"/>
              </a:rPr>
              <a:t>** </a:t>
            </a:r>
            <a:r>
              <a:rPr lang="ru-RU" sz="1600" b="0" i="0">
                <a:solidFill>
                  <a:schemeClr val="bg1"/>
                </a:solidFill>
                <a:latin typeface="+mj-lt"/>
              </a:rPr>
              <a:t>подготовка по программам дополнительного профессионального образования повышения квалификации по подготовке преподавателей, обучающих приемам оказания первой помощи</a:t>
            </a:r>
            <a:endParaRPr lang="ru-RU" sz="2000" b="0" i="0" u="none" strike="noStrike" cap="none" spc="0">
              <a:ln>
                <a:noFill/>
              </a:ln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7102D-BA24-4EE0-B08A-0645BC5D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887" y="839556"/>
            <a:ext cx="15544802" cy="1195312"/>
          </a:xfrm>
        </p:spPr>
        <p:txBody>
          <a:bodyPr>
            <a:noAutofit/>
          </a:bodyPr>
          <a:lstStyle/>
          <a:p>
            <a:pPr algn="r"/>
            <a:r>
              <a:rPr lang="ru-RU" sz="4800" dirty="0">
                <a:solidFill>
                  <a:schemeClr val="tx1">
                    <a:lumMod val="75000"/>
                  </a:schemeClr>
                </a:solidFill>
              </a:rPr>
              <a:t>Лица, ОБЯЗАННЫЕ ОКАЗЫВАТЬ и УМЕТЬ ОКАЗЫВАТЬ первую помощь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>
          <a:xfrm>
            <a:off x="2379272" y="13001924"/>
            <a:ext cx="445636" cy="471924"/>
          </a:xfrm>
        </p:spPr>
        <p:txBody>
          <a:bodyPr/>
          <a:lstStyle/>
          <a:p>
            <a:fld id="{7693B52E-45E8-4C86-91F1-9A062BC519F3}" type="slidenum">
              <a:rPr lang="ru-RU" sz="2400">
                <a:solidFill>
                  <a:schemeClr val="bg1"/>
                </a:solidFill>
              </a:rPr>
              <a:t>11</a:t>
            </a:fld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7212" y="2555746"/>
            <a:ext cx="10752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Лица, </a:t>
            </a:r>
            <a:r>
              <a:rPr lang="ru-RU" sz="2800" b="1" dirty="0">
                <a:solidFill>
                  <a:srgbClr val="1C84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обязанные оказывать </a:t>
            </a:r>
            <a:r>
              <a:rPr lang="ru-R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первую помощь пострадавшим в соответствии с требованиями нормативных правовых актов: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32080" y="2555746"/>
            <a:ext cx="10872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C84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Работники</a:t>
            </a:r>
            <a:r>
              <a:rPr lang="ru-R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 компетенциям которых нормативными правовыми актами по охране труда предъявляются требования </a:t>
            </a:r>
            <a:r>
              <a:rPr lang="ru-RU" sz="2800" b="1" dirty="0">
                <a:solidFill>
                  <a:srgbClr val="1C84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уметь оказывать</a:t>
            </a:r>
            <a:r>
              <a:rPr lang="ru-R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первую помощь :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86452" y="4372392"/>
          <a:ext cx="10664628" cy="58780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8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7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90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Должностные лица таможенных органов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03.08.2018 № 289-ФЗ "О таможенном регулировании в Российской Федерации и о внесении изменений в отдельные законодательные акты Российской Федерации"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Военнослужащие (сотрудники) войск национальной гвардии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03.07.2016 № 226-ФЗ "О войсках национальной гвардии Российской Федерации"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Сотрудники полиции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07.02.2011 № 3-ФЗ "О полиции"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 ведомственной охраны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14.04.1999 № 77-ФЗ "О ведомственной охране"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Судебные приставы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21.07.1997 № 118-ФЗ "Об органах принудительного исполнения Российской Федерации"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Спасатели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22.08.1995 № 151-ФЗ "Об аварийно-спасательных службах и статусе спасателей"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 пожарной охраны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21.12.1994 № 69-ФЗ "О пожарной безопасности"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 частных охранных организаций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Закон РФ от 11.03.1992 № 2487-I "О частной детективной и охранной деятельности в Российской Федерации"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558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Горноспасатели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МЧС России от 29.11.2013 № 765 "Об утверждении Порядка создания вспомогательных горноспасательных команд"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…</a:t>
                      </a:r>
                    </a:p>
                  </a:txBody>
                  <a:tcPr marL="2628" marR="2628" marT="26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…</a:t>
                      </a:r>
                    </a:p>
                  </a:txBody>
                  <a:tcPr marL="2628" marR="2628" marT="2628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4825"/>
              </p:ext>
            </p:extLst>
          </p:nvPr>
        </p:nvGraphicFramePr>
        <p:xfrm>
          <a:off x="13022715" y="4354831"/>
          <a:ext cx="10681974" cy="69174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67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79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Педагогические работники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Федеральный закон от 29.12.2012 № 273-ФЗ "Об образовании в Российской Федерации"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25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Работники, выполняющие работы в электроустановках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15.12.2020 № 903н "Об утверждении Правил по охране труда при эксплуатации электроустановок"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Работники, выполняющие работы на высоте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16.11.2020 № 782н "Об утверждении Правил по охране труда при работе на высоте"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 организаций жилищно-коммунального хозяйства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29.10.2020 № 758н "Об утверждении Правил по охране труда в жилищно-коммунальном хозяйстве"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 организаций сельского хозяйства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27.10.2020 № 746н "Об утверждении Правил по охране труда в сельском хозяйстве"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Работники, выполняющие работы с пестицидами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27.10.2020 № 746н "Об утверждении Правил по охране труда в сельском хозяйстве"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Оленеводы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27.10.2020 № 746н "Об утверждении Правил по охране труда в сельском хозяйстве"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843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Работники, осуществляющие эксплуатацию и ремонт канализационных сетей в сельском хозяйстве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Приказ Минтруда России от 27.10.2020 № 746н "Об утверждении Правил по охране труда в сельском хозяйстве"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47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…</a:t>
                      </a:r>
                    </a:p>
                  </a:txBody>
                  <a:tcPr marL="1150" marR="1150" marT="11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…</a:t>
                      </a:r>
                    </a:p>
                  </a:txBody>
                  <a:tcPr marL="1150" marR="1150" marT="115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03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29" name="Новый порядок обучения.016.png" descr="Новый порядок обучения.016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3" name="Slide bullet text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34" name="Новый порядок обучения.017.png" descr="Новый порядок обучения.017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2" y="2338687"/>
            <a:ext cx="11215568" cy="4894502"/>
          </a:xfrm>
          <a:prstGeom prst="rect">
            <a:avLst/>
          </a:prstGeom>
          <a:ln w="12700">
            <a:miter lim="400000"/>
          </a:ln>
          <a:effectLst>
            <a:outerShdw blurRad="190500" dist="50800" dir="5400000" rotWithShape="0">
              <a:srgbClr val="000000"/>
            </a:outerShdw>
          </a:effectLst>
        </p:spPr>
      </p:pic>
      <p:pic>
        <p:nvPicPr>
          <p:cNvPr id="15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81" y="7629597"/>
            <a:ext cx="11216810" cy="4895043"/>
          </a:xfrm>
          <a:prstGeom prst="rect">
            <a:avLst/>
          </a:prstGeom>
          <a:ln w="12700">
            <a:miter lim="400000"/>
          </a:ln>
          <a:effectLst>
            <a:outerShdw blurRad="190500" dist="50800" dir="5400000" rotWithShape="0">
              <a:srgbClr val="000000"/>
            </a:outerShdw>
          </a:effectLst>
        </p:spPr>
      </p:pic>
      <p:pic>
        <p:nvPicPr>
          <p:cNvPr id="160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730" y="7629867"/>
            <a:ext cx="11215568" cy="4894502"/>
          </a:xfrm>
          <a:prstGeom prst="rect">
            <a:avLst/>
          </a:prstGeom>
          <a:ln w="12700">
            <a:miter lim="400000"/>
          </a:ln>
          <a:effectLst>
            <a:outerShdw blurRad="190500" dist="50800" dir="5400000" rotWithShape="0">
              <a:srgbClr val="000000"/>
            </a:outerShdw>
          </a:effectLst>
        </p:spPr>
      </p:pic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5110" y="2338416"/>
            <a:ext cx="11216809" cy="4895043"/>
          </a:xfrm>
          <a:prstGeom prst="rect">
            <a:avLst/>
          </a:prstGeom>
          <a:ln w="12700">
            <a:miter lim="400000"/>
          </a:ln>
          <a:effectLst>
            <a:outerShdw blurRad="190500" dist="50800" dir="5400000" rotWithShape="0">
              <a:srgbClr val="000000"/>
            </a:outerShdw>
          </a:effectLst>
        </p:spPr>
      </p:pic>
      <p:pic>
        <p:nvPicPr>
          <p:cNvPr id="16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Заголовок 1"/>
          <p:cNvSpPr txBox="1">
            <a:spLocks noGrp="1"/>
          </p:cNvSpPr>
          <p:nvPr>
            <p:ph type="title"/>
          </p:nvPr>
        </p:nvSpPr>
        <p:spPr>
          <a:xfrm>
            <a:off x="12105422" y="1142804"/>
            <a:ext cx="16905947" cy="21485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70000"/>
              </a:lnSpc>
              <a:defRPr b="1">
                <a:latin typeface="+mn-lt"/>
                <a:ea typeface="+mn-ea"/>
                <a:cs typeface="+mn-cs"/>
                <a:sym typeface="Stem"/>
              </a:defRPr>
            </a:lvl1pPr>
          </a:lstStyle>
          <a:p>
            <a:r>
              <a:rPr sz="6000" dirty="0" err="1">
                <a:solidFill>
                  <a:schemeClr val="tx1">
                    <a:lumMod val="75000"/>
                  </a:schemeClr>
                </a:solidFill>
              </a:rPr>
              <a:t>Обучение</a:t>
            </a:r>
            <a:r>
              <a:rPr sz="6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6000" dirty="0" err="1">
                <a:solidFill>
                  <a:schemeClr val="tx1">
                    <a:lumMod val="75000"/>
                  </a:schemeClr>
                </a:solidFill>
              </a:rPr>
              <a:t>по</a:t>
            </a:r>
            <a:r>
              <a:rPr sz="6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6000" dirty="0" err="1">
                <a:solidFill>
                  <a:schemeClr val="tx1">
                    <a:lumMod val="75000"/>
                  </a:schemeClr>
                </a:solidFill>
              </a:rPr>
              <a:t>программе</a:t>
            </a:r>
            <a:r>
              <a:rPr sz="6000" dirty="0">
                <a:solidFill>
                  <a:schemeClr val="tx1">
                    <a:lumMod val="75000"/>
                  </a:schemeClr>
                </a:solidFill>
              </a:rPr>
              <a:t> 46В</a:t>
            </a:r>
          </a:p>
        </p:txBody>
      </p:sp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3976" y="12454666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2505" y="1048308"/>
            <a:ext cx="3885226" cy="88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Линия"/>
          <p:cNvSpPr/>
          <p:nvPr/>
        </p:nvSpPr>
        <p:spPr>
          <a:xfrm>
            <a:off x="9492198" y="2058863"/>
            <a:ext cx="14886149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68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0589" y="14098328"/>
            <a:ext cx="4349554" cy="351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22552" y="12969020"/>
            <a:ext cx="359073" cy="3795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</a:rPr>
              <a:t>14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170" name="TextBox 9"/>
          <p:cNvSpPr txBox="1"/>
          <p:nvPr/>
        </p:nvSpPr>
        <p:spPr>
          <a:xfrm>
            <a:off x="4282402" y="12765375"/>
            <a:ext cx="18256014" cy="69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spAutoFit/>
          </a:bodyPr>
          <a:lstStyle/>
          <a:p>
            <a:pPr>
              <a:lnSpc>
                <a:spcPct val="70000"/>
              </a:lnSpc>
              <a:defRPr sz="2000"/>
            </a:pPr>
            <a:r>
              <a:t>Не требуется обучение по программе 46В по всем работам, </a:t>
            </a:r>
            <a:br/>
            <a:r>
              <a:t>перечисленным в приложении №2 к Примерному положению о СУОТ (приказ №776н).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7051" y="12360875"/>
            <a:ext cx="729972" cy="729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Изображение" descr="Изображе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3580" y="2732478"/>
            <a:ext cx="1419052" cy="141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Строительные работы"/>
          <p:cNvSpPr txBox="1"/>
          <p:nvPr/>
        </p:nvSpPr>
        <p:spPr>
          <a:xfrm>
            <a:off x="3213183" y="2897357"/>
            <a:ext cx="2956263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t>Строительные работы</a:t>
            </a:r>
          </a:p>
        </p:txBody>
      </p:sp>
      <p:sp>
        <p:nvSpPr>
          <p:cNvPr id="174" name="Сильнодействующие ядовитые  веществя"/>
          <p:cNvSpPr txBox="1"/>
          <p:nvPr/>
        </p:nvSpPr>
        <p:spPr>
          <a:xfrm>
            <a:off x="7987230" y="2884657"/>
            <a:ext cx="3747211" cy="123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/>
            </a:pPr>
            <a:r>
              <a:t>Сильнодействующие ядовитые </a:t>
            </a:r>
            <a:br/>
            <a:r>
              <a:t>веществя</a:t>
            </a:r>
          </a:p>
        </p:txBody>
      </p:sp>
      <p:sp>
        <p:nvSpPr>
          <p:cNvPr id="175" name="Газоопасные работы"/>
          <p:cNvSpPr txBox="1"/>
          <p:nvPr/>
        </p:nvSpPr>
        <p:spPr>
          <a:xfrm>
            <a:off x="3213183" y="4526797"/>
            <a:ext cx="2956263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t>Газоопасные работы</a:t>
            </a:r>
          </a:p>
        </p:txBody>
      </p:sp>
      <p:sp>
        <p:nvSpPr>
          <p:cNvPr id="176" name="Огневые  работы"/>
          <p:cNvSpPr txBox="1"/>
          <p:nvPr/>
        </p:nvSpPr>
        <p:spPr>
          <a:xfrm>
            <a:off x="7987230" y="4520447"/>
            <a:ext cx="3747211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/>
            </a:pPr>
            <a:r>
              <a:t>Огневые </a:t>
            </a:r>
            <a:br/>
            <a:r>
              <a:t>работы</a:t>
            </a:r>
          </a:p>
        </p:txBody>
      </p:sp>
      <p:sp>
        <p:nvSpPr>
          <p:cNvPr id="177" name="Подъемные сооружения"/>
          <p:cNvSpPr txBox="1"/>
          <p:nvPr/>
        </p:nvSpPr>
        <p:spPr>
          <a:xfrm>
            <a:off x="3213183" y="5851437"/>
            <a:ext cx="2956263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t>Подъемные сооружения</a:t>
            </a:r>
          </a:p>
        </p:txBody>
      </p:sp>
      <p:sp>
        <p:nvSpPr>
          <p:cNvPr id="178" name="Тепловые энергоустановки"/>
          <p:cNvSpPr txBox="1"/>
          <p:nvPr/>
        </p:nvSpPr>
        <p:spPr>
          <a:xfrm>
            <a:off x="7987230" y="5851437"/>
            <a:ext cx="3747211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t>Тепловые энергоустановки</a:t>
            </a:r>
          </a:p>
        </p:txBody>
      </p:sp>
      <p:sp>
        <p:nvSpPr>
          <p:cNvPr id="179" name="Земляные работы"/>
          <p:cNvSpPr txBox="1"/>
          <p:nvPr/>
        </p:nvSpPr>
        <p:spPr>
          <a:xfrm>
            <a:off x="14765802" y="3019679"/>
            <a:ext cx="2956262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lvl1pPr>
          </a:lstStyle>
          <a:p>
            <a:r>
              <a:rPr dirty="0" err="1"/>
              <a:t>Земляные</a:t>
            </a:r>
            <a:r>
              <a:rPr dirty="0"/>
              <a:t> </a:t>
            </a:r>
            <a:r>
              <a:rPr dirty="0" err="1"/>
              <a:t>работы</a:t>
            </a:r>
            <a:endParaRPr dirty="0"/>
          </a:p>
        </p:txBody>
      </p:sp>
      <p:sp>
        <p:nvSpPr>
          <p:cNvPr id="180" name="Монтажные / демонтажные работы сооружений"/>
          <p:cNvSpPr txBox="1"/>
          <p:nvPr/>
        </p:nvSpPr>
        <p:spPr>
          <a:xfrm>
            <a:off x="19009458" y="2869379"/>
            <a:ext cx="4795470" cy="171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rPr dirty="0" err="1"/>
              <a:t>Монтажные</a:t>
            </a:r>
            <a:r>
              <a:rPr dirty="0"/>
              <a:t> /</a:t>
            </a:r>
            <a:br>
              <a:rPr dirty="0"/>
            </a:br>
            <a:r>
              <a:rPr dirty="0" err="1"/>
              <a:t>демонтажные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сооружений</a:t>
            </a:r>
            <a:endParaRPr dirty="0"/>
          </a:p>
        </p:txBody>
      </p:sp>
      <p:sp>
        <p:nvSpPr>
          <p:cNvPr id="181" name="Ремонт технологического оборудования"/>
          <p:cNvSpPr txBox="1"/>
          <p:nvPr/>
        </p:nvSpPr>
        <p:spPr>
          <a:xfrm>
            <a:off x="14714063" y="4380747"/>
            <a:ext cx="3134968" cy="171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lvl1pPr>
          </a:lstStyle>
          <a:p>
            <a:r>
              <a:t>Ремонт технологического оборудования</a:t>
            </a:r>
          </a:p>
        </p:txBody>
      </p:sp>
      <p:sp>
        <p:nvSpPr>
          <p:cNvPr id="182" name="Работы  на высоте"/>
          <p:cNvSpPr txBox="1"/>
          <p:nvPr/>
        </p:nvSpPr>
        <p:spPr>
          <a:xfrm>
            <a:off x="19437309" y="4526797"/>
            <a:ext cx="3747211" cy="136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t>Работы </a:t>
            </a:r>
            <a:br/>
            <a:r>
              <a:t>на высоте</a:t>
            </a:r>
          </a:p>
        </p:txBody>
      </p:sp>
      <p:sp>
        <p:nvSpPr>
          <p:cNvPr id="183" name="Пожароопасные работы"/>
          <p:cNvSpPr txBox="1"/>
          <p:nvPr/>
        </p:nvSpPr>
        <p:spPr>
          <a:xfrm>
            <a:off x="14714063" y="5857787"/>
            <a:ext cx="2956262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lvl1pPr>
          </a:lstStyle>
          <a:p>
            <a:r>
              <a:t>Пожароопасные работы</a:t>
            </a:r>
          </a:p>
        </p:txBody>
      </p:sp>
      <p:sp>
        <p:nvSpPr>
          <p:cNvPr id="184" name="Работы  в ОЗП"/>
          <p:cNvSpPr txBox="1"/>
          <p:nvPr/>
        </p:nvSpPr>
        <p:spPr>
          <a:xfrm>
            <a:off x="19437309" y="5857787"/>
            <a:ext cx="3747211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t>Работы </a:t>
            </a:r>
            <a:br/>
            <a:r>
              <a:t>в ОЗП</a:t>
            </a:r>
          </a:p>
        </p:txBody>
      </p:sp>
      <p:sp>
        <p:nvSpPr>
          <p:cNvPr id="185" name="Места  с патогенным заражением почвы"/>
          <p:cNvSpPr txBox="1"/>
          <p:nvPr/>
        </p:nvSpPr>
        <p:spPr>
          <a:xfrm>
            <a:off x="14559716" y="8055588"/>
            <a:ext cx="3294995" cy="171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/>
            </a:pPr>
            <a:r>
              <a:rPr dirty="0" err="1"/>
              <a:t>Места</a:t>
            </a:r>
            <a:r>
              <a:rPr dirty="0"/>
              <a:t> </a:t>
            </a:r>
            <a:br>
              <a:rPr dirty="0"/>
            </a:br>
            <a:r>
              <a:rPr dirty="0"/>
              <a:t>с </a:t>
            </a:r>
            <a:r>
              <a:rPr dirty="0" err="1"/>
              <a:t>патогенным</a:t>
            </a:r>
            <a:r>
              <a:rPr dirty="0"/>
              <a:t> </a:t>
            </a:r>
            <a:r>
              <a:rPr dirty="0" err="1"/>
              <a:t>заражением</a:t>
            </a:r>
            <a:r>
              <a:rPr dirty="0"/>
              <a:t> </a:t>
            </a:r>
            <a:r>
              <a:rPr dirty="0" err="1"/>
              <a:t>почвы</a:t>
            </a:r>
            <a:endParaRPr dirty="0"/>
          </a:p>
        </p:txBody>
      </p:sp>
      <p:sp>
        <p:nvSpPr>
          <p:cNvPr id="186" name="Валка леса в особо опасных условиях"/>
          <p:cNvSpPr txBox="1"/>
          <p:nvPr/>
        </p:nvSpPr>
        <p:spPr>
          <a:xfrm>
            <a:off x="19349545" y="8095457"/>
            <a:ext cx="3747211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rPr dirty="0" err="1"/>
              <a:t>Валка</a:t>
            </a:r>
            <a:r>
              <a:rPr dirty="0"/>
              <a:t> </a:t>
            </a:r>
            <a:r>
              <a:rPr dirty="0" err="1"/>
              <a:t>леса</a:t>
            </a:r>
            <a:r>
              <a:rPr dirty="0"/>
              <a:t> в </a:t>
            </a:r>
            <a:r>
              <a:rPr dirty="0" err="1"/>
              <a:t>особо</a:t>
            </a:r>
            <a:r>
              <a:rPr dirty="0"/>
              <a:t> </a:t>
            </a:r>
            <a:r>
              <a:rPr dirty="0" err="1"/>
              <a:t>опасных</a:t>
            </a:r>
            <a:r>
              <a:rPr dirty="0"/>
              <a:t> </a:t>
            </a:r>
            <a:r>
              <a:rPr dirty="0" err="1"/>
              <a:t>условиях</a:t>
            </a:r>
            <a:endParaRPr dirty="0"/>
          </a:p>
        </p:txBody>
      </p:sp>
      <p:sp>
        <p:nvSpPr>
          <p:cNvPr id="187" name="Радиоактивные вещества"/>
          <p:cNvSpPr txBox="1"/>
          <p:nvPr/>
        </p:nvSpPr>
        <p:spPr>
          <a:xfrm>
            <a:off x="14714063" y="9642347"/>
            <a:ext cx="2956262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t>Радиоактивные вещества</a:t>
            </a:r>
          </a:p>
        </p:txBody>
      </p:sp>
      <p:sp>
        <p:nvSpPr>
          <p:cNvPr id="188" name="Грузы тяжеловесные  и крупногабаритные"/>
          <p:cNvSpPr txBox="1"/>
          <p:nvPr/>
        </p:nvSpPr>
        <p:spPr>
          <a:xfrm>
            <a:off x="18901939" y="9578961"/>
            <a:ext cx="5048517" cy="136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/>
            </a:pPr>
            <a:r>
              <a:rPr dirty="0" err="1"/>
              <a:t>Грузы</a:t>
            </a:r>
            <a:r>
              <a:rPr dirty="0"/>
              <a:t> </a:t>
            </a:r>
            <a:r>
              <a:rPr dirty="0" err="1"/>
              <a:t>тяжеловесные</a:t>
            </a:r>
            <a:r>
              <a:rPr dirty="0"/>
              <a:t> </a:t>
            </a:r>
            <a:br>
              <a:rPr dirty="0"/>
            </a:br>
            <a:r>
              <a:rPr dirty="0"/>
              <a:t>и </a:t>
            </a:r>
            <a:r>
              <a:rPr dirty="0" err="1"/>
              <a:t>крупногабаритные</a:t>
            </a:r>
            <a:r>
              <a:rPr dirty="0"/>
              <a:t> </a:t>
            </a:r>
          </a:p>
        </p:txBody>
      </p:sp>
      <p:sp>
        <p:nvSpPr>
          <p:cNvPr id="189" name="Ручной инструмент"/>
          <p:cNvSpPr txBox="1"/>
          <p:nvPr/>
        </p:nvSpPr>
        <p:spPr>
          <a:xfrm>
            <a:off x="14714063" y="11043187"/>
            <a:ext cx="2956262" cy="136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/>
            </a:lvl1pPr>
          </a:lstStyle>
          <a:p>
            <a:r>
              <a:t>Ручной инструмент</a:t>
            </a:r>
          </a:p>
        </p:txBody>
      </p:sp>
      <p:sp>
        <p:nvSpPr>
          <p:cNvPr id="190" name="Работы  в театрах"/>
          <p:cNvSpPr txBox="1"/>
          <p:nvPr/>
        </p:nvSpPr>
        <p:spPr>
          <a:xfrm>
            <a:off x="19982180" y="11043187"/>
            <a:ext cx="2414892" cy="794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/>
            </a:pPr>
            <a:r>
              <a:rPr dirty="0" err="1"/>
              <a:t>Работы</a:t>
            </a:r>
            <a:r>
              <a:rPr dirty="0"/>
              <a:t> </a:t>
            </a:r>
            <a:br>
              <a:rPr dirty="0"/>
            </a:br>
            <a:r>
              <a:rPr lang="en-US" dirty="0"/>
              <a:t>  </a:t>
            </a:r>
            <a:r>
              <a:rPr dirty="0"/>
              <a:t>в </a:t>
            </a:r>
            <a:r>
              <a:rPr dirty="0" err="1"/>
              <a:t>театрах</a:t>
            </a:r>
            <a:endParaRPr dirty="0"/>
          </a:p>
        </p:txBody>
      </p:sp>
      <p:sp>
        <p:nvSpPr>
          <p:cNvPr id="191" name="Работы в электроустановках"/>
          <p:cNvSpPr txBox="1"/>
          <p:nvPr/>
        </p:nvSpPr>
        <p:spPr>
          <a:xfrm>
            <a:off x="3213183" y="8095457"/>
            <a:ext cx="3294996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lvl1pPr>
          </a:lstStyle>
          <a:p>
            <a:r>
              <a:t>Работы в электроустановках</a:t>
            </a:r>
          </a:p>
        </p:txBody>
      </p:sp>
      <p:sp>
        <p:nvSpPr>
          <p:cNvPr id="192" name="Эксплуатация  сосудов  под давлением"/>
          <p:cNvSpPr txBox="1"/>
          <p:nvPr/>
        </p:nvSpPr>
        <p:spPr>
          <a:xfrm>
            <a:off x="7974530" y="8082757"/>
            <a:ext cx="4795470" cy="171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t>Эксплуатация </a:t>
            </a:r>
            <a:br/>
            <a:r>
              <a:t>сосудов </a:t>
            </a:r>
            <a:br/>
            <a:r>
              <a:t>под давлением </a:t>
            </a:r>
          </a:p>
        </p:txBody>
      </p:sp>
      <p:sp>
        <p:nvSpPr>
          <p:cNvPr id="193" name="Обращение  с животными"/>
          <p:cNvSpPr txBox="1"/>
          <p:nvPr/>
        </p:nvSpPr>
        <p:spPr>
          <a:xfrm>
            <a:off x="3213183" y="9572497"/>
            <a:ext cx="3134968" cy="136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t>Обращение </a:t>
            </a:r>
            <a:br/>
            <a:r>
              <a:t>с животными</a:t>
            </a:r>
          </a:p>
        </p:txBody>
      </p:sp>
      <p:sp>
        <p:nvSpPr>
          <p:cNvPr id="194" name="Водолазные  работы"/>
          <p:cNvSpPr txBox="1"/>
          <p:nvPr/>
        </p:nvSpPr>
        <p:spPr>
          <a:xfrm>
            <a:off x="7974530" y="9566147"/>
            <a:ext cx="3747211" cy="136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t>Водолазные </a:t>
            </a:r>
            <a:br/>
            <a:r>
              <a:t>работы</a:t>
            </a:r>
          </a:p>
        </p:txBody>
      </p:sp>
      <p:sp>
        <p:nvSpPr>
          <p:cNvPr id="195" name="Взрывоопасные вещества"/>
          <p:cNvSpPr txBox="1"/>
          <p:nvPr/>
        </p:nvSpPr>
        <p:spPr>
          <a:xfrm>
            <a:off x="3213183" y="11049537"/>
            <a:ext cx="2956263" cy="136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lvl1pPr>
          </a:lstStyle>
          <a:p>
            <a:r>
              <a:t>Взрывоопасные вещества</a:t>
            </a:r>
          </a:p>
        </p:txBody>
      </p:sp>
      <p:sp>
        <p:nvSpPr>
          <p:cNvPr id="196" name="Работы вблизи  проезжей части"/>
          <p:cNvSpPr txBox="1"/>
          <p:nvPr/>
        </p:nvSpPr>
        <p:spPr>
          <a:xfrm>
            <a:off x="7974530" y="11049537"/>
            <a:ext cx="3747211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defRPr sz="2800" spc="-84">
                <a:solidFill>
                  <a:srgbClr val="FFFFFF"/>
                </a:solidFill>
              </a:defRPr>
            </a:pPr>
            <a:r>
              <a:t>Работы вблизи </a:t>
            </a:r>
            <a:br/>
            <a:r>
              <a:t>проезжей части</a:t>
            </a:r>
          </a:p>
        </p:txBody>
      </p:sp>
      <p:pic>
        <p:nvPicPr>
          <p:cNvPr id="197" name="Изображение" descr="Изображение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1323" y="4279442"/>
            <a:ext cx="1383567" cy="1365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Изображение" descr="Изображение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9143" y="5812424"/>
            <a:ext cx="1031127" cy="1043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Изображение" descr="Изображение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8918" y="5685458"/>
            <a:ext cx="814183" cy="117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Изображение" descr="Изображени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9305" y="8122224"/>
            <a:ext cx="1176968" cy="1043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Изображение" descr="Изображение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00000">
            <a:off x="13824952" y="4296994"/>
            <a:ext cx="618373" cy="1250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Изображение" descr="Изображе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3128057" y="2706349"/>
            <a:ext cx="1365418" cy="1282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Изображение" descr="Изображение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3018826" y="5705541"/>
            <a:ext cx="1612789" cy="953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Изображение" descr="Изображение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58478" y="4215713"/>
            <a:ext cx="1028778" cy="117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Изображение" descr="Изображение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823926" y="2731944"/>
            <a:ext cx="1497883" cy="1351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85581" y="5574891"/>
            <a:ext cx="1170681" cy="117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Изображение" descr="Изображение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5926" y="9401547"/>
            <a:ext cx="1023726" cy="117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Изображение" descr="Изображение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324109" y="10956645"/>
            <a:ext cx="1303514" cy="992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88905" y="10671706"/>
            <a:ext cx="1245368" cy="131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Изображение" descr="Изображе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20849" y="8030310"/>
            <a:ext cx="1367195" cy="1227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Изображение" descr="Изображе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42052" y="9378074"/>
            <a:ext cx="1365419" cy="113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Изображение" descr="Изображе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23274" y="10587676"/>
            <a:ext cx="1469683" cy="147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Изображение" descr="Изображе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6549525" y="2731944"/>
            <a:ext cx="137055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341683" y="9297422"/>
            <a:ext cx="83997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Изображение" descr="Изображение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143391" y="8055588"/>
            <a:ext cx="1176969" cy="96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Изображение" descr="Изображение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653572" y="4352092"/>
            <a:ext cx="1045306" cy="113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Изображение" descr="Изображение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908807" y="7966270"/>
            <a:ext cx="1270229" cy="91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Изображение" descr="Изображение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947959" y="9207462"/>
            <a:ext cx="1191925" cy="147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Изображение" descr="Изображение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958397" y="10910929"/>
            <a:ext cx="1239295" cy="1227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Rectangle Rectangle" descr="Rectangle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3388" y="2105321"/>
            <a:ext cx="23836950" cy="9937464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441" name="Изображение" descr="Изображение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Изображение" descr="Изображение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76" y="12454666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50986" y="12860426"/>
            <a:ext cx="502206" cy="48818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/>
          <a:lstStyle>
            <a:lvl1pPr algn="ctr">
              <a:lnSpc>
                <a:spcPct val="110000"/>
              </a:lnSpc>
              <a:defRPr>
                <a:solidFill>
                  <a:srgbClr val="FFFFFF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45" name="Заголовок 1"/>
          <p:cNvSpPr txBox="1"/>
          <p:nvPr/>
        </p:nvSpPr>
        <p:spPr>
          <a:xfrm>
            <a:off x="8298623" y="498128"/>
            <a:ext cx="15544801" cy="119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b">
            <a:normAutofit/>
          </a:bodyPr>
          <a:lstStyle/>
          <a:p>
            <a:pPr algn="r" defTabSz="1572768">
              <a:lnSpc>
                <a:spcPct val="70000"/>
              </a:lnSpc>
              <a:defRPr sz="3956" b="1" cap="all">
                <a:solidFill>
                  <a:srgbClr val="404040"/>
                </a:solidFill>
              </a:defRPr>
            </a:pPr>
            <a:r>
              <a:t>Перечень </a:t>
            </a:r>
            <a:r>
              <a:rPr>
                <a:solidFill>
                  <a:srgbClr val="4082B5"/>
                </a:solidFill>
              </a:rPr>
              <a:t>решений</a:t>
            </a:r>
            <a:r>
              <a:t>, принимаемых работодателем </a:t>
            </a:r>
            <a:br/>
            <a:r>
              <a:t>в рамках процедуры обучения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93" y="3168611"/>
            <a:ext cx="24654251" cy="8405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Заголовок 1"/>
          <p:cNvSpPr txBox="1">
            <a:spLocks noGrp="1"/>
          </p:cNvSpPr>
          <p:nvPr>
            <p:ph type="title"/>
          </p:nvPr>
        </p:nvSpPr>
        <p:spPr>
          <a:xfrm>
            <a:off x="11975976" y="1140626"/>
            <a:ext cx="15037775" cy="1582547"/>
          </a:xfrm>
          <a:prstGeom prst="rect">
            <a:avLst/>
          </a:prstGeom>
        </p:spPr>
        <p:txBody>
          <a:bodyPr lIns="91437" tIns="91437" rIns="91437" bIns="91437">
            <a:normAutofit/>
          </a:bodyPr>
          <a:lstStyle>
            <a:lvl1pPr>
              <a:lnSpc>
                <a:spcPct val="70000"/>
              </a:lnSpc>
            </a:lvl1pPr>
          </a:lstStyle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</a:rPr>
              <a:t>Перечень ЛНА Работодателей</a:t>
            </a:r>
            <a:endParaRPr sz="6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61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6" y="12816595"/>
            <a:ext cx="3134969" cy="575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Изображение" descr="Изображение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76" y="12454666"/>
            <a:ext cx="68644" cy="129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7" cy="407659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83295" y="12860426"/>
            <a:ext cx="437588" cy="4881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/>
          <a:lstStyle>
            <a:lvl1pPr algn="ctr">
              <a:lnSpc>
                <a:spcPct val="110000"/>
              </a:lnSpc>
              <a:defRPr>
                <a:solidFill>
                  <a:srgbClr val="FFFFFF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45298-0DCD-4DD4-8D6E-9900B05E9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872" y="2151952"/>
            <a:ext cx="21046047" cy="107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невнятное.024.jpeg" descr="невнятное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невнятное.025.jpeg" descr="невнятное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невнятное.026.jpeg" descr="невнятное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Этапы организации и проведения обучения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976620" y="12499665"/>
            <a:ext cx="384742" cy="4880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D5894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D5894"/>
              </a:solidFill>
              <a:effectLst/>
              <a:uLnTx/>
              <a:uFillTx/>
              <a:latin typeface="Stem"/>
              <a:cs typeface="Stem"/>
              <a:sym typeface="Stem"/>
            </a:endParaRPr>
          </a:p>
        </p:txBody>
      </p:sp>
      <p:sp>
        <p:nvSpPr>
          <p:cNvPr id="73" name="Регламентация процесса"/>
          <p:cNvSpPr txBox="1"/>
          <p:nvPr/>
        </p:nvSpPr>
        <p:spPr>
          <a:xfrm>
            <a:off x="2872992" y="4047488"/>
            <a:ext cx="3580451" cy="112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338" tIns="45338" rIns="45338" bIns="45338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2400"/>
              </a:spcBef>
              <a:defRPr sz="36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u="sng" cap="all">
                <a:solidFill>
                  <a:srgbClr val="4295D0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Регламентация процесса</a:t>
            </a:r>
          </a:p>
        </p:txBody>
      </p:sp>
      <p:sp>
        <p:nvSpPr>
          <p:cNvPr id="74" name="Планирование обучения"/>
          <p:cNvSpPr txBox="1"/>
          <p:nvPr/>
        </p:nvSpPr>
        <p:spPr>
          <a:xfrm>
            <a:off x="7922993" y="4047488"/>
            <a:ext cx="3487769" cy="112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338" tIns="45338" rIns="45338" bIns="45338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2400"/>
              </a:spcBef>
              <a:defRPr sz="36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u="sng" cap="all">
                <a:solidFill>
                  <a:srgbClr val="4295D0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Планирование обучения</a:t>
            </a:r>
          </a:p>
        </p:txBody>
      </p:sp>
      <p:sp>
        <p:nvSpPr>
          <p:cNvPr id="75" name="Проведение обучения"/>
          <p:cNvSpPr txBox="1"/>
          <p:nvPr/>
        </p:nvSpPr>
        <p:spPr>
          <a:xfrm>
            <a:off x="13218684" y="4047488"/>
            <a:ext cx="2931704" cy="112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338" tIns="45338" rIns="45338" bIns="45338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2400"/>
              </a:spcBef>
              <a:defRPr sz="36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u="sng" cap="all">
                <a:solidFill>
                  <a:srgbClr val="4295D0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Проведение обучения</a:t>
            </a:r>
          </a:p>
        </p:txBody>
      </p:sp>
      <p:sp>
        <p:nvSpPr>
          <p:cNvPr id="76" name="Оформление и учет"/>
          <p:cNvSpPr txBox="1"/>
          <p:nvPr/>
        </p:nvSpPr>
        <p:spPr>
          <a:xfrm>
            <a:off x="17958311" y="4047488"/>
            <a:ext cx="3287292" cy="112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338" tIns="45338" rIns="45338" bIns="45338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2400"/>
              </a:spcBef>
              <a:defRPr sz="36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u="sng" cap="all">
                <a:solidFill>
                  <a:srgbClr val="4295D0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Оформление и учет</a:t>
            </a:r>
          </a:p>
        </p:txBody>
      </p:sp>
      <p:sp>
        <p:nvSpPr>
          <p:cNvPr id="77" name="TextBox 4"/>
          <p:cNvSpPr txBox="1"/>
          <p:nvPr/>
        </p:nvSpPr>
        <p:spPr>
          <a:xfrm>
            <a:off x="3506603" y="9466096"/>
            <a:ext cx="4589586" cy="341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Решение экспертных вопросов</a:t>
            </a:r>
          </a:p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Распределение ролей </a:t>
            </a:r>
            <a:b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и ресурсов</a:t>
            </a:r>
          </a:p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Как упростить процесс, обеспечив нужное  качество?</a:t>
            </a:r>
          </a:p>
        </p:txBody>
      </p:sp>
      <p:sp>
        <p:nvSpPr>
          <p:cNvPr id="78" name="TextBox 5"/>
          <p:cNvSpPr txBox="1"/>
          <p:nvPr/>
        </p:nvSpPr>
        <p:spPr>
          <a:xfrm>
            <a:off x="8629099" y="9466096"/>
            <a:ext cx="4589586" cy="197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Зона административных рисков</a:t>
            </a:r>
          </a:p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Обеспечение жизни процесса</a:t>
            </a:r>
          </a:p>
        </p:txBody>
      </p:sp>
      <p:sp>
        <p:nvSpPr>
          <p:cNvPr id="79" name="TextBox 6"/>
          <p:cNvSpPr txBox="1"/>
          <p:nvPr/>
        </p:nvSpPr>
        <p:spPr>
          <a:xfrm>
            <a:off x="13368726" y="9466096"/>
            <a:ext cx="4589586" cy="1202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Ресурсы и экспертиза</a:t>
            </a:r>
          </a:p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Вовлечение работника</a:t>
            </a:r>
          </a:p>
        </p:txBody>
      </p:sp>
      <p:sp>
        <p:nvSpPr>
          <p:cNvPr id="80" name="TextBox 7"/>
          <p:cNvSpPr txBox="1"/>
          <p:nvPr/>
        </p:nvSpPr>
        <p:spPr>
          <a:xfrm>
            <a:off x="18579405" y="9466096"/>
            <a:ext cx="4589586" cy="197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Оформление процесса</a:t>
            </a:r>
          </a:p>
          <a:p>
            <a:pPr marL="0" marR="0" lvl="0" indent="0" algn="l" defTabSz="1828800" rtl="0" eaLnBrk="1" fontAlgn="auto" latinLnBrk="0" hangingPunct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0000"/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m"/>
                <a:cs typeface="Stem"/>
                <a:sym typeface="Stem"/>
              </a:rPr>
              <a:t>Соблюдение государственных требований</a:t>
            </a:r>
          </a:p>
        </p:txBody>
      </p:sp>
      <p:pic>
        <p:nvPicPr>
          <p:cNvPr id="81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9207"/>
            <a:ext cx="24384000" cy="413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126" y="6408095"/>
            <a:ext cx="1455503" cy="1509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66" y="6471179"/>
            <a:ext cx="1544353" cy="143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5612" y="6471179"/>
            <a:ext cx="1673049" cy="143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Изображение" descr="Изображение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765432" y="6419165"/>
            <a:ext cx="1455559" cy="156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невнятное.027.jpeg" descr="невнятное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невнятное.029.jpeg" descr="невнятное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невнятное.028.jpeg" descr="невнятное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59" name="Новый порядок обучения.022.png" descr="Новый порядок обучения.022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94" name="Новый порядок обучения.009.png" descr="Новый порядок обучения.009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ounded Rectangle"/>
          <p:cNvSpPr/>
          <p:nvPr/>
        </p:nvSpPr>
        <p:spPr>
          <a:xfrm>
            <a:off x="8327995" y="4924454"/>
            <a:ext cx="1270001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91438" tIns="91438" rIns="91438" bIns="91438" anchor="ctr"/>
          <a:lstStyle/>
          <a:p>
            <a:endParaRPr/>
          </a:p>
        </p:txBody>
      </p:sp>
      <p:pic>
        <p:nvPicPr>
          <p:cNvPr id="145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Изображение" descr="Изображение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76" y="12454666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Изображение" descr="Изображение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589" y="14098328"/>
            <a:ext cx="4349554" cy="351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10116" y="12860425"/>
            <a:ext cx="383946" cy="4881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52" name="Заголовок 1"/>
          <p:cNvSpPr txBox="1">
            <a:spLocks noGrp="1"/>
          </p:cNvSpPr>
          <p:nvPr>
            <p:ph type="title"/>
          </p:nvPr>
        </p:nvSpPr>
        <p:spPr>
          <a:xfrm>
            <a:off x="9414162" y="483056"/>
            <a:ext cx="15328264" cy="236604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Основания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для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освобождения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работников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br>
              <a:rPr sz="5400" dirty="0">
                <a:solidFill>
                  <a:schemeClr val="tx1">
                    <a:lumMod val="75000"/>
                  </a:schemeClr>
                </a:solidFill>
              </a:rPr>
            </a:b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от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прохождения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обучения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по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охране</a:t>
            </a:r>
            <a:r>
              <a:rPr sz="5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5400" dirty="0" err="1">
                <a:solidFill>
                  <a:schemeClr val="tx1">
                    <a:lumMod val="75000"/>
                  </a:schemeClr>
                </a:solidFill>
              </a:rPr>
              <a:t>труда</a:t>
            </a:r>
            <a:endParaRPr sz="5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3" name="Условия освобождения работников от прохождения обучения по охране труда:*"/>
          <p:cNvSpPr txBox="1"/>
          <p:nvPr/>
        </p:nvSpPr>
        <p:spPr>
          <a:xfrm>
            <a:off x="697544" y="4676332"/>
            <a:ext cx="5738038" cy="123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defRPr sz="2800" spc="-56">
                <a:solidFill>
                  <a:srgbClr val="204C6E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r>
              <a:t>Условия освобождения работников от прохождения обучения по охране труда:*</a:t>
            </a:r>
          </a:p>
        </p:txBody>
      </p:sp>
      <p:sp>
        <p:nvSpPr>
          <p:cNvPr id="154" name="ТРУДОВАЯ ДЕЯТЕЛЬНОСТЬ РАБОТНИКА СВЯЗАНА                 С ОПАСНОСТЬЮ. ИСТОЧНИКАМИ КОТОРОЙ ЯВЛЯЕТСЯ ОФИСНАЯ ТЕХНИКА ИЛИ БЫТОВАЯ ТЕХНИКА"/>
          <p:cNvSpPr txBox="1"/>
          <p:nvPr/>
        </p:nvSpPr>
        <p:spPr>
          <a:xfrm>
            <a:off x="12573035" y="2435335"/>
            <a:ext cx="10298607" cy="123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defRPr sz="2800" b="1" spc="-56">
                <a:solidFill>
                  <a:srgbClr val="0F7CC0"/>
                </a:solidFill>
              </a:defRPr>
            </a:lvl1pPr>
          </a:lstStyle>
          <a:p>
            <a:r>
              <a:t>ТРУДОВАЯ ДЕЯТЕЛЬНОСТЬ РАБОТНИКА СВЯЗАНА                 С ОПАСНОСТЬЮ. ИСТОЧНИКАМИ КОТОРОЙ ЯВЛЯЕТСЯ ОФИСНАЯ ТЕХНИКА ИЛИ БЫТОВАЯ ТЕХНИКА</a:t>
            </a:r>
          </a:p>
        </p:txBody>
      </p:sp>
      <p:sp>
        <p:nvSpPr>
          <p:cNvPr id="155" name="ИНФОРМАЦИЯ О БЕЗОПАСНЫХ МЕТОДАХ И ПРИЕМАХ ВЫПОЛНЕНИЯ РАБОТ ПРИ НАЛИЧИИ «ОФИСНЫХ» ОПАСНОСТЕЙ ВКЛЮЧЕНА В ПРОГРАММУ ВВОДНОГО ИНСТРУКТАЖА"/>
          <p:cNvSpPr txBox="1"/>
          <p:nvPr/>
        </p:nvSpPr>
        <p:spPr>
          <a:xfrm>
            <a:off x="12636370" y="7293034"/>
            <a:ext cx="11787247" cy="123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defRPr sz="2800" b="1" spc="-56">
                <a:solidFill>
                  <a:srgbClr val="0F7CC0"/>
                </a:solidFill>
              </a:defRPr>
            </a:lvl1pPr>
          </a:lstStyle>
          <a:p>
            <a:r>
              <a:t>ИНФОРМАЦИЯ О БЕЗОПАСНЫХ МЕТОДАХ И ПРИЕМАХ ВЫПОЛНЕНИЯ РАБОТ ПРИ НАЛИЧИИ «ОФИСНЫХ» ОПАСНОСТЕЙ ВКЛЮЧЕНА В ПРОГРАММУ ВВОДНОГО ИНСТРУКТАЖА</a:t>
            </a:r>
          </a:p>
        </p:txBody>
      </p:sp>
      <p:sp>
        <p:nvSpPr>
          <p:cNvPr id="156" name="УСЛОВИЯ ТРУДА ПО РЕЗУЛЬТАТАМ ПРОВЕДЕНИЯ СОУТ НА РАБОЧЕМ МЕСТЕ ЯВЛЯЮТСЯ ОПТИМАЛЬНЫМИ ИЛИ ДОПУСТИМЫМИ"/>
          <p:cNvSpPr txBox="1"/>
          <p:nvPr/>
        </p:nvSpPr>
        <p:spPr>
          <a:xfrm>
            <a:off x="12615258" y="5451881"/>
            <a:ext cx="10298607" cy="123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defRPr sz="2800" b="1" spc="-56">
                <a:solidFill>
                  <a:srgbClr val="0F7CC0"/>
                </a:solidFill>
              </a:defRPr>
            </a:lvl1pPr>
          </a:lstStyle>
          <a:p>
            <a:r>
              <a:t>УСЛОВИЯ ТРУДА ПО РЕЗУЛЬТАТАМ ПРОВЕДЕНИЯ СОУТ НА РАБОЧЕМ МЕСТЕ ЯВЛЯЮТСЯ ОПТИМАЛЬНЫМИ ИЛИ ДОПУСТИМЫМИ</a:t>
            </a:r>
          </a:p>
        </p:txBody>
      </p:sp>
      <p:sp>
        <p:nvSpPr>
          <p:cNvPr id="157" name="ДРУГИЕ ИСТОЧНИКИ ОПАСНОСТИ НА РАБОЧЕМ МЕСТЕ ОТСУТСТВУЮТ"/>
          <p:cNvSpPr txBox="1"/>
          <p:nvPr/>
        </p:nvSpPr>
        <p:spPr>
          <a:xfrm>
            <a:off x="12573034" y="4119097"/>
            <a:ext cx="10383054" cy="88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70000"/>
              </a:lnSpc>
              <a:defRPr sz="2800" b="1" spc="-56">
                <a:solidFill>
                  <a:srgbClr val="0F7CC0"/>
                </a:solidFill>
              </a:defRPr>
            </a:lvl1pPr>
          </a:lstStyle>
          <a:p>
            <a:r>
              <a:t>ДРУГИЕ ИСТОЧНИКИ ОПАСНОСТИ НА РАБОЧЕМ МЕСТЕ ОТСУТСТВУЮТ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58" y="9345140"/>
            <a:ext cx="24394833" cy="6757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42143" y="10603433"/>
            <a:ext cx="4349376" cy="424114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ВАЖНО:"/>
          <p:cNvSpPr txBox="1"/>
          <p:nvPr/>
        </p:nvSpPr>
        <p:spPr>
          <a:xfrm>
            <a:off x="154501" y="12201445"/>
            <a:ext cx="2292709" cy="57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indent="-228600" defTabSz="914400">
              <a:lnSpc>
                <a:spcPct val="80000"/>
              </a:lnSpc>
              <a:buFont typeface="Arial"/>
              <a:defRPr sz="3600" b="1" cap="all">
                <a:solidFill>
                  <a:srgbClr val="FFFFFF"/>
                </a:solidFill>
                <a:effectLst>
                  <a:outerShdw blurRad="38100" dist="38100" dir="3780000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t>ВАЖНО:</a:t>
            </a:r>
          </a:p>
        </p:txBody>
      </p:sp>
      <p:sp>
        <p:nvSpPr>
          <p:cNvPr id="161" name="TextBox 10"/>
          <p:cNvSpPr txBox="1"/>
          <p:nvPr/>
        </p:nvSpPr>
        <p:spPr>
          <a:xfrm>
            <a:off x="3174923" y="10580803"/>
            <a:ext cx="20600039" cy="354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опасности</a:t>
            </a:r>
            <a:r>
              <a:rPr dirty="0"/>
              <a:t>, </a:t>
            </a:r>
            <a:r>
              <a:rPr dirty="0" err="1"/>
              <a:t>источниками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офисная</a:t>
            </a:r>
            <a:r>
              <a:rPr dirty="0"/>
              <a:t>, </a:t>
            </a:r>
            <a:r>
              <a:rPr dirty="0" err="1"/>
              <a:t>бытовая</a:t>
            </a:r>
            <a:r>
              <a:rPr dirty="0"/>
              <a:t> </a:t>
            </a:r>
            <a:r>
              <a:rPr dirty="0" err="1"/>
              <a:t>техника</a:t>
            </a:r>
            <a:r>
              <a:rPr dirty="0"/>
              <a:t> и </a:t>
            </a:r>
            <a:r>
              <a:rPr dirty="0" err="1"/>
              <a:t>офисная</a:t>
            </a:r>
            <a:r>
              <a:rPr dirty="0"/>
              <a:t> </a:t>
            </a:r>
            <a:r>
              <a:rPr dirty="0" err="1"/>
              <a:t>мебель</a:t>
            </a:r>
            <a:r>
              <a:rPr dirty="0"/>
              <a:t>;</a:t>
            </a:r>
          </a:p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опасности</a:t>
            </a:r>
            <a:r>
              <a:rPr dirty="0"/>
              <a:t>, </a:t>
            </a:r>
            <a:r>
              <a:rPr dirty="0" err="1"/>
              <a:t>возникающие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перемещением</a:t>
            </a:r>
            <a:r>
              <a:rPr dirty="0"/>
              <a:t> </a:t>
            </a:r>
            <a:r>
              <a:rPr dirty="0" err="1"/>
              <a:t>работника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;</a:t>
            </a:r>
          </a:p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опасности</a:t>
            </a:r>
            <a:r>
              <a:rPr dirty="0"/>
              <a:t>, </a:t>
            </a:r>
            <a:r>
              <a:rPr dirty="0" err="1"/>
              <a:t>возникающие</a:t>
            </a:r>
            <a:r>
              <a:rPr dirty="0"/>
              <a:t> в </a:t>
            </a:r>
            <a:r>
              <a:rPr dirty="0" err="1"/>
              <a:t>связи</a:t>
            </a:r>
            <a:r>
              <a:rPr dirty="0"/>
              <a:t> с </a:t>
            </a:r>
            <a:r>
              <a:rPr dirty="0" err="1"/>
              <a:t>перемещением</a:t>
            </a:r>
            <a:r>
              <a:rPr dirty="0"/>
              <a:t> </a:t>
            </a:r>
            <a:r>
              <a:rPr dirty="0" err="1"/>
              <a:t>работника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служебном</a:t>
            </a:r>
            <a:r>
              <a:rPr dirty="0"/>
              <a:t> </a:t>
            </a:r>
            <a:r>
              <a:rPr dirty="0" err="1"/>
              <a:t>транспорте</a:t>
            </a:r>
            <a:r>
              <a:rPr dirty="0"/>
              <a:t> в </a:t>
            </a:r>
            <a:r>
              <a:rPr dirty="0" err="1"/>
              <a:t>качестве</a:t>
            </a:r>
            <a:r>
              <a:rPr dirty="0"/>
              <a:t> </a:t>
            </a:r>
            <a:r>
              <a:rPr dirty="0" err="1"/>
              <a:t>пассажира</a:t>
            </a:r>
            <a:r>
              <a:rPr dirty="0"/>
              <a:t>;</a:t>
            </a:r>
          </a:p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опасность</a:t>
            </a:r>
            <a:r>
              <a:rPr dirty="0"/>
              <a:t> </a:t>
            </a:r>
            <a:r>
              <a:rPr dirty="0" err="1"/>
              <a:t>удара</a:t>
            </a:r>
            <a:r>
              <a:rPr dirty="0"/>
              <a:t>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падения</a:t>
            </a:r>
            <a:r>
              <a:rPr dirty="0"/>
              <a:t> </a:t>
            </a:r>
            <a:r>
              <a:rPr dirty="0" err="1"/>
              <a:t>снега</a:t>
            </a:r>
            <a:r>
              <a:rPr dirty="0"/>
              <a:t>;</a:t>
            </a:r>
          </a:p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опасность</a:t>
            </a:r>
            <a:r>
              <a:rPr dirty="0"/>
              <a:t> </a:t>
            </a:r>
            <a:r>
              <a:rPr dirty="0" err="1"/>
              <a:t>удара</a:t>
            </a:r>
            <a:r>
              <a:rPr dirty="0"/>
              <a:t>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падения</a:t>
            </a:r>
            <a:r>
              <a:rPr dirty="0"/>
              <a:t> </a:t>
            </a:r>
            <a:r>
              <a:rPr dirty="0" err="1"/>
              <a:t>предметов</a:t>
            </a:r>
            <a:r>
              <a:rPr dirty="0"/>
              <a:t> в </a:t>
            </a:r>
            <a:r>
              <a:rPr dirty="0" err="1"/>
              <a:t>офисном</a:t>
            </a:r>
            <a:r>
              <a:rPr dirty="0"/>
              <a:t> </a:t>
            </a:r>
            <a:r>
              <a:rPr dirty="0" err="1"/>
              <a:t>помещении</a:t>
            </a:r>
            <a:r>
              <a:rPr dirty="0"/>
              <a:t>;</a:t>
            </a:r>
          </a:p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опасность</a:t>
            </a:r>
            <a:r>
              <a:rPr dirty="0"/>
              <a:t> </a:t>
            </a:r>
            <a:r>
              <a:rPr dirty="0" err="1"/>
              <a:t>падения</a:t>
            </a:r>
            <a:r>
              <a:rPr dirty="0"/>
              <a:t>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потери</a:t>
            </a:r>
            <a:r>
              <a:rPr dirty="0"/>
              <a:t> </a:t>
            </a:r>
            <a:r>
              <a:rPr dirty="0" err="1"/>
              <a:t>равновесия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поскальзывании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спотыкании</a:t>
            </a:r>
            <a:r>
              <a:rPr dirty="0"/>
              <a:t>;</a:t>
            </a:r>
          </a:p>
          <a:p>
            <a:pPr marL="508000" indent="-254000" algn="l">
              <a:buClr>
                <a:srgbClr val="FFFFFF"/>
              </a:buClr>
              <a:buSzPct val="2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 err="1"/>
              <a:t>опасность</a:t>
            </a:r>
            <a:r>
              <a:rPr dirty="0"/>
              <a:t> </a:t>
            </a:r>
            <a:r>
              <a:rPr dirty="0" err="1"/>
              <a:t>пореза</a:t>
            </a:r>
            <a:r>
              <a:rPr dirty="0"/>
              <a:t> </a:t>
            </a:r>
            <a:r>
              <a:rPr dirty="0" err="1"/>
              <a:t>частей</a:t>
            </a:r>
            <a:r>
              <a:rPr dirty="0"/>
              <a:t> </a:t>
            </a:r>
            <a:r>
              <a:rPr dirty="0" err="1"/>
              <a:t>тела</a:t>
            </a:r>
            <a:r>
              <a:rPr dirty="0"/>
              <a:t> </a:t>
            </a:r>
            <a:r>
              <a:rPr dirty="0" err="1"/>
              <a:t>офисными</a:t>
            </a:r>
            <a:r>
              <a:rPr dirty="0"/>
              <a:t> </a:t>
            </a:r>
            <a:r>
              <a:rPr dirty="0" err="1"/>
              <a:t>принадлежностями</a:t>
            </a:r>
            <a:r>
              <a:rPr dirty="0"/>
              <a:t>.</a:t>
            </a:r>
          </a:p>
        </p:txBody>
      </p:sp>
      <p:sp>
        <p:nvSpPr>
          <p:cNvPr id="162" name="*** В случае если в организации не проведена СОУТ и (или) ОПР, освобождение работников от прохождения обучения по программе 46Б не допускается."/>
          <p:cNvSpPr txBox="1"/>
          <p:nvPr/>
        </p:nvSpPr>
        <p:spPr>
          <a:xfrm>
            <a:off x="2613154" y="13206331"/>
            <a:ext cx="19424141" cy="43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*** В </a:t>
            </a:r>
            <a:r>
              <a:rPr dirty="0" err="1"/>
              <a:t>случае</a:t>
            </a:r>
            <a:r>
              <a:rPr dirty="0"/>
              <a:t> </a:t>
            </a:r>
            <a:r>
              <a:rPr dirty="0" err="1"/>
              <a:t>если</a:t>
            </a:r>
            <a:r>
              <a:rPr dirty="0"/>
              <a:t> в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проведена</a:t>
            </a:r>
            <a:r>
              <a:rPr dirty="0"/>
              <a:t> СОУТ и (</a:t>
            </a:r>
            <a:r>
              <a:rPr dirty="0" err="1"/>
              <a:t>или</a:t>
            </a:r>
            <a:r>
              <a:rPr dirty="0"/>
              <a:t>) ОПР, </a:t>
            </a:r>
            <a:r>
              <a:rPr dirty="0" err="1"/>
              <a:t>освобождение</a:t>
            </a:r>
            <a:r>
              <a:rPr dirty="0"/>
              <a:t> </a:t>
            </a:r>
            <a:r>
              <a:rPr dirty="0" err="1"/>
              <a:t>работников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прохождения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программе</a:t>
            </a:r>
            <a:r>
              <a:rPr dirty="0"/>
              <a:t> 46Б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допускается</a:t>
            </a:r>
            <a:r>
              <a:rPr dirty="0"/>
              <a:t>.</a:t>
            </a:r>
          </a:p>
        </p:txBody>
      </p:sp>
      <p:sp>
        <p:nvSpPr>
          <p:cNvPr id="163" name="** Рекомендуется закрепить в ЛНА организации перечень опасностей, которые могут воздействовать на работника, при этом не препятствуют его освобождению от обучения по программе    46Б, например:"/>
          <p:cNvSpPr txBox="1"/>
          <p:nvPr/>
        </p:nvSpPr>
        <p:spPr>
          <a:xfrm>
            <a:off x="2902968" y="9822603"/>
            <a:ext cx="14340174" cy="62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marL="317500" lvl="1" indent="-317500" algn="l">
              <a:lnSpc>
                <a:spcPct val="70000"/>
              </a:lnSpc>
              <a:tabLst>
                <a:tab pos="1828800" algn="l"/>
              </a:tabLst>
              <a:defRPr sz="2000">
                <a:solidFill>
                  <a:srgbClr val="FFFFFF"/>
                </a:solidFill>
              </a:defRPr>
            </a:pPr>
            <a:r>
              <a:rPr dirty="0"/>
              <a:t>** </a:t>
            </a:r>
            <a:r>
              <a:rPr dirty="0" err="1"/>
              <a:t>Рекомендуется</a:t>
            </a:r>
            <a:r>
              <a:rPr dirty="0"/>
              <a:t> </a:t>
            </a:r>
            <a:r>
              <a:rPr dirty="0" err="1"/>
              <a:t>закрепить</a:t>
            </a:r>
            <a:r>
              <a:rPr dirty="0"/>
              <a:t> в ЛНА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перечень</a:t>
            </a:r>
            <a:r>
              <a:rPr dirty="0"/>
              <a:t> </a:t>
            </a:r>
            <a:r>
              <a:rPr dirty="0" err="1"/>
              <a:t>опасностей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воздействовать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работника</a:t>
            </a:r>
            <a:r>
              <a:rPr dirty="0"/>
              <a:t>,</a:t>
            </a:r>
            <a:r>
              <a:rPr lang="ru-RU"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препятствуют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освобождению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программе</a:t>
            </a:r>
            <a:r>
              <a:rPr dirty="0"/>
              <a:t>    46Б, </a:t>
            </a:r>
            <a:r>
              <a:rPr dirty="0" err="1"/>
              <a:t>например</a:t>
            </a:r>
            <a:r>
              <a:rPr dirty="0"/>
              <a:t>: </a:t>
            </a:r>
          </a:p>
        </p:txBody>
      </p:sp>
      <p:sp>
        <p:nvSpPr>
          <p:cNvPr id="164" name="* Допускается освобождение работников от прохождения обучения только по программе 46Б."/>
          <p:cNvSpPr txBox="1"/>
          <p:nvPr/>
        </p:nvSpPr>
        <p:spPr>
          <a:xfrm>
            <a:off x="1102768" y="9410896"/>
            <a:ext cx="11972797" cy="43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lvl="7">
              <a:tabLst>
                <a:tab pos="1828800" algn="l"/>
              </a:tabLst>
              <a:defRPr sz="2000">
                <a:solidFill>
                  <a:srgbClr val="FFFFFF"/>
                </a:solidFill>
              </a:defRPr>
            </a:pPr>
            <a:r>
              <a:rPr dirty="0"/>
              <a:t>* </a:t>
            </a:r>
            <a:r>
              <a:rPr dirty="0" err="1"/>
              <a:t>Допускается</a:t>
            </a:r>
            <a:r>
              <a:rPr dirty="0"/>
              <a:t> </a:t>
            </a:r>
            <a:r>
              <a:rPr dirty="0" err="1"/>
              <a:t>освобождение</a:t>
            </a:r>
            <a:r>
              <a:rPr dirty="0"/>
              <a:t> </a:t>
            </a:r>
            <a:r>
              <a:rPr dirty="0" err="1"/>
              <a:t>работников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прохождения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программе</a:t>
            </a:r>
            <a:r>
              <a:rPr dirty="0"/>
              <a:t> 46Б.</a:t>
            </a:r>
          </a:p>
        </p:txBody>
      </p:sp>
      <p:cxnSp>
        <p:nvCxnSpPr>
          <p:cNvPr id="166" name="Connection Line"/>
          <p:cNvCxnSpPr>
            <a:cxnSpLocks/>
            <a:stCxn id="154" idx="1"/>
            <a:endCxn id="144" idx="0"/>
          </p:cNvCxnSpPr>
          <p:nvPr/>
        </p:nvCxnSpPr>
        <p:spPr>
          <a:xfrm rot="10800000" flipV="1">
            <a:off x="8962997" y="3054790"/>
            <a:ext cx="3610039" cy="1869664"/>
          </a:xfrm>
          <a:prstGeom prst="bentConnector2">
            <a:avLst/>
          </a:prstGeom>
          <a:ln w="63500">
            <a:solidFill>
              <a:srgbClr val="397DBD"/>
            </a:solidFill>
            <a:miter lim="400000"/>
          </a:ln>
        </p:spPr>
      </p:cxnSp>
      <p:cxnSp>
        <p:nvCxnSpPr>
          <p:cNvPr id="167" name="Connection Line"/>
          <p:cNvCxnSpPr>
            <a:cxnSpLocks/>
            <a:stCxn id="144" idx="0"/>
            <a:endCxn id="157" idx="0"/>
          </p:cNvCxnSpPr>
          <p:nvPr/>
        </p:nvCxnSpPr>
        <p:spPr>
          <a:xfrm rot="5400000" flipH="1" flipV="1">
            <a:off x="12961100" y="120994"/>
            <a:ext cx="805357" cy="8801565"/>
          </a:xfrm>
          <a:prstGeom prst="bentConnector3">
            <a:avLst>
              <a:gd name="adj1" fmla="val 128385"/>
            </a:avLst>
          </a:prstGeom>
          <a:ln w="63500">
            <a:solidFill>
              <a:srgbClr val="397DBD"/>
            </a:solidFill>
            <a:miter lim="400000"/>
          </a:ln>
        </p:spPr>
      </p:cxnSp>
      <p:cxnSp>
        <p:nvCxnSpPr>
          <p:cNvPr id="168" name="Connection Line"/>
          <p:cNvCxnSpPr>
            <a:cxnSpLocks/>
            <a:stCxn id="156" idx="2"/>
            <a:endCxn id="144" idx="0"/>
          </p:cNvCxnSpPr>
          <p:nvPr/>
        </p:nvCxnSpPr>
        <p:spPr>
          <a:xfrm rot="5400000" flipH="1">
            <a:off x="12480611" y="1406839"/>
            <a:ext cx="1766336" cy="8801566"/>
          </a:xfrm>
          <a:prstGeom prst="bentConnector5">
            <a:avLst>
              <a:gd name="adj1" fmla="val -12942"/>
              <a:gd name="adj2" fmla="val 75645"/>
              <a:gd name="adj3" fmla="val 112942"/>
            </a:avLst>
          </a:prstGeom>
          <a:ln w="63500">
            <a:solidFill>
              <a:srgbClr val="397DBD"/>
            </a:solidFill>
            <a:miter lim="400000"/>
          </a:ln>
        </p:spPr>
      </p:cxnSp>
      <p:cxnSp>
        <p:nvCxnSpPr>
          <p:cNvPr id="169" name="Connection Line"/>
          <p:cNvCxnSpPr>
            <a:cxnSpLocks/>
            <a:stCxn id="155" idx="2"/>
            <a:endCxn id="144" idx="0"/>
          </p:cNvCxnSpPr>
          <p:nvPr/>
        </p:nvCxnSpPr>
        <p:spPr>
          <a:xfrm rot="5400000" flipH="1">
            <a:off x="11942750" y="1944700"/>
            <a:ext cx="3607489" cy="9566998"/>
          </a:xfrm>
          <a:prstGeom prst="bentConnector5">
            <a:avLst>
              <a:gd name="adj1" fmla="val -6337"/>
              <a:gd name="adj2" fmla="val 99488"/>
              <a:gd name="adj3" fmla="val 106337"/>
            </a:avLst>
          </a:prstGeom>
          <a:ln w="63500">
            <a:solidFill>
              <a:srgbClr val="397DBD"/>
            </a:solidFill>
            <a:miter lim="400000"/>
          </a:ln>
        </p:spPr>
      </p:cxnSp>
      <p:pic>
        <p:nvPicPr>
          <p:cNvPr id="170" name="Image" descr="Image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566" y="3564531"/>
            <a:ext cx="4018859" cy="5013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23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39" name="Новый порядок обучения.018.png" descr="Новый порядок обучения.01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834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FC4D3155-3AE9-9B2B-77A0-5DCD9104C2E3}"/>
              </a:ext>
            </a:extLst>
          </p:cNvPr>
          <p:cNvSpPr/>
          <p:nvPr/>
        </p:nvSpPr>
        <p:spPr>
          <a:xfrm>
            <a:off x="11910362" y="6737572"/>
            <a:ext cx="4320000" cy="4320000"/>
          </a:xfrm>
          <a:prstGeom prst="ellipse">
            <a:avLst/>
          </a:prstGeom>
          <a:solidFill>
            <a:srgbClr val="AE2533">
              <a:alpha val="50196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C7F0EB1-C4C0-F6ED-A078-7BE23DF6324B}"/>
              </a:ext>
            </a:extLst>
          </p:cNvPr>
          <p:cNvSpPr/>
          <p:nvPr/>
        </p:nvSpPr>
        <p:spPr>
          <a:xfrm>
            <a:off x="2020354" y="6737568"/>
            <a:ext cx="4320000" cy="4320000"/>
          </a:xfrm>
          <a:prstGeom prst="ellipse">
            <a:avLst/>
          </a:prstGeom>
          <a:solidFill>
            <a:srgbClr val="AE25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11EDD-61C3-4B5F-0D3D-DDAD4EC2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468" y="735257"/>
            <a:ext cx="15544802" cy="1195312"/>
          </a:xfrm>
        </p:spPr>
        <p:txBody>
          <a:bodyPr/>
          <a:lstStyle/>
          <a:p>
            <a:r>
              <a:rPr lang="ru-RU" dirty="0"/>
              <a:t>Проверка знаний в ЕИСОТ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C1FE413-5F53-6CAF-04DF-6DAF85CE5A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1828800" rtl="0"/>
            <a:fld id="{432098EC-7B4E-F54D-939C-B23D002461A6}" type="slidenum">
              <a:rPr lang="ru-RU" kern="120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pPr defTabSz="1828800" rtl="0"/>
              <a:t>6</a:t>
            </a:fld>
            <a:endParaRPr lang="ru-RU" kern="1200" dirty="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0213498-1CDA-C8F1-92B8-03DED0DDBCA0}"/>
              </a:ext>
            </a:extLst>
          </p:cNvPr>
          <p:cNvSpPr/>
          <p:nvPr/>
        </p:nvSpPr>
        <p:spPr>
          <a:xfrm>
            <a:off x="-436419" y="3381375"/>
            <a:ext cx="11251902" cy="1024158"/>
          </a:xfrm>
          <a:prstGeom prst="roundRect">
            <a:avLst/>
          </a:prstGeom>
          <a:solidFill>
            <a:srgbClr val="AE25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r>
              <a:rPr lang="ru-RU" sz="4400" kern="1200" dirty="0">
                <a:solidFill>
                  <a:prstClr val="white"/>
                </a:solidFill>
                <a:latin typeface="Calibri" panose="020F0502020204030204"/>
              </a:rPr>
              <a:t>УСЛОВИЯ ПРОХОЖДЕНИЯ ПРОВЕРКИ</a:t>
            </a:r>
          </a:p>
        </p:txBody>
      </p:sp>
      <p:pic>
        <p:nvPicPr>
          <p:cNvPr id="21" name="Рисунок 20" descr="Предупреждение контур">
            <a:extLst>
              <a:ext uri="{FF2B5EF4-FFF2-40B4-BE49-F238E27FC236}">
                <a16:creationId xmlns:a16="http://schemas.microsoft.com/office/drawing/2014/main" id="{FDB4EE3E-8F17-982E-A066-84E69850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2632" y="4560788"/>
            <a:ext cx="1800000" cy="180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D7ADF2A-6E9E-E606-87F3-FBDA04F22176}"/>
              </a:ext>
            </a:extLst>
          </p:cNvPr>
          <p:cNvSpPr txBox="1"/>
          <p:nvPr/>
        </p:nvSpPr>
        <p:spPr>
          <a:xfrm>
            <a:off x="3362633" y="4937568"/>
            <a:ext cx="12683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defTabSz="1828800" rtl="0"/>
            <a:r>
              <a:rPr lang="ru-RU" sz="5600" kern="1200" dirty="0">
                <a:solidFill>
                  <a:srgbClr val="E7E6E6">
                    <a:lumMod val="25000"/>
                  </a:srgbClr>
                </a:solidFill>
              </a:rPr>
              <a:t>В ЕИСОТ </a:t>
            </a:r>
            <a:r>
              <a:rPr lang="ru-RU" sz="5600" kern="1200" dirty="0">
                <a:solidFill>
                  <a:srgbClr val="AE2533"/>
                </a:solidFill>
              </a:rPr>
              <a:t>БОЛЕЕ 4000 </a:t>
            </a:r>
            <a:r>
              <a:rPr lang="ru-RU" sz="5600" kern="1200" dirty="0">
                <a:solidFill>
                  <a:srgbClr val="E7E6E6">
                    <a:lumMod val="25000"/>
                  </a:srgbClr>
                </a:solidFill>
              </a:rPr>
              <a:t>ВОПРОСОВ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C8CE2-DD3C-48EE-1592-5CC6B39FE20F}"/>
              </a:ext>
            </a:extLst>
          </p:cNvPr>
          <p:cNvSpPr txBox="1"/>
          <p:nvPr/>
        </p:nvSpPr>
        <p:spPr>
          <a:xfrm>
            <a:off x="2382250" y="7881905"/>
            <a:ext cx="35962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1828800" rtl="0"/>
            <a:r>
              <a:rPr lang="ru-RU" sz="8000" b="1" kern="1200" dirty="0">
                <a:solidFill>
                  <a:prstClr val="white"/>
                </a:solidFill>
              </a:rPr>
              <a:t>4110</a:t>
            </a:r>
            <a:r>
              <a:rPr lang="ru-RU" sz="5600" kern="1200" dirty="0">
                <a:solidFill>
                  <a:prstClr val="white"/>
                </a:solidFill>
              </a:rPr>
              <a:t> </a:t>
            </a:r>
            <a:r>
              <a:rPr lang="ru-RU" sz="3600" kern="1200" dirty="0">
                <a:solidFill>
                  <a:prstClr val="white"/>
                </a:solidFill>
              </a:rPr>
              <a:t>вопросов</a:t>
            </a:r>
            <a:endParaRPr lang="ru-RU" sz="5600" kern="1200" dirty="0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F93E8F4-FDB0-BCF6-5016-7B01640C781C}"/>
              </a:ext>
            </a:extLst>
          </p:cNvPr>
          <p:cNvSpPr/>
          <p:nvPr/>
        </p:nvSpPr>
        <p:spPr>
          <a:xfrm>
            <a:off x="7146306" y="6917568"/>
            <a:ext cx="3960000" cy="3960000"/>
          </a:xfrm>
          <a:prstGeom prst="ellipse">
            <a:avLst/>
          </a:prstGeom>
          <a:solidFill>
            <a:srgbClr val="AE25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A0687BC-396C-DFCC-80F9-4C745D6D246E}"/>
              </a:ext>
            </a:extLst>
          </p:cNvPr>
          <p:cNvSpPr/>
          <p:nvPr/>
        </p:nvSpPr>
        <p:spPr>
          <a:xfrm>
            <a:off x="6965358" y="6737568"/>
            <a:ext cx="4320000" cy="4320000"/>
          </a:xfrm>
          <a:prstGeom prst="ellipse">
            <a:avLst/>
          </a:prstGeom>
          <a:solidFill>
            <a:srgbClr val="AE2533">
              <a:alpha val="69804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B5A2A-C327-DDD2-185E-A1256B564BB4}"/>
              </a:ext>
            </a:extLst>
          </p:cNvPr>
          <p:cNvSpPr txBox="1"/>
          <p:nvPr/>
        </p:nvSpPr>
        <p:spPr>
          <a:xfrm>
            <a:off x="7327254" y="7881903"/>
            <a:ext cx="35962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1828800" rtl="0"/>
            <a:r>
              <a:rPr lang="ru-RU" sz="8000" b="1" kern="1200" dirty="0">
                <a:solidFill>
                  <a:prstClr val="white"/>
                </a:solidFill>
              </a:rPr>
              <a:t>478</a:t>
            </a:r>
            <a:r>
              <a:rPr lang="ru-RU" sz="5600" kern="1200" dirty="0">
                <a:solidFill>
                  <a:prstClr val="white"/>
                </a:solidFill>
              </a:rPr>
              <a:t> </a:t>
            </a:r>
          </a:p>
          <a:p>
            <a:pPr defTabSz="1828800" rtl="0"/>
            <a:r>
              <a:rPr lang="ru-RU" sz="3600" kern="1200" dirty="0">
                <a:solidFill>
                  <a:prstClr val="white"/>
                </a:solidFill>
              </a:rPr>
              <a:t>область 46Б</a:t>
            </a:r>
            <a:endParaRPr lang="ru-RU" sz="5600" kern="1200" dirty="0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46AEF06-9E13-14FB-32AA-F73BF4881AC4}"/>
              </a:ext>
            </a:extLst>
          </p:cNvPr>
          <p:cNvSpPr/>
          <p:nvPr/>
        </p:nvSpPr>
        <p:spPr>
          <a:xfrm>
            <a:off x="12270362" y="7097568"/>
            <a:ext cx="3600000" cy="3600000"/>
          </a:xfrm>
          <a:prstGeom prst="ellipse">
            <a:avLst/>
          </a:prstGeom>
          <a:solidFill>
            <a:srgbClr val="AE25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23F064A-0740-8F92-F87C-BFE9BC9FED24}"/>
              </a:ext>
            </a:extLst>
          </p:cNvPr>
          <p:cNvSpPr/>
          <p:nvPr/>
        </p:nvSpPr>
        <p:spPr>
          <a:xfrm>
            <a:off x="12090362" y="6917568"/>
            <a:ext cx="3960000" cy="3960000"/>
          </a:xfrm>
          <a:prstGeom prst="ellipse">
            <a:avLst/>
          </a:prstGeom>
          <a:solidFill>
            <a:srgbClr val="AE2533">
              <a:alpha val="69804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D4375D-25A3-8912-A359-E878B870ACFE}"/>
              </a:ext>
            </a:extLst>
          </p:cNvPr>
          <p:cNvSpPr txBox="1"/>
          <p:nvPr/>
        </p:nvSpPr>
        <p:spPr>
          <a:xfrm>
            <a:off x="12274154" y="7808265"/>
            <a:ext cx="35962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1828800" rtl="0"/>
            <a:r>
              <a:rPr lang="ru-RU" sz="8000" b="1" kern="1200" dirty="0">
                <a:solidFill>
                  <a:prstClr val="white"/>
                </a:solidFill>
              </a:rPr>
              <a:t>136 </a:t>
            </a:r>
          </a:p>
          <a:p>
            <a:pPr defTabSz="1828800" rtl="0"/>
            <a:r>
              <a:rPr lang="ru-RU" sz="3600" kern="1200" dirty="0">
                <a:solidFill>
                  <a:prstClr val="white"/>
                </a:solidFill>
              </a:rPr>
              <a:t>для контингента</a:t>
            </a:r>
            <a:endParaRPr lang="ru-RU" sz="4800" kern="1200" dirty="0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0E1203F-ACE8-7EC2-8799-0E7533EEA944}"/>
              </a:ext>
            </a:extLst>
          </p:cNvPr>
          <p:cNvSpPr/>
          <p:nvPr/>
        </p:nvSpPr>
        <p:spPr>
          <a:xfrm>
            <a:off x="16855366" y="6737572"/>
            <a:ext cx="4320000" cy="4320000"/>
          </a:xfrm>
          <a:prstGeom prst="ellipse">
            <a:avLst/>
          </a:prstGeom>
          <a:solidFill>
            <a:srgbClr val="AE2533">
              <a:alpha val="30196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016A6B8-2075-AA53-5326-F680E60C8233}"/>
              </a:ext>
            </a:extLst>
          </p:cNvPr>
          <p:cNvSpPr/>
          <p:nvPr/>
        </p:nvSpPr>
        <p:spPr>
          <a:xfrm>
            <a:off x="17215366" y="7097568"/>
            <a:ext cx="3600000" cy="3600000"/>
          </a:xfrm>
          <a:prstGeom prst="ellipse">
            <a:avLst/>
          </a:prstGeom>
          <a:solidFill>
            <a:srgbClr val="AE2533">
              <a:alpha val="69804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5263C1C-EB53-5CF0-F767-1F937E02A86B}"/>
              </a:ext>
            </a:extLst>
          </p:cNvPr>
          <p:cNvSpPr/>
          <p:nvPr/>
        </p:nvSpPr>
        <p:spPr>
          <a:xfrm>
            <a:off x="17035366" y="6917568"/>
            <a:ext cx="3960000" cy="3960000"/>
          </a:xfrm>
          <a:prstGeom prst="ellipse">
            <a:avLst/>
          </a:prstGeom>
          <a:solidFill>
            <a:srgbClr val="AE2533">
              <a:alpha val="50196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0FB15A5-BCDC-7011-4339-11817FF38415}"/>
              </a:ext>
            </a:extLst>
          </p:cNvPr>
          <p:cNvSpPr/>
          <p:nvPr/>
        </p:nvSpPr>
        <p:spPr>
          <a:xfrm>
            <a:off x="17358128" y="7277568"/>
            <a:ext cx="3240000" cy="3240000"/>
          </a:xfrm>
          <a:prstGeom prst="ellipse">
            <a:avLst/>
          </a:prstGeom>
          <a:solidFill>
            <a:srgbClr val="AE25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6" algn="l" defTabSz="1828800" rtl="0"/>
            <a:endParaRPr lang="ru-RU" sz="4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715472-10D0-FAD3-5BFD-49A7E9A049BC}"/>
              </a:ext>
            </a:extLst>
          </p:cNvPr>
          <p:cNvSpPr txBox="1"/>
          <p:nvPr/>
        </p:nvSpPr>
        <p:spPr>
          <a:xfrm>
            <a:off x="17305446" y="7808265"/>
            <a:ext cx="35962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1828800" rtl="0"/>
            <a:r>
              <a:rPr lang="ru-RU" sz="8000" b="1" kern="1200" dirty="0">
                <a:solidFill>
                  <a:prstClr val="white"/>
                </a:solidFill>
              </a:rPr>
              <a:t>78</a:t>
            </a:r>
          </a:p>
          <a:p>
            <a:pPr defTabSz="1828800" rtl="0"/>
            <a:r>
              <a:rPr lang="ru-RU" sz="3600" kern="1200" dirty="0">
                <a:solidFill>
                  <a:prstClr val="white"/>
                </a:solidFill>
              </a:rPr>
              <a:t>для отрасли</a:t>
            </a:r>
            <a:endParaRPr lang="ru-RU" sz="4800" kern="1200" dirty="0">
              <a:solidFill>
                <a:prstClr val="white"/>
              </a:solidFill>
            </a:endParaRPr>
          </a:p>
        </p:txBody>
      </p:sp>
      <p:pic>
        <p:nvPicPr>
          <p:cNvPr id="37" name="Рисунок 36" descr="Стрелка: изгиб по часовой стрелке контур">
            <a:extLst>
              <a:ext uri="{FF2B5EF4-FFF2-40B4-BE49-F238E27FC236}">
                <a16:creationId xmlns:a16="http://schemas.microsoft.com/office/drawing/2014/main" id="{7286FB6F-C9A9-378B-C403-7083CE777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689062" y="6164008"/>
            <a:ext cx="1828800" cy="1828800"/>
          </a:xfrm>
          <a:prstGeom prst="rect">
            <a:avLst/>
          </a:prstGeom>
        </p:spPr>
      </p:pic>
      <p:pic>
        <p:nvPicPr>
          <p:cNvPr id="39" name="Рисунок 38" descr="Стрелка: изгиб по часовой стрелке контур">
            <a:extLst>
              <a:ext uri="{FF2B5EF4-FFF2-40B4-BE49-F238E27FC236}">
                <a16:creationId xmlns:a16="http://schemas.microsoft.com/office/drawing/2014/main" id="{9A1E4E9B-79D0-647B-B506-4811DCAEF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0707244" y="6162682"/>
            <a:ext cx="1828800" cy="1828800"/>
          </a:xfrm>
          <a:prstGeom prst="rect">
            <a:avLst/>
          </a:prstGeom>
        </p:spPr>
      </p:pic>
      <p:pic>
        <p:nvPicPr>
          <p:cNvPr id="40" name="Рисунок 39" descr="Стрелка: изгиб по часовой стрелке контур">
            <a:extLst>
              <a:ext uri="{FF2B5EF4-FFF2-40B4-BE49-F238E27FC236}">
                <a16:creationId xmlns:a16="http://schemas.microsoft.com/office/drawing/2014/main" id="{C7613700-544E-F4EA-E1E1-19193C0F8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5725426" y="6152216"/>
            <a:ext cx="1828800" cy="1828800"/>
          </a:xfrm>
          <a:prstGeom prst="rect">
            <a:avLst/>
          </a:prstGeom>
        </p:spPr>
      </p:pic>
      <p:sp>
        <p:nvSpPr>
          <p:cNvPr id="43" name="Скругленный прямоугольник 10">
            <a:extLst>
              <a:ext uri="{FF2B5EF4-FFF2-40B4-BE49-F238E27FC236}">
                <a16:creationId xmlns:a16="http://schemas.microsoft.com/office/drawing/2014/main" id="{728D8B40-E700-5505-B74B-4CF36CAC9A01}"/>
              </a:ext>
            </a:extLst>
          </p:cNvPr>
          <p:cNvSpPr/>
          <p:nvPr/>
        </p:nvSpPr>
        <p:spPr>
          <a:xfrm>
            <a:off x="18821484" y="6298779"/>
            <a:ext cx="5067764" cy="1154138"/>
          </a:xfrm>
          <a:prstGeom prst="roundRect">
            <a:avLst>
              <a:gd name="adj" fmla="val 10819"/>
            </a:avLst>
          </a:prstGeom>
          <a:solidFill>
            <a:srgbClr val="F9D3C0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defTabSz="1828800" rtl="0"/>
            <a:r>
              <a:rPr lang="ru-RU" sz="4800" kern="12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НАДО ВЫУЧИТЬ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3FD93B-79CD-2F01-FAA9-796F8C94828F}"/>
              </a:ext>
            </a:extLst>
          </p:cNvPr>
          <p:cNvSpPr txBox="1"/>
          <p:nvPr/>
        </p:nvSpPr>
        <p:spPr>
          <a:xfrm>
            <a:off x="6842794" y="11278826"/>
            <a:ext cx="4845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rtl="0"/>
            <a:r>
              <a:rPr lang="ru-RU" sz="1800" kern="1200" dirty="0">
                <a:solidFill>
                  <a:prstClr val="black"/>
                </a:solidFill>
                <a:latin typeface="Calibri" panose="020F0502020204030204"/>
              </a:rPr>
              <a:t>Шаг 1. Программа – 46Б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B53DD6-BA34-04CE-DD8D-41C3049E46B8}"/>
              </a:ext>
            </a:extLst>
          </p:cNvPr>
          <p:cNvSpPr txBox="1"/>
          <p:nvPr/>
        </p:nvSpPr>
        <p:spPr>
          <a:xfrm>
            <a:off x="11872686" y="11293411"/>
            <a:ext cx="4395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900"/>
            </a:lvl1pPr>
          </a:lstStyle>
          <a:p>
            <a:pPr defTabSz="1828800" rtl="0"/>
            <a:r>
              <a:rPr lang="ru-RU" sz="1800" kern="1200" dirty="0">
                <a:solidFill>
                  <a:prstClr val="black"/>
                </a:solidFill>
                <a:latin typeface="Calibri" panose="020F0502020204030204"/>
              </a:rPr>
              <a:t>Шаг 2. Контингент - КТ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99213D-5C31-8187-54BC-B2C1199F632D}"/>
              </a:ext>
            </a:extLst>
          </p:cNvPr>
          <p:cNvSpPr txBox="1"/>
          <p:nvPr/>
        </p:nvSpPr>
        <p:spPr>
          <a:xfrm>
            <a:off x="17249869" y="11303860"/>
            <a:ext cx="3745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900"/>
            </a:lvl1pPr>
          </a:lstStyle>
          <a:p>
            <a:pPr defTabSz="1828800" rtl="0"/>
            <a:r>
              <a:rPr lang="ru-RU" sz="1800" kern="1200" dirty="0">
                <a:solidFill>
                  <a:prstClr val="black"/>
                </a:solidFill>
                <a:latin typeface="Calibri" panose="020F0502020204030204"/>
              </a:rPr>
              <a:t>Шаг 3. Отрасль </a:t>
            </a:r>
          </a:p>
        </p:txBody>
      </p:sp>
    </p:spTree>
    <p:extLst>
      <p:ext uri="{BB962C8B-B14F-4D97-AF65-F5344CB8AC3E}">
        <p14:creationId xmlns:p14="http://schemas.microsoft.com/office/powerpoint/2010/main" val="381650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D19B23-C6A2-4C7A-A145-DDB7E972BBF7}"/>
              </a:ext>
            </a:extLst>
          </p:cNvPr>
          <p:cNvSpPr/>
          <p:nvPr/>
        </p:nvSpPr>
        <p:spPr>
          <a:xfrm>
            <a:off x="12838921" y="2518864"/>
            <a:ext cx="10946055" cy="7315688"/>
          </a:xfrm>
          <a:prstGeom prst="rect">
            <a:avLst/>
          </a:prstGeom>
          <a:solidFill>
            <a:srgbClr val="1C84BA"/>
          </a:solidFill>
          <a:ln w="60325" cap="flat">
            <a:noFill/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4" y="12816597"/>
            <a:ext cx="3134967" cy="57584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Заголовок 1"/>
          <p:cNvSpPr txBox="1">
            <a:spLocks noGrp="1"/>
          </p:cNvSpPr>
          <p:nvPr>
            <p:ph type="title"/>
          </p:nvPr>
        </p:nvSpPr>
        <p:spPr>
          <a:xfrm>
            <a:off x="8239398" y="830397"/>
            <a:ext cx="15544801" cy="11953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4600">
                <a:latin typeface="PFDinDisplayPro-Regular"/>
                <a:ea typeface="PFDinDisplayPro-Regular"/>
                <a:cs typeface="PFDinDisplayPro-Regular"/>
                <a:sym typeface="PFDinDisplayPro-Regular"/>
              </a:defRPr>
            </a:lvl1pPr>
          </a:lstStyle>
          <a:p>
            <a:r>
              <a:rPr lang="ru-RU" sz="3600" dirty="0">
                <a:latin typeface="PF DinDisplay Pro" panose="02000806000000020004" pitchFamily="2" charset="0"/>
              </a:rPr>
              <a:t>ОСОБЕННОСТИ ПРОВЕДЕНИЯ ОБУЧЕНИЯ ПО ОХРАНЕ ТРУДА РАБОТНИКОВ ОРГАНИЗАЦИЙ ЭЛЕКТРОЭНЕРГЕТИКИ </a:t>
            </a:r>
            <a:endParaRPr sz="3600" dirty="0">
              <a:latin typeface="PF DinDisplay Pro" panose="02000806000000020004" pitchFamily="2" charset="0"/>
            </a:endParaRPr>
          </a:p>
        </p:txBody>
      </p:sp>
      <p:pic>
        <p:nvPicPr>
          <p:cNvPr id="10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859408"/>
            <a:ext cx="689950" cy="490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DinDisplayPro-Medium"/>
                <a:sym typeface="PFDinDisplayPro-Medium"/>
              </a:rPr>
              <a:pPr marL="0" marR="0" lvl="0" indent="0" algn="ctr" defTabSz="1828800" rtl="0" eaLnBrk="1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DinDisplayPro-Medium"/>
              <a:sym typeface="PFDinDisplayPro-Medium"/>
            </a:endParaRPr>
          </a:p>
        </p:txBody>
      </p:sp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506" y="1048308"/>
            <a:ext cx="3885224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Линия"/>
          <p:cNvSpPr/>
          <p:nvPr/>
        </p:nvSpPr>
        <p:spPr>
          <a:xfrm>
            <a:off x="9492198" y="2058863"/>
            <a:ext cx="14886148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38" y="12903121"/>
            <a:ext cx="4349553" cy="35199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D9ADF-90C2-4404-B9F7-44DAB47CA066}"/>
              </a:ext>
            </a:extLst>
          </p:cNvPr>
          <p:cNvSpPr txBox="1"/>
          <p:nvPr/>
        </p:nvSpPr>
        <p:spPr>
          <a:xfrm>
            <a:off x="599025" y="2817525"/>
            <a:ext cx="9109862" cy="63463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Трудовой кодекс Российской Федерации (Статья 351.6)</a:t>
            </a: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Обучение по охране труда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работников, осуществляющих трудовую деятельность в сфере электроэнергетики или теплоснабжения,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может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проводиться в рамках подготовки к аттестации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в области безопасности в соответствующей сфере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или подготовки и подтверждения готовности к работе.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99DCA-F7DD-459A-BB4B-5D88573847E9}"/>
              </a:ext>
            </a:extLst>
          </p:cNvPr>
          <p:cNvSpPr txBox="1"/>
          <p:nvPr/>
        </p:nvSpPr>
        <p:spPr>
          <a:xfrm>
            <a:off x="13078064" y="2776453"/>
            <a:ext cx="10536538" cy="688803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Порядок обучения по охране труда № 2464 (Пункт 6)</a:t>
            </a: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случае проведения обучения по охране труда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работников, осуществляющих трудовую деятельность в сфере электроэнергетики или теплоснабжения,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рамках подготовки к аттестации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в области безопасности в соответствующей сфере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или подготовки и подтверждения готовности к работе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дополнительное обучение по охране труда и проверка знания требований охраны труда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не требуются.</a:t>
            </a:r>
            <a:endParaRPr kumimoji="0" lang="ru-RU" sz="32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74449AB-93D2-4488-B0EC-471F57E03CD4}"/>
              </a:ext>
            </a:extLst>
          </p:cNvPr>
          <p:cNvCxnSpPr/>
          <p:nvPr/>
        </p:nvCxnSpPr>
        <p:spPr>
          <a:xfrm>
            <a:off x="9969991" y="6432523"/>
            <a:ext cx="2526632" cy="0"/>
          </a:xfrm>
          <a:prstGeom prst="straightConnector1">
            <a:avLst/>
          </a:prstGeom>
          <a:noFill/>
          <a:ln w="117475" cap="flat">
            <a:solidFill>
              <a:srgbClr val="404040"/>
            </a:solidFill>
            <a:prstDash val="sysDot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3BA8FC3-5D8C-4710-A693-7AA26612A746}"/>
              </a:ext>
            </a:extLst>
          </p:cNvPr>
          <p:cNvSpPr txBox="1"/>
          <p:nvPr/>
        </p:nvSpPr>
        <p:spPr>
          <a:xfrm>
            <a:off x="599023" y="10148983"/>
            <a:ext cx="23742690" cy="24191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Организациям электроэнергетики предоставлена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возможность (не обязанность)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не проводить обучение работников по охране труда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только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случае, если такое обучение и соответствующая проверка знания проводится в рамках подготовки к аттестации или подготовки и подтверждения готовности к работе. </a:t>
            </a:r>
          </a:p>
        </p:txBody>
      </p:sp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8791C19F-8E19-40E3-8DDA-AFC7176CECB1}"/>
              </a:ext>
            </a:extLst>
          </p:cNvPr>
          <p:cNvSpPr/>
          <p:nvPr/>
        </p:nvSpPr>
        <p:spPr>
          <a:xfrm rot="16200000">
            <a:off x="11957362" y="-1311903"/>
            <a:ext cx="640925" cy="23357601"/>
          </a:xfrm>
          <a:prstGeom prst="leftBrace">
            <a:avLst>
              <a:gd name="adj1" fmla="val 12964"/>
              <a:gd name="adj2" fmla="val 49441"/>
            </a:avLst>
          </a:prstGeom>
          <a:noFill/>
          <a:ln w="57150" cap="flat">
            <a:solidFill>
              <a:srgbClr val="1C84B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21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4" y="12816597"/>
            <a:ext cx="3134967" cy="57584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Заголовок 1"/>
          <p:cNvSpPr txBox="1">
            <a:spLocks noGrp="1"/>
          </p:cNvSpPr>
          <p:nvPr>
            <p:ph type="title"/>
          </p:nvPr>
        </p:nvSpPr>
        <p:spPr>
          <a:xfrm>
            <a:off x="8239398" y="830397"/>
            <a:ext cx="15544801" cy="11953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4600">
                <a:latin typeface="PFDinDisplayPro-Regular"/>
                <a:ea typeface="PFDinDisplayPro-Regular"/>
                <a:cs typeface="PFDinDisplayPro-Regular"/>
                <a:sym typeface="PFDinDisplayPro-Regular"/>
              </a:defRPr>
            </a:lvl1pPr>
          </a:lstStyle>
          <a:p>
            <a:r>
              <a:rPr lang="ru-RU" sz="3600" dirty="0">
                <a:latin typeface="PF DinDisplay Pro" panose="02000806000000020004" pitchFamily="2" charset="0"/>
              </a:rPr>
              <a:t>ОСОБЕННОСТИ ПРОВЕДЕНИЯ ОБУЧЕНИЯ ПО ОХРАНЕ ТРУДА РАБОТНИКОВ ОРГАНИЗАЦИЙ ЭЛЕКТРОЭНЕРГЕТИКИ </a:t>
            </a:r>
            <a:endParaRPr sz="3600" dirty="0">
              <a:latin typeface="PF DinDisplay Pro" panose="02000806000000020004" pitchFamily="2" charset="0"/>
            </a:endParaRPr>
          </a:p>
        </p:txBody>
      </p:sp>
      <p:pic>
        <p:nvPicPr>
          <p:cNvPr id="10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976" y="12454666"/>
            <a:ext cx="68642" cy="129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5" cy="407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7114" y="12859408"/>
            <a:ext cx="689950" cy="490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DinDisplayPro-Medium"/>
                <a:sym typeface="PFDinDisplayPro-Medium"/>
              </a:rPr>
              <a:pPr marL="0" marR="0" lvl="0" indent="0" algn="ctr" defTabSz="1828800" rtl="0" eaLnBrk="1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DinDisplayPro-Medium"/>
              <a:sym typeface="PFDinDisplayPro-Medium"/>
            </a:endParaRPr>
          </a:p>
        </p:txBody>
      </p:sp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506" y="1048308"/>
            <a:ext cx="3885224" cy="886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Линия"/>
          <p:cNvSpPr/>
          <p:nvPr/>
        </p:nvSpPr>
        <p:spPr>
          <a:xfrm>
            <a:off x="9492198" y="2058863"/>
            <a:ext cx="14886148" cy="1"/>
          </a:xfrm>
          <a:prstGeom prst="line">
            <a:avLst/>
          </a:prstGeom>
          <a:ln w="50800">
            <a:solidFill>
              <a:srgbClr val="1C84BA"/>
            </a:solidFill>
            <a:miter/>
          </a:ln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38" y="12903121"/>
            <a:ext cx="4349553" cy="35199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66B361-07ED-4360-BD00-E2FDC8260A8E}"/>
              </a:ext>
            </a:extLst>
          </p:cNvPr>
          <p:cNvSpPr txBox="1"/>
          <p:nvPr/>
        </p:nvSpPr>
        <p:spPr>
          <a:xfrm>
            <a:off x="888110" y="4381689"/>
            <a:ext cx="10484007" cy="698960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Работа с персоналом должна проводиться в соответствии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 порядком проведения работы с персоналом в организации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утвержденным руководителем организации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или уполномоченным должностным лицом. </a:t>
            </a: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Порядок проведения работы с персоналом должен предусматривать проведение обязательных форм работы с персоналом, установленных ПРП, и </a:t>
            </a:r>
            <a:r>
              <a:rPr kumimoji="0" lang="ru-RU" sz="3200" b="0" i="0" u="sng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учитывать обязательные мероприятия по подготовке персонала организации, предусмотренные иными НПА.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E129B-C1AE-460D-A29A-C52D4407CAB6}"/>
              </a:ext>
            </a:extLst>
          </p:cNvPr>
          <p:cNvSpPr txBox="1"/>
          <p:nvPr/>
        </p:nvSpPr>
        <p:spPr>
          <a:xfrm>
            <a:off x="14072787" y="4808214"/>
            <a:ext cx="9902798" cy="65630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организации электроэнергетики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должен быть разработан Порядок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проведения работы с персоналом,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учитывающий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требования не только самих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ПРП,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но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и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иных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НПА. </a:t>
            </a: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Если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необходимые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для работника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виды обучения по охране труда интегрированы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единый процесс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подготовки к аттестации или подготовки и подтверждения готовности к работе, то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только в этом случае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проведение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обучения по охране труда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виде отдельного самостоятельного процесса </a:t>
            </a:r>
            <a:r>
              <a:rPr kumimoji="0" lang="ru-RU" sz="3200" b="1" i="0" u="sng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не требуется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id="{92D240A4-4DED-46E7-8284-7CB441B8569D}"/>
              </a:ext>
            </a:extLst>
          </p:cNvPr>
          <p:cNvSpPr/>
          <p:nvPr/>
        </p:nvSpPr>
        <p:spPr>
          <a:xfrm>
            <a:off x="11185505" y="5735956"/>
            <a:ext cx="2509284" cy="5252476"/>
          </a:xfrm>
          <a:prstGeom prst="chevron">
            <a:avLst/>
          </a:prstGeom>
          <a:solidFill>
            <a:srgbClr val="FFFFFF"/>
          </a:solidFill>
          <a:ln w="57150" cap="flat">
            <a:solidFill>
              <a:srgbClr val="1C84BA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C3C620-81D3-43E9-89D0-34EFFD02776A}"/>
              </a:ext>
            </a:extLst>
          </p:cNvPr>
          <p:cNvSpPr txBox="1"/>
          <p:nvPr/>
        </p:nvSpPr>
        <p:spPr>
          <a:xfrm>
            <a:off x="4159524" y="2569937"/>
            <a:ext cx="17302608" cy="18873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Приказ Минэнерго России № 796</a:t>
            </a:r>
          </a:p>
          <a:p>
            <a:pPr marL="0" marR="0" lvl="0" indent="0" algn="ctr" defTabSz="18288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Правила работы с персоналом в организациях электроэнергетики РФ (Пункт 7)</a:t>
            </a:r>
          </a:p>
        </p:txBody>
      </p:sp>
    </p:spTree>
    <p:extLst>
      <p:ext uri="{BB962C8B-B14F-4D97-AF65-F5344CB8AC3E}">
        <p14:creationId xmlns:p14="http://schemas.microsoft.com/office/powerpoint/2010/main" val="13455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35" y="12816596"/>
            <a:ext cx="3134968" cy="57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Изображение" descr="Изображение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976" y="12454666"/>
            <a:ext cx="68643" cy="129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146" y="12900690"/>
            <a:ext cx="2633616" cy="407658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49615" y="12860426"/>
            <a:ext cx="504949" cy="48818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/>
          <a:lstStyle>
            <a:lvl1pPr algn="ctr">
              <a:lnSpc>
                <a:spcPct val="110000"/>
              </a:lnSpc>
              <a:defRPr>
                <a:solidFill>
                  <a:srgbClr val="FFFFFF"/>
                </a:solidFill>
                <a:latin typeface="Stem  Medium"/>
                <a:ea typeface="Stem  Medium"/>
                <a:cs typeface="Stem  Medium"/>
                <a:sym typeface="Stem  Medium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83" name="Заголовок 1"/>
          <p:cNvSpPr txBox="1"/>
          <p:nvPr/>
        </p:nvSpPr>
        <p:spPr>
          <a:xfrm>
            <a:off x="8298623" y="498128"/>
            <a:ext cx="15544801" cy="119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b">
            <a:normAutofit/>
          </a:bodyPr>
          <a:lstStyle>
            <a:lvl1pPr algn="r">
              <a:lnSpc>
                <a:spcPct val="70000"/>
              </a:lnSpc>
              <a:defRPr sz="4600" b="1" cap="all">
                <a:solidFill>
                  <a:srgbClr val="404040"/>
                </a:solidFill>
              </a:defRPr>
            </a:lvl1pPr>
          </a:lstStyle>
          <a:p>
            <a:r>
              <a:t>Перечень мероприятий по подготовке </a:t>
            </a:r>
          </a:p>
        </p:txBody>
      </p:sp>
      <p:pic>
        <p:nvPicPr>
          <p:cNvPr id="384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63014" y="1663071"/>
            <a:ext cx="18768564" cy="10617096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861" y="9092930"/>
            <a:ext cx="815961" cy="307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584" y="2330705"/>
            <a:ext cx="827238" cy="656216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extBox 9"/>
          <p:cNvSpPr txBox="1"/>
          <p:nvPr/>
        </p:nvSpPr>
        <p:spPr>
          <a:xfrm>
            <a:off x="0" y="5136678"/>
            <a:ext cx="3637267" cy="10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 algn="r" defTabSz="889000">
              <a:lnSpc>
                <a:spcPct val="90000"/>
              </a:lnSpc>
              <a:spcBef>
                <a:spcPts val="800"/>
              </a:spcBef>
              <a:defRPr sz="3200" b="1" cap="all">
                <a:solidFill>
                  <a:srgbClr val="397DBD"/>
                </a:solidFill>
              </a:defRPr>
            </a:lvl1pPr>
          </a:lstStyle>
          <a:p>
            <a:r>
              <a:rPr dirty="0"/>
              <a:t>Приказ </a:t>
            </a:r>
            <a:r>
              <a:rPr dirty="0" err="1"/>
              <a:t>Минэнерго</a:t>
            </a:r>
            <a:r>
              <a:rPr dirty="0"/>
              <a:t> № 796</a:t>
            </a:r>
          </a:p>
        </p:txBody>
      </p:sp>
      <p:sp>
        <p:nvSpPr>
          <p:cNvPr id="388" name="TextBox 9"/>
          <p:cNvSpPr txBox="1"/>
          <p:nvPr/>
        </p:nvSpPr>
        <p:spPr>
          <a:xfrm>
            <a:off x="-481408" y="10058103"/>
            <a:ext cx="4118675" cy="114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 algn="r" defTabSz="889000">
              <a:lnSpc>
                <a:spcPct val="90000"/>
              </a:lnSpc>
              <a:spcBef>
                <a:spcPts val="800"/>
              </a:spcBef>
              <a:defRPr sz="3200" b="1" cap="all">
                <a:solidFill>
                  <a:srgbClr val="DF6437"/>
                </a:solidFill>
              </a:defRPr>
            </a:lvl1pPr>
          </a:lstStyle>
          <a:p>
            <a:r>
              <a:rPr dirty="0"/>
              <a:t>Приказ </a:t>
            </a:r>
            <a:endParaRPr lang="en-US" dirty="0"/>
          </a:p>
          <a:p>
            <a:r>
              <a:rPr dirty="0" err="1"/>
              <a:t>Минтруда</a:t>
            </a:r>
            <a:r>
              <a:rPr dirty="0"/>
              <a:t> № 903н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688" y="2334590"/>
            <a:ext cx="17707216" cy="9472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000000"/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Stem"/>
        <a:ea typeface="Stem"/>
        <a:cs typeface="Stem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j-lt"/>
            <a:ea typeface="+mj-ea"/>
            <a:cs typeface="+mj-cs"/>
            <a:sym typeface="Ste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j-lt"/>
            <a:ea typeface="+mj-ea"/>
            <a:cs typeface="+mj-cs"/>
            <a:sym typeface="Ste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82385</TotalTime>
  <Words>1165</Words>
  <Application>Microsoft Office PowerPoint</Application>
  <DocSecurity>0</DocSecurity>
  <PresentationFormat>Произвольный</PresentationFormat>
  <Paragraphs>155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Calibri</vt:lpstr>
      <vt:lpstr>Helvetica</vt:lpstr>
      <vt:lpstr>Helvetica Neue</vt:lpstr>
      <vt:lpstr>Helvetica Neue Medium</vt:lpstr>
      <vt:lpstr>Open Sans</vt:lpstr>
      <vt:lpstr>PF DinDisplay Pro</vt:lpstr>
      <vt:lpstr>PFDinDisplayPro-Medium</vt:lpstr>
      <vt:lpstr>Stem</vt:lpstr>
      <vt:lpstr>Stem  Medium</vt:lpstr>
      <vt:lpstr>Wingdings</vt:lpstr>
      <vt:lpstr>21_BasicWhite</vt:lpstr>
      <vt:lpstr>1_Тема Office</vt:lpstr>
      <vt:lpstr>2_Тема Office</vt:lpstr>
      <vt:lpstr>666666666666</vt:lpstr>
      <vt:lpstr>Этапы организации и проведения обучения</vt:lpstr>
      <vt:lpstr>Презентация PowerPoint</vt:lpstr>
      <vt:lpstr>Основания для освобождения работников  от прохождения обучения по охране труда</vt:lpstr>
      <vt:lpstr>Презентация PowerPoint</vt:lpstr>
      <vt:lpstr>Проверка знаний в ЕИСОТ</vt:lpstr>
      <vt:lpstr>ОСОБЕННОСТИ ПРОВЕДЕНИЯ ОБУЧЕНИЯ ПО ОХРАНЕ ТРУДА РАБОТНИКОВ ОРГАНИЗАЦИЙ ЭЛЕКТРОЭНЕРГЕТИКИ </vt:lpstr>
      <vt:lpstr>ОСОБЕННОСТИ ПРОВЕДЕНИЯ ОБУЧЕНИЯ ПО ОХРАНЕ ТРУДА РАБОТНИКОВ ОРГАНИЗАЦИЙ ЭЛЕКТРОЭНЕРГЕТИКИ </vt:lpstr>
      <vt:lpstr>Презентация PowerPoint</vt:lpstr>
      <vt:lpstr>Презентация PowerPoint</vt:lpstr>
      <vt:lpstr>Лица, ОБЯЗАННЫЕ ОКАЗЫВАТЬ и УМЕТЬ ОКАЗЫВАТЬ первую помощь</vt:lpstr>
      <vt:lpstr>Презентация PowerPoint</vt:lpstr>
      <vt:lpstr>Презентация PowerPoint</vt:lpstr>
      <vt:lpstr>Обучение по программе 46В</vt:lpstr>
      <vt:lpstr>Презентация PowerPoint</vt:lpstr>
      <vt:lpstr>Перечень ЛНА Работодателей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Алена Лысак</dc:creator>
  <cp:keywords/>
  <dc:description/>
  <cp:lastModifiedBy>2 1</cp:lastModifiedBy>
  <cp:revision>31</cp:revision>
  <dcterms:modified xsi:type="dcterms:W3CDTF">2024-07-10T21:55:25Z</dcterms:modified>
  <cp:category/>
  <dc:identifier/>
  <cp:contentStatus/>
  <dc:language/>
  <cp:version/>
</cp:coreProperties>
</file>