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98" r:id="rId2"/>
    <p:sldId id="400" r:id="rId3"/>
    <p:sldId id="410" r:id="rId4"/>
    <p:sldId id="411" r:id="rId5"/>
    <p:sldId id="443" r:id="rId6"/>
    <p:sldId id="440" r:id="rId7"/>
    <p:sldId id="441" r:id="rId8"/>
    <p:sldId id="412" r:id="rId9"/>
    <p:sldId id="413" r:id="rId10"/>
    <p:sldId id="414" r:id="rId11"/>
    <p:sldId id="415" r:id="rId12"/>
    <p:sldId id="416" r:id="rId13"/>
    <p:sldId id="417" r:id="rId14"/>
    <p:sldId id="419" r:id="rId15"/>
    <p:sldId id="420" r:id="rId16"/>
    <p:sldId id="427" r:id="rId17"/>
    <p:sldId id="428" r:id="rId18"/>
    <p:sldId id="455" r:id="rId19"/>
    <p:sldId id="429" r:id="rId20"/>
    <p:sldId id="430" r:id="rId21"/>
    <p:sldId id="431" r:id="rId22"/>
    <p:sldId id="456" r:id="rId23"/>
    <p:sldId id="457" r:id="rId24"/>
    <p:sldId id="458" r:id="rId25"/>
    <p:sldId id="459" r:id="rId26"/>
    <p:sldId id="460" r:id="rId27"/>
    <p:sldId id="426" r:id="rId28"/>
    <p:sldId id="423" r:id="rId29"/>
    <p:sldId id="303" r:id="rId30"/>
  </p:sldIdLst>
  <p:sldSz cx="10691813" cy="6011863"/>
  <p:notesSz cx="6858000" cy="9144000"/>
  <p:defaultTextStyle>
    <a:defPPr>
      <a:defRPr lang="ru-RU"/>
    </a:defPPr>
    <a:lvl1pPr marL="0" algn="l" defTabSz="1069340" rtl="0" eaLnBrk="1" latinLnBrk="0" hangingPunct="1">
      <a:defRPr sz="2105" kern="1200">
        <a:solidFill>
          <a:schemeClr val="tx1"/>
        </a:solidFill>
        <a:latin typeface="+mn-lt"/>
        <a:ea typeface="+mn-ea"/>
        <a:cs typeface="+mn-cs"/>
      </a:defRPr>
    </a:lvl1pPr>
    <a:lvl2pPr marL="534670" algn="l" defTabSz="1069340" rtl="0" eaLnBrk="1" latinLnBrk="0" hangingPunct="1">
      <a:defRPr sz="2105" kern="1200">
        <a:solidFill>
          <a:schemeClr val="tx1"/>
        </a:solidFill>
        <a:latin typeface="+mn-lt"/>
        <a:ea typeface="+mn-ea"/>
        <a:cs typeface="+mn-cs"/>
      </a:defRPr>
    </a:lvl2pPr>
    <a:lvl3pPr marL="1069340" algn="l" defTabSz="1069340" rtl="0" eaLnBrk="1" latinLnBrk="0" hangingPunct="1">
      <a:defRPr sz="2105" kern="1200">
        <a:solidFill>
          <a:schemeClr val="tx1"/>
        </a:solidFill>
        <a:latin typeface="+mn-lt"/>
        <a:ea typeface="+mn-ea"/>
        <a:cs typeface="+mn-cs"/>
      </a:defRPr>
    </a:lvl3pPr>
    <a:lvl4pPr marL="1603375" algn="l" defTabSz="1069340" rtl="0" eaLnBrk="1" latinLnBrk="0" hangingPunct="1">
      <a:defRPr sz="2105" kern="1200">
        <a:solidFill>
          <a:schemeClr val="tx1"/>
        </a:solidFill>
        <a:latin typeface="+mn-lt"/>
        <a:ea typeface="+mn-ea"/>
        <a:cs typeface="+mn-cs"/>
      </a:defRPr>
    </a:lvl4pPr>
    <a:lvl5pPr marL="2138045" algn="l" defTabSz="1069340" rtl="0" eaLnBrk="1" latinLnBrk="0" hangingPunct="1">
      <a:defRPr sz="2105" kern="1200">
        <a:solidFill>
          <a:schemeClr val="tx1"/>
        </a:solidFill>
        <a:latin typeface="+mn-lt"/>
        <a:ea typeface="+mn-ea"/>
        <a:cs typeface="+mn-cs"/>
      </a:defRPr>
    </a:lvl5pPr>
    <a:lvl6pPr marL="2672715" algn="l" defTabSz="1069340" rtl="0" eaLnBrk="1" latinLnBrk="0" hangingPunct="1">
      <a:defRPr sz="2105" kern="1200">
        <a:solidFill>
          <a:schemeClr val="tx1"/>
        </a:solidFill>
        <a:latin typeface="+mn-lt"/>
        <a:ea typeface="+mn-ea"/>
        <a:cs typeface="+mn-cs"/>
      </a:defRPr>
    </a:lvl6pPr>
    <a:lvl7pPr marL="3207385" algn="l" defTabSz="1069340" rtl="0" eaLnBrk="1" latinLnBrk="0" hangingPunct="1">
      <a:defRPr sz="2105" kern="1200">
        <a:solidFill>
          <a:schemeClr val="tx1"/>
        </a:solidFill>
        <a:latin typeface="+mn-lt"/>
        <a:ea typeface="+mn-ea"/>
        <a:cs typeface="+mn-cs"/>
      </a:defRPr>
    </a:lvl7pPr>
    <a:lvl8pPr marL="3741420" algn="l" defTabSz="1069340" rtl="0" eaLnBrk="1" latinLnBrk="0" hangingPunct="1">
      <a:defRPr sz="2105" kern="1200">
        <a:solidFill>
          <a:schemeClr val="tx1"/>
        </a:solidFill>
        <a:latin typeface="+mn-lt"/>
        <a:ea typeface="+mn-ea"/>
        <a:cs typeface="+mn-cs"/>
      </a:defRPr>
    </a:lvl8pPr>
    <a:lvl9pPr marL="4276090" algn="l" defTabSz="1069340" rtl="0" eaLnBrk="1" latinLnBrk="0" hangingPunct="1">
      <a:defRPr sz="21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942FD2A-F91A-48BD-AE0A-D60033E946C5}">
          <p14:sldIdLst>
            <p14:sldId id="298"/>
            <p14:sldId id="400"/>
            <p14:sldId id="410"/>
            <p14:sldId id="411"/>
            <p14:sldId id="443"/>
            <p14:sldId id="440"/>
            <p14:sldId id="441"/>
            <p14:sldId id="412"/>
            <p14:sldId id="413"/>
            <p14:sldId id="414"/>
            <p14:sldId id="415"/>
            <p14:sldId id="416"/>
            <p14:sldId id="417"/>
            <p14:sldId id="419"/>
            <p14:sldId id="420"/>
            <p14:sldId id="427"/>
            <p14:sldId id="428"/>
            <p14:sldId id="455"/>
            <p14:sldId id="429"/>
            <p14:sldId id="430"/>
            <p14:sldId id="431"/>
            <p14:sldId id="456"/>
            <p14:sldId id="457"/>
            <p14:sldId id="458"/>
            <p14:sldId id="459"/>
            <p14:sldId id="460"/>
            <p14:sldId id="426"/>
            <p14:sldId id="423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28" userDrawn="1">
          <p15:clr>
            <a:srgbClr val="A4A3A4"/>
          </p15:clr>
        </p15:guide>
        <p15:guide id="3" pos="1034">
          <p15:clr>
            <a:srgbClr val="A4A3A4"/>
          </p15:clr>
        </p15:guide>
        <p15:guide id="4" pos="62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ева Ирина Олеговна" initials="ДИО" lastIdx="1" clrIdx="0">
    <p:extLst>
      <p:ext uri="{19B8F6BF-5375-455C-9EA6-DF929625EA0E}">
        <p15:presenceInfo xmlns:p15="http://schemas.microsoft.com/office/powerpoint/2012/main" userId="S-1-5-21-515967899-1606980848-1202660629-339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33CCCC"/>
    <a:srgbClr val="0096FF"/>
    <a:srgbClr val="F06623"/>
    <a:srgbClr val="115FE9"/>
    <a:srgbClr val="006600"/>
    <a:srgbClr val="F9F8D4"/>
    <a:srgbClr val="FFFFCC"/>
    <a:srgbClr val="F6487E"/>
    <a:srgbClr val="F52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5" autoAdjust="0"/>
    <p:restoredTop sz="95006" autoAdjust="0"/>
  </p:normalViewPr>
  <p:slideViewPr>
    <p:cSldViewPr showGuides="1">
      <p:cViewPr varScale="1">
        <p:scale>
          <a:sx n="112" d="100"/>
          <a:sy n="112" d="100"/>
        </p:scale>
        <p:origin x="138" y="120"/>
      </p:cViewPr>
      <p:guideLst>
        <p:guide orient="horz" pos="2256"/>
        <p:guide pos="328"/>
        <p:guide pos="1034"/>
        <p:guide pos="6271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FF4F24-9163-4004-96F1-165411A54A2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3092C2-D369-40F5-8BFC-330E847D2495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Обучению по использованию СИЗ подлежат работники, применяющие СИЗ, применение которых требует практических навыков. </a:t>
          </a:r>
          <a:endParaRPr lang="ru-RU" dirty="0"/>
        </a:p>
      </dgm:t>
    </dgm:pt>
    <dgm:pt modelId="{9FAEC27E-CD5D-46DB-A2C5-644C5F97B93D}" type="parTrans" cxnId="{A744C588-9B45-466A-B27D-DDB58C108F20}">
      <dgm:prSet/>
      <dgm:spPr/>
      <dgm:t>
        <a:bodyPr/>
        <a:lstStyle/>
        <a:p>
          <a:endParaRPr lang="ru-RU"/>
        </a:p>
      </dgm:t>
    </dgm:pt>
    <dgm:pt modelId="{9B6EB18D-34BA-4ED3-96C0-416CF0E576AB}" type="sibTrans" cxnId="{A744C588-9B45-466A-B27D-DDB58C108F20}">
      <dgm:prSet/>
      <dgm:spPr>
        <a:gradFill flip="none" rotWithShape="0">
          <a:gsLst>
            <a:gs pos="0">
              <a:srgbClr val="FE6E6E">
                <a:shade val="30000"/>
                <a:satMod val="115000"/>
              </a:srgbClr>
            </a:gs>
            <a:gs pos="50000">
              <a:srgbClr val="FE6E6E">
                <a:shade val="67500"/>
                <a:satMod val="115000"/>
              </a:srgbClr>
            </a:gs>
            <a:gs pos="100000">
              <a:srgbClr val="FE6E6E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8BE7F2B2-7D0E-4F2C-9279-115A2F0AA7B1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endParaRPr lang="ru-RU" dirty="0" smtClean="0"/>
        </a:p>
        <a:p>
          <a:pPr rtl="0"/>
          <a:endParaRPr lang="ru-RU" dirty="0" smtClean="0"/>
        </a:p>
        <a:p>
          <a:pPr rtl="0"/>
          <a:r>
            <a:rPr lang="ru-RU" dirty="0" smtClean="0"/>
            <a:t>Работодатель утверждает перечень СИЗ, применение которых требует от работников практических навыков в зависимости </a:t>
          </a:r>
          <a:r>
            <a:rPr lang="ru-RU" b="1" u="sng" dirty="0" smtClean="0"/>
            <a:t>от степени риска</a:t>
          </a:r>
          <a:r>
            <a:rPr lang="ru-RU" dirty="0" smtClean="0"/>
            <a:t> причинения вреда работнику. </a:t>
          </a:r>
          <a:endParaRPr lang="ru-RU" dirty="0"/>
        </a:p>
      </dgm:t>
    </dgm:pt>
    <dgm:pt modelId="{84AC0EF9-7EB4-4478-BCB9-36597453A4EB}" type="parTrans" cxnId="{5D08F956-07C2-43E9-B74E-98B1B905ECAF}">
      <dgm:prSet/>
      <dgm:spPr/>
      <dgm:t>
        <a:bodyPr/>
        <a:lstStyle/>
        <a:p>
          <a:endParaRPr lang="ru-RU"/>
        </a:p>
      </dgm:t>
    </dgm:pt>
    <dgm:pt modelId="{F10F16B3-C2B8-4A1C-9C96-AFF399FB51CE}" type="sibTrans" cxnId="{5D08F956-07C2-43E9-B74E-98B1B905ECAF}">
      <dgm:prSet/>
      <dgm:spPr>
        <a:gradFill flip="none" rotWithShape="0">
          <a:gsLst>
            <a:gs pos="0">
              <a:srgbClr val="FE6E6E">
                <a:shade val="30000"/>
                <a:satMod val="115000"/>
              </a:srgbClr>
            </a:gs>
            <a:gs pos="50000">
              <a:srgbClr val="FE6E6E">
                <a:shade val="67500"/>
                <a:satMod val="115000"/>
              </a:srgbClr>
            </a:gs>
            <a:gs pos="100000">
              <a:srgbClr val="FE6E6E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9C9B4F7C-9263-4DF5-B14B-6F402421D023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ru-RU" smtClean="0"/>
            <a:t>При выдаче СИЗ, применение которых не требует от работников практических навыков, работодатель обеспечивает ознакомление со способами проверки их работоспособности и исправности в рамках проведения инструктажа по охране труда на рабочем месте.</a:t>
          </a:r>
          <a:endParaRPr lang="ru-RU"/>
        </a:p>
      </dgm:t>
    </dgm:pt>
    <dgm:pt modelId="{BF876290-524E-4B9B-A9E7-B7B2924833AA}" type="parTrans" cxnId="{D66EF70B-94B8-48C7-99DB-AC7DDA8275BF}">
      <dgm:prSet/>
      <dgm:spPr/>
      <dgm:t>
        <a:bodyPr/>
        <a:lstStyle/>
        <a:p>
          <a:endParaRPr lang="ru-RU"/>
        </a:p>
      </dgm:t>
    </dgm:pt>
    <dgm:pt modelId="{36CEA680-A8DB-4B20-AA65-F0EE412D3694}" type="sibTrans" cxnId="{D66EF70B-94B8-48C7-99DB-AC7DDA8275BF}">
      <dgm:prSet/>
      <dgm:spPr/>
      <dgm:t>
        <a:bodyPr/>
        <a:lstStyle/>
        <a:p>
          <a:endParaRPr lang="ru-RU"/>
        </a:p>
      </dgm:t>
    </dgm:pt>
    <dgm:pt modelId="{E0D5294A-5E0A-4BB3-9C74-46941B64C26F}" type="pres">
      <dgm:prSet presAssocID="{20FF4F24-9163-4004-96F1-165411A54A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CF391C-F094-4447-9176-592A6699CE62}" type="pres">
      <dgm:prSet presAssocID="{343092C2-D369-40F5-8BFC-330E847D2495}" presName="node" presStyleLbl="node1" presStyleIdx="0" presStyleCnt="3" custLinFactNeighborX="36283" custLinFactNeighborY="-1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43C628-6617-4B1A-95FE-22558326B07A}" type="pres">
      <dgm:prSet presAssocID="{9B6EB18D-34BA-4ED3-96C0-416CF0E576AB}" presName="sibTrans" presStyleLbl="sibTrans2D1" presStyleIdx="0" presStyleCnt="2" custLinFactNeighborX="32033" custLinFactNeighborY="-1210"/>
      <dgm:spPr/>
      <dgm:t>
        <a:bodyPr/>
        <a:lstStyle/>
        <a:p>
          <a:endParaRPr lang="ru-RU"/>
        </a:p>
      </dgm:t>
    </dgm:pt>
    <dgm:pt modelId="{2A5181CE-A3C5-4248-B463-325176D376CE}" type="pres">
      <dgm:prSet presAssocID="{9B6EB18D-34BA-4ED3-96C0-416CF0E576A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4AC97CDB-99A8-4073-B56F-0D30B49CC4D1}" type="pres">
      <dgm:prSet presAssocID="{8BE7F2B2-7D0E-4F2C-9279-115A2F0AA7B1}" presName="node" presStyleLbl="node1" presStyleIdx="1" presStyleCnt="3" custLinFactNeighborX="15973" custLinFactNeighborY="1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2E523-2D24-4A70-9D07-844EBF9179DA}" type="pres">
      <dgm:prSet presAssocID="{F10F16B3-C2B8-4A1C-9C96-AFF399FB51CE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B4BC2BC-A0BB-4FB2-92C7-C95D111D0DBE}" type="pres">
      <dgm:prSet presAssocID="{F10F16B3-C2B8-4A1C-9C96-AFF399FB51CE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CFF0DAA6-C2FE-4F29-941D-28E5B9154641}" type="pres">
      <dgm:prSet presAssocID="{9C9B4F7C-9263-4DF5-B14B-6F402421D02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08F956-07C2-43E9-B74E-98B1B905ECAF}" srcId="{20FF4F24-9163-4004-96F1-165411A54A2D}" destId="{8BE7F2B2-7D0E-4F2C-9279-115A2F0AA7B1}" srcOrd="1" destOrd="0" parTransId="{84AC0EF9-7EB4-4478-BCB9-36597453A4EB}" sibTransId="{F10F16B3-C2B8-4A1C-9C96-AFF399FB51CE}"/>
    <dgm:cxn modelId="{FF9FD198-802A-4990-A73E-0CFAA026E84C}" type="presOf" srcId="{9C9B4F7C-9263-4DF5-B14B-6F402421D023}" destId="{CFF0DAA6-C2FE-4F29-941D-28E5B9154641}" srcOrd="0" destOrd="0" presId="urn:microsoft.com/office/officeart/2005/8/layout/process1"/>
    <dgm:cxn modelId="{D66EF70B-94B8-48C7-99DB-AC7DDA8275BF}" srcId="{20FF4F24-9163-4004-96F1-165411A54A2D}" destId="{9C9B4F7C-9263-4DF5-B14B-6F402421D023}" srcOrd="2" destOrd="0" parTransId="{BF876290-524E-4B9B-A9E7-B7B2924833AA}" sibTransId="{36CEA680-A8DB-4B20-AA65-F0EE412D3694}"/>
    <dgm:cxn modelId="{FE877E69-4330-44FA-94A4-C3A618A3BDC5}" type="presOf" srcId="{343092C2-D369-40F5-8BFC-330E847D2495}" destId="{1FCF391C-F094-4447-9176-592A6699CE62}" srcOrd="0" destOrd="0" presId="urn:microsoft.com/office/officeart/2005/8/layout/process1"/>
    <dgm:cxn modelId="{A744C588-9B45-466A-B27D-DDB58C108F20}" srcId="{20FF4F24-9163-4004-96F1-165411A54A2D}" destId="{343092C2-D369-40F5-8BFC-330E847D2495}" srcOrd="0" destOrd="0" parTransId="{9FAEC27E-CD5D-46DB-A2C5-644C5F97B93D}" sibTransId="{9B6EB18D-34BA-4ED3-96C0-416CF0E576AB}"/>
    <dgm:cxn modelId="{93A89AAB-9530-4DB4-8CF1-B090214713F6}" type="presOf" srcId="{F10F16B3-C2B8-4A1C-9C96-AFF399FB51CE}" destId="{5B4BC2BC-A0BB-4FB2-92C7-C95D111D0DBE}" srcOrd="1" destOrd="0" presId="urn:microsoft.com/office/officeart/2005/8/layout/process1"/>
    <dgm:cxn modelId="{B979DAF0-9574-4BD6-8B26-48F947AB447A}" type="presOf" srcId="{20FF4F24-9163-4004-96F1-165411A54A2D}" destId="{E0D5294A-5E0A-4BB3-9C74-46941B64C26F}" srcOrd="0" destOrd="0" presId="urn:microsoft.com/office/officeart/2005/8/layout/process1"/>
    <dgm:cxn modelId="{16658404-116C-435F-9FDE-336E6930A8DD}" type="presOf" srcId="{9B6EB18D-34BA-4ED3-96C0-416CF0E576AB}" destId="{2A5181CE-A3C5-4248-B463-325176D376CE}" srcOrd="1" destOrd="0" presId="urn:microsoft.com/office/officeart/2005/8/layout/process1"/>
    <dgm:cxn modelId="{4B2A19E8-4A56-4D74-A81A-3A21B59B919B}" type="presOf" srcId="{8BE7F2B2-7D0E-4F2C-9279-115A2F0AA7B1}" destId="{4AC97CDB-99A8-4073-B56F-0D30B49CC4D1}" srcOrd="0" destOrd="0" presId="urn:microsoft.com/office/officeart/2005/8/layout/process1"/>
    <dgm:cxn modelId="{9A2CDBF2-BCC2-4921-BD80-00B57990DCD5}" type="presOf" srcId="{F10F16B3-C2B8-4A1C-9C96-AFF399FB51CE}" destId="{CB22E523-2D24-4A70-9D07-844EBF9179DA}" srcOrd="0" destOrd="0" presId="urn:microsoft.com/office/officeart/2005/8/layout/process1"/>
    <dgm:cxn modelId="{05561CE8-9739-403A-B58A-A376CC376421}" type="presOf" srcId="{9B6EB18D-34BA-4ED3-96C0-416CF0E576AB}" destId="{8C43C628-6617-4B1A-95FE-22558326B07A}" srcOrd="0" destOrd="0" presId="urn:microsoft.com/office/officeart/2005/8/layout/process1"/>
    <dgm:cxn modelId="{F70C4784-1BB5-4C0D-940C-41C42872B726}" type="presParOf" srcId="{E0D5294A-5E0A-4BB3-9C74-46941B64C26F}" destId="{1FCF391C-F094-4447-9176-592A6699CE62}" srcOrd="0" destOrd="0" presId="urn:microsoft.com/office/officeart/2005/8/layout/process1"/>
    <dgm:cxn modelId="{4C5906D7-7BC8-4ED8-A9E7-F0A1053FCCAF}" type="presParOf" srcId="{E0D5294A-5E0A-4BB3-9C74-46941B64C26F}" destId="{8C43C628-6617-4B1A-95FE-22558326B07A}" srcOrd="1" destOrd="0" presId="urn:microsoft.com/office/officeart/2005/8/layout/process1"/>
    <dgm:cxn modelId="{70FA5ADB-7DA4-4AC5-B881-73A90FCB9CCC}" type="presParOf" srcId="{8C43C628-6617-4B1A-95FE-22558326B07A}" destId="{2A5181CE-A3C5-4248-B463-325176D376CE}" srcOrd="0" destOrd="0" presId="urn:microsoft.com/office/officeart/2005/8/layout/process1"/>
    <dgm:cxn modelId="{D4B3400A-48DE-4E6D-8261-EF46EB0637F3}" type="presParOf" srcId="{E0D5294A-5E0A-4BB3-9C74-46941B64C26F}" destId="{4AC97CDB-99A8-4073-B56F-0D30B49CC4D1}" srcOrd="2" destOrd="0" presId="urn:microsoft.com/office/officeart/2005/8/layout/process1"/>
    <dgm:cxn modelId="{505D42F0-CF8E-421B-80CE-CF77A81ED6FE}" type="presParOf" srcId="{E0D5294A-5E0A-4BB3-9C74-46941B64C26F}" destId="{CB22E523-2D24-4A70-9D07-844EBF9179DA}" srcOrd="3" destOrd="0" presId="urn:microsoft.com/office/officeart/2005/8/layout/process1"/>
    <dgm:cxn modelId="{821A7A31-803E-43DF-862F-BD07E048B1BB}" type="presParOf" srcId="{CB22E523-2D24-4A70-9D07-844EBF9179DA}" destId="{5B4BC2BC-A0BB-4FB2-92C7-C95D111D0DBE}" srcOrd="0" destOrd="0" presId="urn:microsoft.com/office/officeart/2005/8/layout/process1"/>
    <dgm:cxn modelId="{2ABA4AD7-9989-4F40-96AD-F5010B36C953}" type="presParOf" srcId="{E0D5294A-5E0A-4BB3-9C74-46941B64C26F}" destId="{CFF0DAA6-C2FE-4F29-941D-28E5B915464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F391C-F094-4447-9176-592A6699CE62}">
      <dsp:nvSpPr>
        <dsp:cNvPr id="0" name=""/>
        <dsp:cNvSpPr/>
      </dsp:nvSpPr>
      <dsp:spPr>
        <a:xfrm>
          <a:off x="381725" y="33684"/>
          <a:ext cx="2570929" cy="208486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Обучению по использованию СИЗ подлежат работники, применяющие СИЗ, применение которых требует практических навыков. </a:t>
          </a:r>
          <a:endParaRPr lang="ru-RU" sz="1300" kern="1200" dirty="0"/>
        </a:p>
      </dsp:txBody>
      <dsp:txXfrm>
        <a:off x="442789" y="94748"/>
        <a:ext cx="2448801" cy="1962734"/>
      </dsp:txXfrm>
    </dsp:sp>
    <dsp:sp modelId="{8C43C628-6617-4B1A-95FE-22558326B07A}">
      <dsp:nvSpPr>
        <dsp:cNvPr id="0" name=""/>
        <dsp:cNvSpPr/>
      </dsp:nvSpPr>
      <dsp:spPr>
        <a:xfrm rot="68990">
          <a:off x="3296648" y="783877"/>
          <a:ext cx="434427" cy="637590"/>
        </a:xfrm>
        <a:prstGeom prst="rightArrow">
          <a:avLst>
            <a:gd name="adj1" fmla="val 60000"/>
            <a:gd name="adj2" fmla="val 50000"/>
          </a:avLst>
        </a:prstGeom>
        <a:gradFill flip="none" rotWithShape="0">
          <a:gsLst>
            <a:gs pos="0">
              <a:srgbClr val="FE6E6E">
                <a:shade val="30000"/>
                <a:satMod val="115000"/>
              </a:srgbClr>
            </a:gs>
            <a:gs pos="50000">
              <a:srgbClr val="FE6E6E">
                <a:shade val="67500"/>
                <a:satMod val="115000"/>
              </a:srgbClr>
            </a:gs>
            <a:gs pos="100000">
              <a:srgbClr val="FE6E6E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296661" y="910087"/>
        <a:ext cx="304099" cy="382554"/>
      </dsp:txXfrm>
    </dsp:sp>
    <dsp:sp modelId="{4AC97CDB-99A8-4073-B56F-0D30B49CC4D1}">
      <dsp:nvSpPr>
        <dsp:cNvPr id="0" name=""/>
        <dsp:cNvSpPr/>
      </dsp:nvSpPr>
      <dsp:spPr>
        <a:xfrm>
          <a:off x="3772164" y="101734"/>
          <a:ext cx="2570929" cy="208486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Работодатель утверждает перечень СИЗ, применение которых требует от работников практических навыков в зависимости </a:t>
          </a:r>
          <a:r>
            <a:rPr lang="ru-RU" sz="1300" b="1" u="sng" kern="1200" dirty="0" smtClean="0"/>
            <a:t>от степени риска</a:t>
          </a:r>
          <a:r>
            <a:rPr lang="ru-RU" sz="1300" kern="1200" dirty="0" smtClean="0"/>
            <a:t> причинения вреда работнику. </a:t>
          </a:r>
          <a:endParaRPr lang="ru-RU" sz="1300" kern="1200" dirty="0"/>
        </a:p>
      </dsp:txBody>
      <dsp:txXfrm>
        <a:off x="3833228" y="162798"/>
        <a:ext cx="2448801" cy="1962734"/>
      </dsp:txXfrm>
    </dsp:sp>
    <dsp:sp modelId="{CB22E523-2D24-4A70-9D07-844EBF9179DA}">
      <dsp:nvSpPr>
        <dsp:cNvPr id="0" name=""/>
        <dsp:cNvSpPr/>
      </dsp:nvSpPr>
      <dsp:spPr>
        <a:xfrm rot="21559002">
          <a:off x="6559104" y="804732"/>
          <a:ext cx="458010" cy="637590"/>
        </a:xfrm>
        <a:prstGeom prst="rightArrow">
          <a:avLst>
            <a:gd name="adj1" fmla="val 60000"/>
            <a:gd name="adj2" fmla="val 50000"/>
          </a:avLst>
        </a:prstGeom>
        <a:gradFill flip="none" rotWithShape="0">
          <a:gsLst>
            <a:gs pos="0">
              <a:srgbClr val="FE6E6E">
                <a:shade val="30000"/>
                <a:satMod val="115000"/>
              </a:srgbClr>
            </a:gs>
            <a:gs pos="50000">
              <a:srgbClr val="FE6E6E">
                <a:shade val="67500"/>
                <a:satMod val="115000"/>
              </a:srgbClr>
            </a:gs>
            <a:gs pos="100000">
              <a:srgbClr val="FE6E6E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6559109" y="933069"/>
        <a:ext cx="320607" cy="382554"/>
      </dsp:txXfrm>
    </dsp:sp>
    <dsp:sp modelId="{CFF0DAA6-C2FE-4F29-941D-28E5B9154641}">
      <dsp:nvSpPr>
        <dsp:cNvPr id="0" name=""/>
        <dsp:cNvSpPr/>
      </dsp:nvSpPr>
      <dsp:spPr>
        <a:xfrm>
          <a:off x="7207203" y="60767"/>
          <a:ext cx="2570929" cy="208486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При выдаче СИЗ, применение которых не требует от работников практических навыков, работодатель обеспечивает ознакомление со способами проверки их работоспособности и исправности в рамках проведения инструктажа по охране труда на рабочем месте.</a:t>
          </a:r>
          <a:endParaRPr lang="ru-RU" sz="1300" kern="1200"/>
        </a:p>
      </dsp:txBody>
      <dsp:txXfrm>
        <a:off x="7268267" y="121831"/>
        <a:ext cx="2448801" cy="1962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5F9CD-EFA3-4A78-B13E-293F92E6EC9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50BB-50BB-4EE9-BECC-48FC6723C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7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69340" rtl="0" eaLnBrk="1" latinLnBrk="0" hangingPunct="1">
      <a:defRPr sz="1405" kern="1200">
        <a:solidFill>
          <a:schemeClr val="tx1"/>
        </a:solidFill>
        <a:latin typeface="+mn-lt"/>
        <a:ea typeface="+mn-ea"/>
        <a:cs typeface="+mn-cs"/>
      </a:defRPr>
    </a:lvl1pPr>
    <a:lvl2pPr marL="534670" algn="l" defTabSz="1069340" rtl="0" eaLnBrk="1" latinLnBrk="0" hangingPunct="1">
      <a:defRPr sz="1405" kern="1200">
        <a:solidFill>
          <a:schemeClr val="tx1"/>
        </a:solidFill>
        <a:latin typeface="+mn-lt"/>
        <a:ea typeface="+mn-ea"/>
        <a:cs typeface="+mn-cs"/>
      </a:defRPr>
    </a:lvl2pPr>
    <a:lvl3pPr marL="1069340" algn="l" defTabSz="1069340" rtl="0" eaLnBrk="1" latinLnBrk="0" hangingPunct="1">
      <a:defRPr sz="1405" kern="1200">
        <a:solidFill>
          <a:schemeClr val="tx1"/>
        </a:solidFill>
        <a:latin typeface="+mn-lt"/>
        <a:ea typeface="+mn-ea"/>
        <a:cs typeface="+mn-cs"/>
      </a:defRPr>
    </a:lvl3pPr>
    <a:lvl4pPr marL="1603375" algn="l" defTabSz="1069340" rtl="0" eaLnBrk="1" latinLnBrk="0" hangingPunct="1">
      <a:defRPr sz="1405" kern="1200">
        <a:solidFill>
          <a:schemeClr val="tx1"/>
        </a:solidFill>
        <a:latin typeface="+mn-lt"/>
        <a:ea typeface="+mn-ea"/>
        <a:cs typeface="+mn-cs"/>
      </a:defRPr>
    </a:lvl4pPr>
    <a:lvl5pPr marL="2138045" algn="l" defTabSz="1069340" rtl="0" eaLnBrk="1" latinLnBrk="0" hangingPunct="1">
      <a:defRPr sz="1405" kern="1200">
        <a:solidFill>
          <a:schemeClr val="tx1"/>
        </a:solidFill>
        <a:latin typeface="+mn-lt"/>
        <a:ea typeface="+mn-ea"/>
        <a:cs typeface="+mn-cs"/>
      </a:defRPr>
    </a:lvl5pPr>
    <a:lvl6pPr marL="2672715" algn="l" defTabSz="1069340" rtl="0" eaLnBrk="1" latinLnBrk="0" hangingPunct="1">
      <a:defRPr sz="1405" kern="1200">
        <a:solidFill>
          <a:schemeClr val="tx1"/>
        </a:solidFill>
        <a:latin typeface="+mn-lt"/>
        <a:ea typeface="+mn-ea"/>
        <a:cs typeface="+mn-cs"/>
      </a:defRPr>
    </a:lvl6pPr>
    <a:lvl7pPr marL="3207385" algn="l" defTabSz="1069340" rtl="0" eaLnBrk="1" latinLnBrk="0" hangingPunct="1">
      <a:defRPr sz="1405" kern="1200">
        <a:solidFill>
          <a:schemeClr val="tx1"/>
        </a:solidFill>
        <a:latin typeface="+mn-lt"/>
        <a:ea typeface="+mn-ea"/>
        <a:cs typeface="+mn-cs"/>
      </a:defRPr>
    </a:lvl7pPr>
    <a:lvl8pPr marL="3741420" algn="l" defTabSz="1069340" rtl="0" eaLnBrk="1" latinLnBrk="0" hangingPunct="1">
      <a:defRPr sz="1405" kern="1200">
        <a:solidFill>
          <a:schemeClr val="tx1"/>
        </a:solidFill>
        <a:latin typeface="+mn-lt"/>
        <a:ea typeface="+mn-ea"/>
        <a:cs typeface="+mn-cs"/>
      </a:defRPr>
    </a:lvl8pPr>
    <a:lvl9pPr marL="4276090" algn="l" defTabSz="1069340" rtl="0" eaLnBrk="1" latinLnBrk="0" hangingPunct="1">
      <a:defRPr sz="14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1178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6564" name="Номер слайда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44A4E8-5B54-46A3-AC86-7C9BAC3F8F1B}" type="slidenum">
              <a:rPr lang="ru-RU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20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6564" name="Номер слайда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44A4E8-5B54-46A3-AC86-7C9BAC3F8F1B}" type="slidenum">
              <a:rPr lang="ru-RU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6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750BB-50BB-4EE9-BECC-48FC6723CE7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717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1377;ga74a7d3fa0_0_263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7651" name="Google Shape;1378;ga74a7d3fa0_0_2633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16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238FD-BBFB-4A2B-9212-B25C95CE02E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2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1377;ga74a7d3fa0_0_263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7651" name="Google Shape;1378;ga74a7d3fa0_0_2633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24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 dirty="0" smtClean="0"/>
          </a:p>
        </p:txBody>
      </p:sp>
      <p:sp>
        <p:nvSpPr>
          <p:cNvPr id="63492" name="Номер слайда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D23E96-354D-4228-87FD-94692073AB2D}" type="slidenum">
              <a:rPr lang="ru-RU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7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6564" name="Номер слайда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44A4E8-5B54-46A3-AC86-7C9BAC3F8F1B}" type="slidenum">
              <a:rPr lang="ru-RU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62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6564" name="Номер слайда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44A4E8-5B54-46A3-AC86-7C9BAC3F8F1B}" type="slidenum">
              <a:rPr lang="ru-RU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71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6564" name="Номер слайда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44A4E8-5B54-46A3-AC86-7C9BAC3F8F1B}" type="slidenum">
              <a:rPr lang="ru-RU" altLang="ru-RU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776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886" y="1867577"/>
            <a:ext cx="9088041" cy="128865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772" y="3406722"/>
            <a:ext cx="7484269" cy="15363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1564" y="240754"/>
            <a:ext cx="2405658" cy="51295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92" y="240754"/>
            <a:ext cx="7038777" cy="51295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64462" y="520158"/>
            <a:ext cx="9962890" cy="6693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64462" y="1347044"/>
            <a:ext cx="9962890" cy="399318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534375" lvl="0" indent="-4007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68751" lvl="1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○"/>
              <a:defRPr/>
            </a:lvl2pPr>
            <a:lvl3pPr marL="1603126" lvl="2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■"/>
              <a:defRPr/>
            </a:lvl3pPr>
            <a:lvl4pPr marL="2137501" lvl="3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●"/>
              <a:defRPr/>
            </a:lvl4pPr>
            <a:lvl5pPr marL="2671877" lvl="4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○"/>
              <a:defRPr/>
            </a:lvl5pPr>
            <a:lvl6pPr marL="3206252" lvl="5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■"/>
              <a:defRPr/>
            </a:lvl6pPr>
            <a:lvl7pPr marL="3740628" lvl="6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●"/>
              <a:defRPr/>
            </a:lvl7pPr>
            <a:lvl8pPr marL="4275003" lvl="7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○"/>
              <a:defRPr/>
            </a:lvl8pPr>
            <a:lvl9pPr marL="4809378" lvl="8" indent="-371094" algn="l" rtl="0">
              <a:lnSpc>
                <a:spcPct val="115000"/>
              </a:lnSpc>
              <a:spcBef>
                <a:spcPts val="1870"/>
              </a:spcBef>
              <a:spcAft>
                <a:spcPts val="187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53;p13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7389A-57FD-4974-917A-4D196A92D3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541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81" y="3863180"/>
            <a:ext cx="9088041" cy="119402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81" y="2548084"/>
            <a:ext cx="9088041" cy="131509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592" y="1402769"/>
            <a:ext cx="4722217" cy="39675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005" y="1402769"/>
            <a:ext cx="4722217" cy="39675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345712"/>
            <a:ext cx="4724074" cy="5608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591" y="1906540"/>
            <a:ext cx="4724074" cy="34637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1294" y="1345712"/>
            <a:ext cx="4725930" cy="5608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1294" y="1906540"/>
            <a:ext cx="4725930" cy="34637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3" y="239361"/>
            <a:ext cx="3517533" cy="10186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202" y="239365"/>
            <a:ext cx="5977020" cy="51309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593" y="1258042"/>
            <a:ext cx="3517533" cy="41122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670" y="4208304"/>
            <a:ext cx="6415088" cy="49681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670" y="537171"/>
            <a:ext cx="6415088" cy="36071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670" y="4705121"/>
            <a:ext cx="6415088" cy="7055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240754"/>
            <a:ext cx="9622632" cy="1001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402769"/>
            <a:ext cx="9622632" cy="3967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591" y="5572107"/>
            <a:ext cx="2494756" cy="32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863AB-C84D-4CE7-8F5F-DBEE0F9EBA5C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036" y="5572107"/>
            <a:ext cx="3385741" cy="32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466" y="5572107"/>
            <a:ext cx="2494756" cy="32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hyperlink" Target="http://ru.wikipedia.org/wiki/%D0%A4%D0%B0%D0%B9%D0%BB:Seat_belt_BX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hyperlink" Target="http://pikabu.ru/view/opublikovanyi_foto_utselevshego_posle_vzryiva_pasporta_terroristki_164133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960563" y="1997819"/>
            <a:ext cx="80168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ru-RU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Особенности обучения применению СИЗ </a:t>
            </a:r>
            <a:endParaRPr lang="ru-RU" altLang="zh-CN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r" eaLnBrk="1" hangingPunct="1"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 </a:t>
            </a:r>
            <a:r>
              <a:rPr lang="ru-RU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рамках Постановления № 2464 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232" y="4302075"/>
            <a:ext cx="4473981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Пилипенко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Татьяна</a:t>
            </a:r>
          </a:p>
          <a:p>
            <a:pPr algn="r" eaLnBrk="1" hangingPunct="1">
              <a:defRPr/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Зам.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генерального директора по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вопросам</a:t>
            </a:r>
            <a:endParaRPr lang="ru-RU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r" eaLnBrk="1" hangingPunct="1">
              <a:defRPr/>
            </a:pP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стандартизации и технического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регулирования</a:t>
            </a:r>
          </a:p>
          <a:p>
            <a:pPr algn="r" eaLnBrk="1" hangingPunct="1">
              <a:defRPr/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ГК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«Восток-Сервис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»</a:t>
            </a:r>
          </a:p>
          <a:p>
            <a:pPr algn="r" eaLnBrk="1" hangingPunct="1">
              <a:defRPr/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2024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год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016" y="5194219"/>
            <a:ext cx="1353126" cy="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ts val="2805"/>
              </a:lnSpc>
              <a:defRPr/>
            </a:pPr>
            <a:r>
              <a:rPr lang="ru-RU" altLang="zh-CN" sz="2338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2022 год</a:t>
            </a:r>
            <a:endParaRPr lang="en-US" altLang="zh-CN" sz="2338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93725" y="3509987"/>
            <a:ext cx="3996444" cy="15352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Ботинки специальные Мун200: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-    простая конструкция;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от опасного фактора;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1 класс риска;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декларируется</a:t>
            </a:r>
            <a:endParaRPr lang="ru-RU" altLang="ru-RU" sz="187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9552" r="10845"/>
          <a:stretch/>
        </p:blipFill>
        <p:spPr>
          <a:xfrm>
            <a:off x="4913857" y="3224905"/>
            <a:ext cx="3816885" cy="25173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l="10922" t="8078" r="39220"/>
          <a:stretch/>
        </p:blipFill>
        <p:spPr>
          <a:xfrm>
            <a:off x="4044053" y="952777"/>
            <a:ext cx="1891543" cy="19616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r="26568"/>
          <a:stretch/>
        </p:blipFill>
        <p:spPr>
          <a:xfrm>
            <a:off x="6059762" y="964843"/>
            <a:ext cx="2135909" cy="19375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17176"/>
          <a:stretch/>
        </p:blipFill>
        <p:spPr>
          <a:xfrm>
            <a:off x="8319838" y="970468"/>
            <a:ext cx="2125482" cy="19263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l="3129" t="12200" b="13713"/>
          <a:stretch/>
        </p:blipFill>
        <p:spPr>
          <a:xfrm>
            <a:off x="953418" y="1509500"/>
            <a:ext cx="2252600" cy="172278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9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016" y="5194219"/>
            <a:ext cx="1353126" cy="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ts val="2805"/>
              </a:lnSpc>
              <a:defRPr/>
            </a:pPr>
            <a:r>
              <a:rPr lang="ru-RU" altLang="zh-CN" sz="2338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2022 год</a:t>
            </a:r>
            <a:endParaRPr lang="en-US" altLang="zh-CN" sz="2338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37394" y="3221955"/>
            <a:ext cx="3996444" cy="15352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Ботинки специальные Мун200: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-    простая конструкция;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от опасного фактора;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1 класс риска;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b="1" u="sng" dirty="0" smtClean="0">
                <a:solidFill>
                  <a:schemeClr val="accent5">
                    <a:lumMod val="75000"/>
                  </a:schemeClr>
                </a:solidFill>
              </a:rPr>
              <a:t>декларируется</a:t>
            </a:r>
            <a:endParaRPr lang="ru-RU" altLang="ru-RU" sz="1870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3129" t="12200" b="13713"/>
          <a:stretch/>
        </p:blipFill>
        <p:spPr>
          <a:xfrm>
            <a:off x="1022192" y="1113977"/>
            <a:ext cx="2252600" cy="17227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3129" t="12200" b="13713"/>
          <a:stretch/>
        </p:blipFill>
        <p:spPr>
          <a:xfrm>
            <a:off x="7290122" y="1127545"/>
            <a:ext cx="2252600" cy="1722783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6446745" y="3221955"/>
            <a:ext cx="4134196" cy="15352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Ботинки специальные Мун200</a:t>
            </a:r>
            <a:r>
              <a:rPr lang="ru-RU" altLang="ru-RU" sz="187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altLang="ru-RU" sz="1870" b="1" u="sng" dirty="0" err="1" smtClean="0">
                <a:solidFill>
                  <a:schemeClr val="accent5">
                    <a:lumMod val="75000"/>
                  </a:schemeClr>
                </a:solidFill>
              </a:rPr>
              <a:t>Мп</a:t>
            </a: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-    простая конструкция;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от опасного фактора;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2 класс риска;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b="1" u="sng" dirty="0" smtClean="0">
                <a:solidFill>
                  <a:schemeClr val="accent5">
                    <a:lumMod val="75000"/>
                  </a:schemeClr>
                </a:solidFill>
              </a:rPr>
              <a:t>сертифицируется</a:t>
            </a:r>
            <a:endParaRPr lang="ru-RU" altLang="ru-RU" sz="1870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738" y="4158059"/>
            <a:ext cx="2420264" cy="1556170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 flipV="1">
            <a:off x="2969642" y="4757160"/>
            <a:ext cx="1233266" cy="639679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043870" y="4757160"/>
            <a:ext cx="1886212" cy="639678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016" y="5194219"/>
            <a:ext cx="1353126" cy="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ts val="2805"/>
              </a:lnSpc>
              <a:defRPr/>
            </a:pPr>
            <a:r>
              <a:rPr lang="ru-RU" altLang="zh-CN" sz="2338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2022 год</a:t>
            </a:r>
            <a:endParaRPr lang="en-US" altLang="zh-CN" sz="2338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57850" y="3127041"/>
            <a:ext cx="3456384" cy="18229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Очки защитные: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-    простая конструкция;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от опасного и вредного факторов;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1 класс риска;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декларируется</a:t>
            </a:r>
            <a:endParaRPr lang="ru-RU" altLang="ru-RU" sz="187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ttps://img.gwsigeps.com/img/workshop/polishing-big-scratches-from-my-safety-glass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83" y="1023453"/>
            <a:ext cx="3140363" cy="176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7512"/>
          <a:stretch/>
        </p:blipFill>
        <p:spPr>
          <a:xfrm>
            <a:off x="7434383" y="1023453"/>
            <a:ext cx="3101402" cy="1773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5702" b="15702"/>
          <a:stretch/>
        </p:blipFill>
        <p:spPr>
          <a:xfrm>
            <a:off x="562940" y="1637779"/>
            <a:ext cx="3342806" cy="12635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40856" t="46792"/>
          <a:stretch/>
        </p:blipFill>
        <p:spPr>
          <a:xfrm>
            <a:off x="4191367" y="3022436"/>
            <a:ext cx="2992725" cy="17836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1340" t="19235" r="9281" b="7045"/>
          <a:stretch/>
        </p:blipFill>
        <p:spPr>
          <a:xfrm>
            <a:off x="7434561" y="3022436"/>
            <a:ext cx="3101402" cy="18002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0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016" y="5194219"/>
            <a:ext cx="1353126" cy="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ts val="2805"/>
              </a:lnSpc>
              <a:defRPr/>
            </a:pPr>
            <a:r>
              <a:rPr lang="ru-RU" altLang="zh-CN" sz="2338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2022 год</a:t>
            </a:r>
            <a:endParaRPr lang="en-US" altLang="zh-CN" sz="2338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40040" y="3629634"/>
            <a:ext cx="3456384" cy="15352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Каски защитные: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-    сложная конструкция;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от опасного фактора;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2 класс риска;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сертификация</a:t>
            </a:r>
            <a:endParaRPr lang="ru-RU" altLang="ru-RU" sz="187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474" t="18858" b="21254"/>
          <a:stretch/>
        </p:blipFill>
        <p:spPr>
          <a:xfrm>
            <a:off x="953418" y="1430420"/>
            <a:ext cx="2664296" cy="17822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12714" b="13531"/>
          <a:stretch/>
        </p:blipFill>
        <p:spPr>
          <a:xfrm>
            <a:off x="7867435" y="1248291"/>
            <a:ext cx="2343150" cy="23042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083" y="3915921"/>
            <a:ext cx="3233911" cy="18190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13769" r="14300" b="2285"/>
          <a:stretch/>
        </p:blipFill>
        <p:spPr>
          <a:xfrm>
            <a:off x="4626450" y="833340"/>
            <a:ext cx="2088232" cy="28367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15701" t="8668" r="145"/>
          <a:stretch/>
        </p:blipFill>
        <p:spPr>
          <a:xfrm>
            <a:off x="7762312" y="3968699"/>
            <a:ext cx="2448273" cy="17702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016" y="5194219"/>
            <a:ext cx="1353126" cy="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ts val="2805"/>
              </a:lnSpc>
              <a:defRPr/>
            </a:pPr>
            <a:r>
              <a:rPr lang="ru-RU" altLang="zh-CN" sz="2338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2022 год</a:t>
            </a:r>
            <a:endParaRPr lang="en-US" altLang="zh-CN" sz="2338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25426" y="3438484"/>
            <a:ext cx="3456384" cy="15352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Полумаска фильтрующая: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-    простая конструкция;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от вредного фактора;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2 класс риска;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сертификация</a:t>
            </a:r>
            <a:endParaRPr lang="ru-RU" altLang="ru-RU" sz="187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https://northcliffe.ru/wp-content/uploads/d/7/8/d78c5f3d12328c302bd0831bfea6e82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53"/>
          <a:stretch/>
        </p:blipFill>
        <p:spPr bwMode="auto">
          <a:xfrm>
            <a:off x="4625826" y="898600"/>
            <a:ext cx="5645029" cy="507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135" y="1349747"/>
            <a:ext cx="2311425" cy="179717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40" y="881375"/>
            <a:ext cx="3250248" cy="243768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52" y="2968983"/>
            <a:ext cx="2800397" cy="28003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" y="2990141"/>
            <a:ext cx="2879628" cy="297008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97695" y="881375"/>
            <a:ext cx="4349881" cy="3763306"/>
            <a:chOff x="5748553" y="970817"/>
            <a:chExt cx="4349881" cy="376330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/>
            <a:srcRect l="12963" t="1569" r="19962" b="11385"/>
            <a:stretch/>
          </p:blipFill>
          <p:spPr>
            <a:xfrm>
              <a:off x="5748553" y="970817"/>
              <a:ext cx="4349881" cy="3763306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9234338" y="2770393"/>
              <a:ext cx="288032" cy="2880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016" y="5194219"/>
            <a:ext cx="1353126" cy="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ts val="2805"/>
              </a:lnSpc>
              <a:defRPr/>
            </a:pPr>
            <a:r>
              <a:rPr lang="ru-RU" altLang="zh-CN" sz="2338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2022 год</a:t>
            </a:r>
            <a:endParaRPr lang="en-US" altLang="zh-CN" sz="2338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144790" y="868361"/>
            <a:ext cx="6241676" cy="4700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b="1" dirty="0" smtClean="0">
                <a:solidFill>
                  <a:schemeClr val="accent5">
                    <a:lumMod val="75000"/>
                  </a:schemeClr>
                </a:solidFill>
              </a:rPr>
              <a:t>ЧТО ПОКАЗАТЬ?</a:t>
            </a:r>
            <a:r>
              <a:rPr lang="en-US" altLang="ru-RU" sz="187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altLang="ru-RU" sz="1870" b="1" dirty="0" smtClean="0">
                <a:solidFill>
                  <a:schemeClr val="accent5">
                    <a:lumMod val="75000"/>
                  </a:schemeClr>
                </a:solidFill>
              </a:rPr>
              <a:t>ЧЕМУ УЧИТЬ?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Устройство СИЗ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Маркировка (где находится, что означает)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Размер СИЗ, адаптация под пользователя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Срок годности (где смотреть)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Как надевать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Как отрегулировать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Как проверять до и после эксплуатации</a:t>
            </a:r>
            <a:endParaRPr lang="en-US" altLang="ru-RU" sz="187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Действия или бездействие приводящие к порче СИЗ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Как хранить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Как ухаживать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Фатальные нарушения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Ремонт (замена расходных частей)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Брак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Порядок утилизации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Порядок замены</a:t>
            </a:r>
            <a:endParaRPr lang="ru-RU" altLang="ru-RU" sz="187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37394" y="991960"/>
            <a:ext cx="3096344" cy="4767745"/>
            <a:chOff x="381725" y="52231"/>
            <a:chExt cx="2570929" cy="2048709"/>
          </a:xfrm>
          <a:solidFill>
            <a:schemeClr val="accent5">
              <a:lumMod val="75000"/>
            </a:schemeClr>
          </a:solidFill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381725" y="52231"/>
              <a:ext cx="2570929" cy="204870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441730" y="112236"/>
              <a:ext cx="2450919" cy="19286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/>
                <a:t>Программы обучения по использованию СИЗ содержат практические занятия по формированию умений и навыков использования СИЗ в объеме не менее 50 % общего количества учебных часов с включением вопросов, связанных с осмотром работником СИЗ до и после использования.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/>
                <a:t>Практические занятия проводятся с применением технических средств обучения и наглядных пособий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6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773918" y="917699"/>
          <a:ext cx="3095997" cy="3095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3" imgW="4286059" imgH="4286250" progId="Acrobat.Document.DC">
                  <p:embed/>
                </p:oleObj>
              </mc:Choice>
              <mc:Fallback>
                <p:oleObj name="Acrobat Document" r:id="rId3" imgW="4286059" imgH="42862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3918" y="917699"/>
                        <a:ext cx="3095997" cy="3095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93725" y="4529999"/>
            <a:ext cx="3456384" cy="3841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Как читать маркировку?</a:t>
            </a:r>
            <a:endParaRPr lang="ru-RU" altLang="ru-RU" sz="187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936" t="6170" r="5033" b="5912"/>
          <a:stretch/>
        </p:blipFill>
        <p:spPr>
          <a:xfrm>
            <a:off x="4625826" y="1205731"/>
            <a:ext cx="4320481" cy="41044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9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8" descr="шевро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4" b="13028"/>
          <a:stretch>
            <a:fillRect/>
          </a:stretch>
        </p:blipFill>
        <p:spPr bwMode="auto">
          <a:xfrm>
            <a:off x="665624" y="4355076"/>
            <a:ext cx="1326810" cy="135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9" descr="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2" b="12999"/>
          <a:stretch>
            <a:fillRect/>
          </a:stretch>
        </p:blipFill>
        <p:spPr bwMode="auto">
          <a:xfrm>
            <a:off x="731762" y="1867231"/>
            <a:ext cx="1303248" cy="93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0" descr="Электра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t="8118" r="12833"/>
          <a:stretch>
            <a:fillRect/>
          </a:stretch>
        </p:blipFill>
        <p:spPr bwMode="auto">
          <a:xfrm>
            <a:off x="754576" y="3018506"/>
            <a:ext cx="1325108" cy="112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1" descr="Электра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7" b="4713"/>
          <a:stretch>
            <a:fillRect/>
          </a:stretch>
        </p:blipFill>
        <p:spPr bwMode="auto">
          <a:xfrm>
            <a:off x="665386" y="903536"/>
            <a:ext cx="1414299" cy="77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27"/>
          <p:cNvSpPr>
            <a:spLocks noChangeArrowheads="1"/>
          </p:cNvSpPr>
          <p:nvPr/>
        </p:nvSpPr>
        <p:spPr bwMode="auto">
          <a:xfrm>
            <a:off x="2241084" y="4697365"/>
            <a:ext cx="2117929" cy="70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Нарукавный шеврон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с указанием защитных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свойств </a:t>
            </a:r>
          </a:p>
        </p:txBody>
      </p:sp>
      <p:sp>
        <p:nvSpPr>
          <p:cNvPr id="16391" name="Rectangle 27"/>
          <p:cNvSpPr>
            <a:spLocks noChangeArrowheads="1"/>
          </p:cNvSpPr>
          <p:nvPr/>
        </p:nvSpPr>
        <p:spPr bwMode="auto">
          <a:xfrm>
            <a:off x="2249562" y="973428"/>
            <a:ext cx="2713509" cy="70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Товарный ярлык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(модель, рост, обхват груди,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обхват бедер, артикул ткани)</a:t>
            </a:r>
          </a:p>
        </p:txBody>
      </p:sp>
      <p:sp>
        <p:nvSpPr>
          <p:cNvPr id="16392" name="Rectangle 27"/>
          <p:cNvSpPr>
            <a:spLocks noChangeArrowheads="1"/>
          </p:cNvSpPr>
          <p:nvPr/>
        </p:nvSpPr>
        <p:spPr bwMode="auto">
          <a:xfrm>
            <a:off x="2264739" y="1891829"/>
            <a:ext cx="1803440" cy="89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Нашивка – </a:t>
            </a:r>
            <a:r>
              <a:rPr lang="ru-RU" altLang="ru-RU" sz="120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элемент подтверждения подлинности  </a:t>
            </a:r>
          </a:p>
        </p:txBody>
      </p:sp>
      <p:sp>
        <p:nvSpPr>
          <p:cNvPr id="16393" name="Rectangle 27"/>
          <p:cNvSpPr>
            <a:spLocks noChangeArrowheads="1"/>
          </p:cNvSpPr>
          <p:nvPr/>
        </p:nvSpPr>
        <p:spPr bwMode="auto">
          <a:xfrm>
            <a:off x="2264740" y="3227800"/>
            <a:ext cx="1703249" cy="94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Инструкция по эксплуатации </a:t>
            </a:r>
            <a:r>
              <a:rPr lang="ru-RU" altLang="ru-RU" sz="120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–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с указанием гарантийных сроков</a:t>
            </a:r>
          </a:p>
        </p:txBody>
      </p:sp>
      <p:pic>
        <p:nvPicPr>
          <p:cNvPr id="17418" name="Picture 16" descr="Б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877" y="2782475"/>
            <a:ext cx="1242929" cy="15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Rectangle 27"/>
          <p:cNvSpPr>
            <a:spLocks noChangeArrowheads="1"/>
          </p:cNvSpPr>
          <p:nvPr/>
        </p:nvSpPr>
        <p:spPr bwMode="auto">
          <a:xfrm>
            <a:off x="8275527" y="4442125"/>
            <a:ext cx="2253630" cy="70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</a:rPr>
              <a:t>Шеврон «</a:t>
            </a:r>
            <a:r>
              <a:rPr lang="ru-RU" altLang="ru-RU" sz="1600" dirty="0" err="1">
                <a:solidFill>
                  <a:schemeClr val="accent5">
                    <a:lumMod val="50000"/>
                  </a:schemeClr>
                </a:solidFill>
              </a:rPr>
              <a:t>Бн</a:t>
            </a: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</a:rPr>
              <a:t>»/«</a:t>
            </a:r>
            <a:r>
              <a:rPr lang="ru-RU" altLang="ru-RU" sz="1600" dirty="0" err="1">
                <a:solidFill>
                  <a:schemeClr val="accent5">
                    <a:lumMod val="50000"/>
                  </a:schemeClr>
                </a:solidFill>
              </a:rPr>
              <a:t>Вн</a:t>
            </a: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en-US" altLang="ru-RU" sz="1600" dirty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2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</a:rPr>
              <a:t> факторы дополнительной защиты</a:t>
            </a:r>
          </a:p>
        </p:txBody>
      </p:sp>
      <p:sp>
        <p:nvSpPr>
          <p:cNvPr id="16399" name="Rectangle 27"/>
          <p:cNvSpPr>
            <a:spLocks noChangeArrowheads="1"/>
          </p:cNvSpPr>
          <p:nvPr/>
        </p:nvSpPr>
        <p:spPr bwMode="auto">
          <a:xfrm>
            <a:off x="8598525" y="1226793"/>
            <a:ext cx="2119321" cy="89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Вшивной ярлык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трудноудаляемая 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маркировка по </a:t>
            </a:r>
            <a:endParaRPr lang="en-US" altLang="ru-RU" sz="1200" dirty="0" smtClean="0">
              <a:solidFill>
                <a:schemeClr val="accent5">
                  <a:lumMod val="50000"/>
                </a:schemeClr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1200" dirty="0" err="1" smtClean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ТР</a:t>
            </a:r>
            <a:r>
              <a:rPr lang="ru-RU" altLang="ru-RU" sz="1200" dirty="0" smtClean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 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ТС 019/2011</a:t>
            </a:r>
          </a:p>
        </p:txBody>
      </p:sp>
      <p:pic>
        <p:nvPicPr>
          <p:cNvPr id="6147" name="Picture 3" descr="K:\standard\МАРКИРОВКА\Электра\Электра ПРО\Л-13 ПРО до 06.2024\Контр.лента Кост ж ЭЛЕКТРА Л-13 ПРО (кур, бр) СТО104 2022 3302547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 b="6468"/>
          <a:stretch/>
        </p:blipFill>
        <p:spPr bwMode="auto">
          <a:xfrm>
            <a:off x="4717304" y="920649"/>
            <a:ext cx="1521081" cy="486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5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016" y="5194219"/>
            <a:ext cx="1353126" cy="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ts val="2805"/>
              </a:lnSpc>
              <a:defRPr/>
            </a:pPr>
            <a:r>
              <a:rPr lang="ru-RU" altLang="zh-CN" sz="2338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2022 год</a:t>
            </a:r>
            <a:endParaRPr lang="en-US" altLang="zh-CN" sz="2338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5" y="861003"/>
            <a:ext cx="2859272" cy="3810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154" y="894692"/>
            <a:ext cx="4410075" cy="3048000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689722" y="4208139"/>
            <a:ext cx="6912768" cy="12474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Показать на примере: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Какую одежду нельзя отремонтировать;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Как можно отремонтировать СИЗ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Какие загрязнения могут снизить уровень защиты СИЗ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521370" y="166252"/>
            <a:ext cx="9873185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 smtClean="0">
                <a:solidFill>
                  <a:schemeClr val="bg1"/>
                </a:solidFill>
              </a:rPr>
              <a:t>ПРАВИЛА ОБУЧЕНИЯ ПО ОХРАНЕ ТРУДА </a:t>
            </a:r>
          </a:p>
          <a:p>
            <a:pPr algn="ctr"/>
            <a:r>
              <a:rPr lang="ru-RU" altLang="ru-RU" sz="1636" dirty="0">
                <a:solidFill>
                  <a:schemeClr val="bg1"/>
                </a:solidFill>
              </a:rPr>
              <a:t>Постановлением Правительства РФ № 2464 от 24.12.2021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5386" y="1179926"/>
            <a:ext cx="4066009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3124" y="2311980"/>
            <a:ext cx="4709166" cy="2062103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Выделили, как отдельный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обучения. </a:t>
            </a:r>
            <a:endParaRPr lang="ru-RU" sz="16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 по отдельной программе или </a:t>
            </a:r>
            <a:endParaRPr lang="ru-RU" sz="16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общей программы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</a:p>
          <a:p>
            <a:pPr>
              <a:defRPr/>
            </a:pPr>
            <a:endParaRPr lang="ru-RU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 в 3 года, не позднее 60 дней после приема или перевода.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- практика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ru-RU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5"/>
          <p:cNvSpPr>
            <a:spLocks noChangeArrowheads="1"/>
          </p:cNvSpPr>
          <p:nvPr/>
        </p:nvSpPr>
        <p:spPr bwMode="auto">
          <a:xfrm>
            <a:off x="1005680" y="1198297"/>
            <a:ext cx="3090872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bg1"/>
                </a:solidFill>
              </a:rPr>
              <a:t>ОБУЧЕНИЕ </a:t>
            </a:r>
            <a:r>
              <a:rPr lang="ru-RU" altLang="ru-RU" sz="1636" dirty="0" smtClean="0">
                <a:solidFill>
                  <a:schemeClr val="bg1"/>
                </a:solidFill>
              </a:rPr>
              <a:t>ПО ИСПОЛЬЗОВАНИЮ СИЗ</a:t>
            </a:r>
            <a:endParaRPr lang="ru-RU" altLang="ru-RU" sz="1636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643884" y="1349747"/>
            <a:ext cx="4641136" cy="3744417"/>
            <a:chOff x="5387221" y="1401525"/>
            <a:chExt cx="4641136" cy="374441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t="10773" b="12845"/>
            <a:stretch/>
          </p:blipFill>
          <p:spPr>
            <a:xfrm>
              <a:off x="5387221" y="1401525"/>
              <a:ext cx="4641136" cy="3744417"/>
            </a:xfrm>
            <a:prstGeom prst="rect">
              <a:avLst/>
            </a:prstGeom>
          </p:spPr>
        </p:pic>
        <p:sp>
          <p:nvSpPr>
            <p:cNvPr id="18" name="Прямоугольник 5"/>
            <p:cNvSpPr>
              <a:spLocks noChangeArrowheads="1"/>
            </p:cNvSpPr>
            <p:nvPr/>
          </p:nvSpPr>
          <p:spPr bwMode="auto">
            <a:xfrm>
              <a:off x="5561930" y="4014043"/>
              <a:ext cx="2574417" cy="1015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ПАДЕНИЕ ПРЕДМЕТОВ</a:t>
              </a:r>
            </a:p>
            <a:p>
              <a:pPr algn="ctr"/>
              <a:endParaRPr lang="ru-RU" alt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Прямоугольник 5"/>
            <p:cNvSpPr>
              <a:spLocks noChangeArrowheads="1"/>
            </p:cNvSpPr>
            <p:nvPr/>
          </p:nvSpPr>
          <p:spPr bwMode="auto">
            <a:xfrm>
              <a:off x="5921970" y="1669717"/>
              <a:ext cx="2088232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softEdge rad="31750"/>
            </a:effectLst>
            <a:extLst/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Защити голову</a:t>
              </a:r>
              <a:endParaRPr lang="ru-RU" alt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2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016" y="5194219"/>
            <a:ext cx="1353126" cy="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ts val="2805"/>
              </a:lnSpc>
              <a:defRPr/>
            </a:pPr>
            <a:r>
              <a:rPr lang="ru-RU" altLang="zh-CN" sz="2338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2022 год</a:t>
            </a:r>
            <a:endParaRPr lang="en-US" altLang="zh-CN" sz="2338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81" y="3360030"/>
            <a:ext cx="3125880" cy="20935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80" y="920526"/>
            <a:ext cx="3125880" cy="23014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097" y="920526"/>
            <a:ext cx="3069985" cy="23024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9991"/>
          <a:stretch/>
        </p:blipFill>
        <p:spPr>
          <a:xfrm>
            <a:off x="3860097" y="3360030"/>
            <a:ext cx="3069985" cy="2076640"/>
          </a:xfrm>
          <a:prstGeom prst="rect">
            <a:avLst/>
          </a:prstGeom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074098" y="1729114"/>
            <a:ext cx="3753013" cy="3261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Показать на примере:</a:t>
            </a:r>
          </a:p>
          <a:p>
            <a:pPr>
              <a:spcBef>
                <a:spcPct val="0"/>
              </a:spcBef>
              <a:buNone/>
              <a:defRPr/>
            </a:pPr>
            <a:endParaRPr lang="ru-RU" altLang="ru-RU" sz="187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Заводской брак</a:t>
            </a: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endParaRPr lang="ru-RU" altLang="ru-RU" sz="187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При каком износе, в том числе </a:t>
            </a: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преждевременном, </a:t>
            </a: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СИЗ нужно </a:t>
            </a: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заменить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endParaRPr lang="ru-RU" altLang="ru-RU" sz="187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Какие загрязнения могут снизить уровень защиты СИЗ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016" y="5194219"/>
            <a:ext cx="1353126" cy="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ts val="2805"/>
              </a:lnSpc>
              <a:defRPr/>
            </a:pPr>
            <a:r>
              <a:rPr lang="ru-RU" altLang="zh-CN" sz="2338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2022 год</a:t>
            </a:r>
            <a:endParaRPr lang="en-US" altLang="zh-CN" sz="2338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93725" y="4368188"/>
            <a:ext cx="4464149" cy="12474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Показать на примере:</a:t>
            </a:r>
          </a:p>
          <a:p>
            <a:pPr>
              <a:spcBef>
                <a:spcPct val="0"/>
              </a:spcBef>
              <a:buNone/>
              <a:defRPr/>
            </a:pPr>
            <a:endParaRPr lang="ru-RU" altLang="ru-RU" sz="187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Совместное использование СИЗ 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Работа с комплексными СИЗ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73" y="831713"/>
            <a:ext cx="5224725" cy="34872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870" y="2004342"/>
            <a:ext cx="4871126" cy="37920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G:\_КАТАЛОГ_ОТДЕЛА\ФОТОГРАФИИ-все\Фото Номекс\ТРЕХЦВЕТКА\жен\Копия 938Y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10" y="1328577"/>
            <a:ext cx="1571482" cy="40845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1405056" y="3942035"/>
            <a:ext cx="5944672" cy="190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47" tIns="40074" rIns="80147" bIns="40074"/>
          <a:lstStyle/>
          <a:p>
            <a:pPr marL="300552" indent="-300552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защиты костюмов похож на работу </a:t>
            </a:r>
          </a:p>
          <a:p>
            <a:pPr marL="300552" indent="-300552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ремней безопасности автомобиля</a:t>
            </a:r>
          </a:p>
          <a:p>
            <a:pPr marL="300552" indent="-300552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0552" indent="-300552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4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Костюм может не показать себя в действии </a:t>
            </a:r>
          </a:p>
          <a:p>
            <a:pPr marL="300552" indent="-300552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14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 разу в течении жизни… </a:t>
            </a:r>
          </a:p>
          <a:p>
            <a:pPr marL="300552" indent="-300552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14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беда, если вы не будете готовы встретить опасность в боевой готовности!</a:t>
            </a:r>
            <a:r>
              <a:rPr lang="en-US" altLang="ru-RU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</a:p>
          <a:p>
            <a:pPr marL="300552" indent="-300552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sz="1400" dirty="0">
              <a:latin typeface="Times New Roman" pitchFamily="18" charset="0"/>
            </a:endParaRPr>
          </a:p>
        </p:txBody>
      </p:sp>
      <p:pic>
        <p:nvPicPr>
          <p:cNvPr id="34822" name="Picture 7" descr="220px-Seat_belt_BX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962" y="924347"/>
            <a:ext cx="1836837" cy="244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1338263" y="2506336"/>
            <a:ext cx="25347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19" tIns="0" rIns="12519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1338263" y="2506336"/>
            <a:ext cx="25347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19" tIns="0" rIns="12519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338263" y="2506336"/>
            <a:ext cx="65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8811" y="1628394"/>
            <a:ext cx="2872145" cy="179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6146972" y="2726053"/>
            <a:ext cx="1575197" cy="644788"/>
          </a:xfrm>
          <a:prstGeom prst="line">
            <a:avLst/>
          </a:prstGeom>
          <a:noFill/>
          <a:ln w="57150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 type="triangle" w="med" len="med"/>
          </a:ln>
          <a:effectLst/>
          <a:extLst/>
        </p:spPr>
        <p:txBody>
          <a:bodyPr wrap="none" lIns="80147" tIns="40074" rIns="80147" bIns="40074"/>
          <a:lstStyle/>
          <a:p>
            <a:pPr>
              <a:defRPr/>
            </a:pPr>
            <a:endParaRPr lang="ru-RU"/>
          </a:p>
        </p:txBody>
      </p:sp>
      <p:sp>
        <p:nvSpPr>
          <p:cNvPr id="34827" name="Line 12"/>
          <p:cNvSpPr>
            <a:spLocks noChangeShapeType="1"/>
          </p:cNvSpPr>
          <p:nvPr/>
        </p:nvSpPr>
        <p:spPr bwMode="auto">
          <a:xfrm>
            <a:off x="1971124" y="1481675"/>
            <a:ext cx="1718598" cy="660160"/>
          </a:xfrm>
          <a:prstGeom prst="line">
            <a:avLst/>
          </a:prstGeom>
          <a:noFill/>
          <a:ln w="57150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 type="triangle" w="med" len="med"/>
          </a:ln>
          <a:effectLst/>
          <a:extLst/>
        </p:spPr>
        <p:txBody>
          <a:bodyPr wrap="none" lIns="80147" tIns="40074" rIns="80147" bIns="40074"/>
          <a:lstStyle/>
          <a:p>
            <a:pPr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5844788" y="1479423"/>
            <a:ext cx="4432504" cy="96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47" tIns="40074" rIns="80147" bIns="40074"/>
          <a:lstStyle/>
          <a:p>
            <a:pPr marL="300552" indent="-300552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Показать правила подбора одежды и обуви по размеру.</a:t>
            </a:r>
          </a:p>
          <a:p>
            <a:pPr marL="300552" indent="-300552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Показать конструктивные особенности, назначение отдельных элементов. </a:t>
            </a:r>
          </a:p>
          <a:p>
            <a:pPr marL="300552" indent="-300552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sz="1400" dirty="0">
              <a:latin typeface="Times New Roman" pitchFamily="18" charset="0"/>
            </a:endParaRP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1338263" y="2506336"/>
            <a:ext cx="25347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19" tIns="0" rIns="12519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1338263" y="2506336"/>
            <a:ext cx="25347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19" tIns="0" rIns="12519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338263" y="2506336"/>
            <a:ext cx="65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pic>
        <p:nvPicPr>
          <p:cNvPr id="15" name="Picture 22" descr="IMG_53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t="1950" r="12337" b="4671"/>
          <a:stretch>
            <a:fillRect/>
          </a:stretch>
        </p:blipFill>
        <p:spPr bwMode="auto">
          <a:xfrm>
            <a:off x="737394" y="989707"/>
            <a:ext cx="2592288" cy="482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82">
                        <a14:backgroundMark x1="32008" y1="3540" x2="20502" y2="19469"/>
                        <a14:backgroundMark x1="6067" y1="37463" x2="12134" y2="48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63" y="2757509"/>
            <a:ext cx="284315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722" y="3123729"/>
            <a:ext cx="2538952" cy="235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3905746" y="3211620"/>
            <a:ext cx="4555212" cy="96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47" tIns="40074" rIns="80147" bIns="40074"/>
          <a:lstStyle/>
          <a:p>
            <a:pPr marL="300552" indent="-300552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Показать правила ношения предметов в одежде.</a:t>
            </a:r>
          </a:p>
          <a:p>
            <a:pPr marL="300552" indent="-300552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ru-RU" altLang="ru-RU" sz="1400" dirty="0">
              <a:latin typeface="Times New Roman" pitchFamily="18" charset="0"/>
            </a:endParaRP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1338263" y="2093158"/>
            <a:ext cx="25347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19" tIns="0" rIns="12519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1338263" y="2093158"/>
            <a:ext cx="25347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19" tIns="0" rIns="12519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338263" y="2093158"/>
            <a:ext cx="65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pic>
        <p:nvPicPr>
          <p:cNvPr id="16" name="Picture 17" descr="IMG_9882(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2" y="1061716"/>
            <a:ext cx="1558660" cy="183491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IMG_9889(3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71" y="1066420"/>
            <a:ext cx="1518655" cy="183021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 descr="IMG_9891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82" y="1098576"/>
            <a:ext cx="1579527" cy="179805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IMG_9897(2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r="3841"/>
          <a:stretch>
            <a:fillRect/>
          </a:stretch>
        </p:blipFill>
        <p:spPr bwMode="auto">
          <a:xfrm>
            <a:off x="6838465" y="1112887"/>
            <a:ext cx="1701122" cy="180647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Опубликованы фото уцелевшего после взрыва паспорта террористки почему паспорт другой?  тероризм, Волгоград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r="26122" b="2599"/>
          <a:stretch>
            <a:fillRect/>
          </a:stretch>
        </p:blipFill>
        <p:spPr bwMode="auto">
          <a:xfrm>
            <a:off x="1789245" y="3581401"/>
            <a:ext cx="1753756" cy="201681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0" descr="Несчастный случай на производстве. Пример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9" b="17482"/>
          <a:stretch/>
        </p:blipFill>
        <p:spPr bwMode="auto">
          <a:xfrm>
            <a:off x="3721420" y="4158059"/>
            <a:ext cx="3403278" cy="142491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02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1338263" y="2093158"/>
            <a:ext cx="25347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19" tIns="0" rIns="12519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1338263" y="2093158"/>
            <a:ext cx="25347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19" tIns="0" rIns="12519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338263" y="2093158"/>
            <a:ext cx="65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12" name="AutoShape 13" descr="2Q=="/>
          <p:cNvSpPr>
            <a:spLocks noChangeAspect="1" noChangeArrowheads="1"/>
          </p:cNvSpPr>
          <p:nvPr/>
        </p:nvSpPr>
        <p:spPr bwMode="auto">
          <a:xfrm>
            <a:off x="5023902" y="3008404"/>
            <a:ext cx="1196334" cy="95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0" name="Picture 12" descr="ANd9GcRS4d15S5OkO_yRCS4CWhkVzgbpkAkIsXqw56_uZLPgqMssU6U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3902" y="983893"/>
            <a:ext cx="2833688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pic>
        <p:nvPicPr>
          <p:cNvPr id="23" name="Picture 7" descr="IMG_9903(1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18" y="1493763"/>
            <a:ext cx="3214687" cy="3454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481810" y="3252390"/>
            <a:ext cx="3623716" cy="2346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072" indent="-257072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6990" indent="-214227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6907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9670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433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196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58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21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84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0">
              <a:spcBef>
                <a:spcPct val="0"/>
              </a:spcBef>
              <a:buNone/>
            </a:pP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Категорически запрещена работа в одежде с масляными пятнами и в краске!</a:t>
            </a:r>
          </a:p>
          <a:p>
            <a:pPr marL="609600" indent="0">
              <a:spcBef>
                <a:spcPct val="0"/>
              </a:spcBef>
              <a:buNone/>
            </a:pPr>
            <a:endParaRPr lang="ru-RU" alt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0">
              <a:spcBef>
                <a:spcPct val="0"/>
              </a:spcBef>
              <a:buNone/>
            </a:pP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Загрязнения могут быть легковоспламеняющимися и нанести вред пользователю!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1338263" y="2093158"/>
            <a:ext cx="25347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19" tIns="0" rIns="12519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1338263" y="2093158"/>
            <a:ext cx="25347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19" tIns="0" rIns="12519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338263" y="2093158"/>
            <a:ext cx="65" cy="246221"/>
          </a:xfrm>
          <a:prstGeom prst="rect">
            <a:avLst/>
          </a:prstGeom>
          <a:solidFill>
            <a:srgbClr val="FFF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12" name="AutoShape 13" descr="2Q=="/>
          <p:cNvSpPr>
            <a:spLocks noChangeAspect="1" noChangeArrowheads="1"/>
          </p:cNvSpPr>
          <p:nvPr/>
        </p:nvSpPr>
        <p:spPr bwMode="auto">
          <a:xfrm>
            <a:off x="5023902" y="3008404"/>
            <a:ext cx="1196334" cy="95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808827" y="3726011"/>
            <a:ext cx="3623716" cy="1388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072" indent="-257072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6990" indent="-214227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6907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9670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433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196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958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721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484" indent="-171381" algn="l" defTabSz="6855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0">
              <a:spcBef>
                <a:spcPct val="0"/>
              </a:spcBef>
              <a:buNone/>
            </a:pPr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Показать особенности эксплуатации с учетом правил применения!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85" y="1011271"/>
            <a:ext cx="2215963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9" y="3798019"/>
            <a:ext cx="2547937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99" y="1038560"/>
            <a:ext cx="3301305" cy="23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07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137994" y="1349747"/>
            <a:ext cx="3980776" cy="30510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</a:rPr>
              <a:t>Учим весь рабочий персонал применению и ношению всех СИЗ, которые применяются на предприятии.</a:t>
            </a:r>
            <a:endParaRPr lang="en-US" altLang="ru-RU" sz="1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endParaRPr lang="ru-RU" altLang="ru-RU" sz="1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altLang="ru-RU" sz="16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Единая программа </a:t>
            </a:r>
            <a:endParaRPr lang="en-US" altLang="ru-RU" sz="1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или </a:t>
            </a:r>
            <a:endParaRPr lang="en-US" altLang="ru-RU" sz="1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минимальное их количество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ru-RU" altLang="ru-RU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</a:rPr>
              <a:t>Рекомендованная продолжительность –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минимум 6 часов</a:t>
            </a:r>
            <a:endParaRPr lang="ru-RU" alt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37393" y="989707"/>
            <a:ext cx="5047379" cy="1152128"/>
            <a:chOff x="381725" y="52231"/>
            <a:chExt cx="2570929" cy="2048709"/>
          </a:xfrm>
          <a:solidFill>
            <a:schemeClr val="accent5">
              <a:lumMod val="75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81725" y="52231"/>
              <a:ext cx="2570929" cy="204870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441730" y="112236"/>
              <a:ext cx="2450919" cy="192869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РЕКОМЕНДОВАННАЯ СХЕМА</a:t>
              </a:r>
              <a:endParaRPr lang="ru-RU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94" y="2363989"/>
            <a:ext cx="5047379" cy="33659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5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000" y="4309264"/>
            <a:ext cx="1353126" cy="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ts val="2805"/>
              </a:lnSpc>
              <a:defRPr/>
            </a:pPr>
            <a:r>
              <a:rPr lang="ru-RU" altLang="zh-CN" sz="2338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2022 год</a:t>
            </a:r>
            <a:endParaRPr lang="en-US" altLang="zh-CN" sz="2338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105545" y="176760"/>
            <a:ext cx="6241676" cy="13890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Bank Gothic BT Medium" panose="020B0807020203060204" pitchFamily="34" charset="-52"/>
                <a:ea typeface="Bank Gothic BT Medium" panose="020B0807020203060204" pitchFamily="34" charset="-52"/>
              </a:rPr>
              <a:t>Мега задача!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Bank Gothic BT Medium" panose="020B0807020203060204" pitchFamily="34" charset="-52"/>
                <a:ea typeface="Bank Gothic BT Medium" panose="020B0807020203060204" pitchFamily="34" charset="-52"/>
              </a:rPr>
              <a:t>Научить осознанному применению СИЗ!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594" y="1781795"/>
            <a:ext cx="5156970" cy="34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953777" y="1027963"/>
            <a:ext cx="9023661" cy="72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222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Организация и проведение обучения по использованию (применению) СИЗ</a:t>
            </a: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406394" y="3143250"/>
          <a:ext cx="9786734" cy="2206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14807" t="8226" r="21354"/>
          <a:stretch/>
        </p:blipFill>
        <p:spPr>
          <a:xfrm>
            <a:off x="8442250" y="2093520"/>
            <a:ext cx="891754" cy="1281968"/>
          </a:xfrm>
          <a:prstGeom prst="rect">
            <a:avLst/>
          </a:prstGeom>
        </p:spPr>
      </p:pic>
      <p:pic>
        <p:nvPicPr>
          <p:cNvPr id="5122" name="Picture 2" descr="https://w7.pngwing.com/pngs/504/867/png-transparent-thumb-signal-man-graphy-thumbs-up-hand-photography-peopl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754" y="1999235"/>
            <a:ext cx="3008424" cy="207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3458" y="2457846"/>
            <a:ext cx="1440160" cy="9601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2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61541" y="350692"/>
            <a:ext cx="10402007" cy="3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18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sz="1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  <a:sym typeface="Arial" panose="020B0604020202020204" pitchFamily="34" charset="0"/>
              </a:rPr>
              <a:t>Матрица определения уровня профессиональных рисков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744964" y="1133723"/>
            <a:ext cx="3827924" cy="1171796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ОДНАКО!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3" dirty="0">
                <a:solidFill>
                  <a:srgbClr val="0097A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Оценивая соотношение вероятности и тяжести опасности события мы не сможем подобрать класс </a:t>
            </a:r>
            <a:r>
              <a:rPr lang="ru-RU" sz="1403" dirty="0" smtClean="0">
                <a:solidFill>
                  <a:srgbClr val="0097A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СИЗ, его конструкцию или набор СИЗ! </a:t>
            </a:r>
            <a:endParaRPr lang="ru-RU" sz="1403" dirty="0">
              <a:solidFill>
                <a:srgbClr val="0097A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24219" y="4552644"/>
            <a:ext cx="3954098" cy="740011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3" dirty="0">
                <a:solidFill>
                  <a:srgbClr val="0097A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Для этого требуются особые замеры, которые необходимо провести и зафиксировать </a:t>
            </a:r>
            <a:r>
              <a:rPr lang="ru-RU" sz="1403" dirty="0" smtClean="0">
                <a:solidFill>
                  <a:srgbClr val="0097A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в </a:t>
            </a:r>
            <a:r>
              <a:rPr lang="ru-RU" sz="1403" dirty="0">
                <a:solidFill>
                  <a:srgbClr val="0097A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картах </a:t>
            </a:r>
            <a:r>
              <a:rPr lang="ru-RU" sz="1403" dirty="0" err="1">
                <a:solidFill>
                  <a:srgbClr val="0097A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ОПР</a:t>
            </a:r>
            <a:r>
              <a:rPr lang="ru-RU" sz="1403" dirty="0">
                <a:solidFill>
                  <a:srgbClr val="0097A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grpSp>
        <p:nvGrpSpPr>
          <p:cNvPr id="26632" name="Группа 7"/>
          <p:cNvGrpSpPr>
            <a:grpSpLocks/>
          </p:cNvGrpSpPr>
          <p:nvPr/>
        </p:nvGrpSpPr>
        <p:grpSpPr bwMode="auto">
          <a:xfrm>
            <a:off x="514535" y="1277739"/>
            <a:ext cx="6253025" cy="3830537"/>
            <a:chOff x="3866132" y="1535066"/>
            <a:chExt cx="5039506" cy="2959721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866132" y="1535066"/>
              <a:ext cx="2588026" cy="658597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935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Показатели для оценки уровня профессионального риска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290060" y="2203185"/>
              <a:ext cx="2165686" cy="457051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8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Незначительные повреждения/расстройства здоровья, не требующие оказания первой помощи, возможно продолжать работу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6454158" y="4039324"/>
              <a:ext cx="477911" cy="45387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СР</a:t>
              </a: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6940008" y="4039324"/>
              <a:ext cx="477911" cy="45387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СР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7414744" y="4039324"/>
              <a:ext cx="496965" cy="45387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ВР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7911709" y="4039324"/>
              <a:ext cx="496964" cy="45387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3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ВР</a:t>
              </a:r>
              <a:endParaRPr lang="ru-RU" sz="1403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8408673" y="4039324"/>
              <a:ext cx="496965" cy="45387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ВР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6454158" y="3585447"/>
              <a:ext cx="477911" cy="453877"/>
            </a:xfrm>
            <a:prstGeom prst="rect">
              <a:avLst/>
            </a:prstGeom>
            <a:solidFill>
              <a:srgbClr val="009900"/>
            </a:solidFill>
            <a:ln w="952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НР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6932069" y="3580685"/>
              <a:ext cx="477912" cy="45387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СР</a:t>
              </a: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7414744" y="3585447"/>
              <a:ext cx="496965" cy="45387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СР</a:t>
              </a: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7911709" y="3585447"/>
              <a:ext cx="496964" cy="45387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3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ВР</a:t>
              </a:r>
              <a:endParaRPr lang="ru-RU" sz="1403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8408673" y="3585447"/>
              <a:ext cx="496965" cy="45387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ВР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6454158" y="3125222"/>
              <a:ext cx="477911" cy="453877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НР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6938420" y="3125222"/>
              <a:ext cx="479499" cy="453877"/>
            </a:xfrm>
            <a:prstGeom prst="rect">
              <a:avLst/>
            </a:prstGeom>
            <a:solidFill>
              <a:srgbClr val="009900"/>
            </a:solidFill>
            <a:ln w="952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НР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7414744" y="3120461"/>
              <a:ext cx="498552" cy="4586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СР</a:t>
              </a: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7910121" y="3126808"/>
              <a:ext cx="514430" cy="45387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СР</a:t>
              </a: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8408673" y="3126808"/>
              <a:ext cx="496965" cy="453877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ВР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6454158" y="2658649"/>
              <a:ext cx="477911" cy="463399"/>
            </a:xfrm>
            <a:prstGeom prst="rect">
              <a:avLst/>
            </a:prstGeom>
            <a:solidFill>
              <a:srgbClr val="009900"/>
            </a:solidFill>
            <a:ln w="952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НР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6936833" y="2664997"/>
              <a:ext cx="477911" cy="46022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НР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7419508" y="2660236"/>
              <a:ext cx="498552" cy="453877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НР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7919647" y="2668171"/>
              <a:ext cx="498552" cy="45387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СР</a:t>
              </a: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8402322" y="2664997"/>
              <a:ext cx="498552" cy="45387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СР</a:t>
              </a: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6454158" y="2204772"/>
              <a:ext cx="477911" cy="453877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НР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6938420" y="2204772"/>
              <a:ext cx="479499" cy="453877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НР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7419508" y="2204772"/>
              <a:ext cx="498552" cy="453877"/>
            </a:xfrm>
            <a:prstGeom prst="rect">
              <a:avLst/>
            </a:prstGeom>
            <a:solidFill>
              <a:srgbClr val="009900"/>
            </a:solidFill>
            <a:ln w="952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НР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7916472" y="2212707"/>
              <a:ext cx="496965" cy="453877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НР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8402322" y="2204772"/>
              <a:ext cx="498552" cy="453877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69" b="1" dirty="0" err="1">
                  <a:solidFill>
                    <a:srgbClr val="FFFFFF"/>
                  </a:solidFill>
                  <a:sym typeface="Arial" panose="020B0604020202020204" pitchFamily="34" charset="0"/>
                </a:rPr>
                <a:t>НР</a:t>
              </a:r>
              <a:endParaRPr lang="ru-RU" sz="1169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6458921" y="1971486"/>
              <a:ext cx="477912" cy="239635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1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Очень низкая</a:t>
              </a: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6946359" y="1971486"/>
              <a:ext cx="477911" cy="233287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1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Низкая</a:t>
              </a: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7417919" y="1977833"/>
              <a:ext cx="492201" cy="231699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43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Средняя</a:t>
              </a: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7905358" y="1979421"/>
              <a:ext cx="498552" cy="228525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1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Высокая</a:t>
              </a: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8411848" y="1971486"/>
              <a:ext cx="484263" cy="236461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701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Очень высокая</a:t>
              </a: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6452570" y="1749308"/>
              <a:ext cx="477912" cy="222177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935" dirty="0">
                  <a:solidFill>
                    <a:srgbClr val="C00000"/>
                  </a:solidFill>
                  <a:sym typeface="Arial" panose="020B0604020202020204" pitchFamily="34" charset="0"/>
                </a:rPr>
                <a:t>А</a:t>
              </a: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6940008" y="1749308"/>
              <a:ext cx="477911" cy="222177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935" dirty="0">
                  <a:solidFill>
                    <a:srgbClr val="C00000"/>
                  </a:solidFill>
                  <a:sym typeface="Arial" panose="020B0604020202020204" pitchFamily="34" charset="0"/>
                </a:rPr>
                <a:t>В</a:t>
              </a: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7417919" y="1749308"/>
              <a:ext cx="477912" cy="222177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935" dirty="0">
                  <a:solidFill>
                    <a:srgbClr val="C00000"/>
                  </a:solidFill>
                  <a:sym typeface="Arial" panose="020B0604020202020204" pitchFamily="34" charset="0"/>
                </a:rPr>
                <a:t>С</a:t>
              </a: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7905358" y="1749308"/>
              <a:ext cx="496964" cy="222177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35" dirty="0">
                  <a:solidFill>
                    <a:srgbClr val="C00000"/>
                  </a:solidFill>
                  <a:sym typeface="Arial" panose="020B0604020202020204" pitchFamily="34" charset="0"/>
                </a:rPr>
                <a:t>D</a:t>
              </a:r>
              <a:endParaRPr lang="ru-RU" sz="935" dirty="0">
                <a:solidFill>
                  <a:srgbClr val="C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8411848" y="1749308"/>
              <a:ext cx="477912" cy="222177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35" dirty="0">
                  <a:solidFill>
                    <a:srgbClr val="C00000"/>
                  </a:solidFill>
                  <a:sym typeface="Arial" panose="020B0604020202020204" pitchFamily="34" charset="0"/>
                </a:rPr>
                <a:t>E</a:t>
              </a:r>
              <a:endParaRPr lang="ru-RU" sz="935" dirty="0">
                <a:solidFill>
                  <a:srgbClr val="C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6452570" y="1536652"/>
              <a:ext cx="2437191" cy="207895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935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Вероятность возникновения опасного события</a:t>
              </a: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4286884" y="2666584"/>
              <a:ext cx="2165686" cy="453877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8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Микротравмы/расстройства здоровья, не оказывающие влияния на производительность труда и жизнедеятельность</a:t>
              </a: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4283709" y="3128396"/>
              <a:ext cx="2165686" cy="434833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8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Травмы/профзаболевания, повлекшие за собой временную утрату трудоспособности</a:t>
              </a:r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286884" y="3567989"/>
              <a:ext cx="2164098" cy="474508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8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Травмы/профзаболевания, повлекшие за собой стойкую утрату трудоспособности</a:t>
              </a:r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4286884" y="4044084"/>
              <a:ext cx="2164098" cy="450703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8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Смерть в результате несчастного случая или инвалидность</a:t>
              </a:r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3875161" y="2198261"/>
              <a:ext cx="269275" cy="2295124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935" dirty="0">
                  <a:solidFill>
                    <a:srgbClr val="0097A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Тяжесть последствий опасного события</a:t>
              </a: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4151926" y="4037736"/>
              <a:ext cx="138133" cy="457051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8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5</a:t>
              </a:r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4147163" y="3566403"/>
              <a:ext cx="138134" cy="466573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8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4</a:t>
              </a:r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4143987" y="3118874"/>
              <a:ext cx="138134" cy="444355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8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4151926" y="2664997"/>
              <a:ext cx="138133" cy="457051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8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106" name="Прямоугольник 105"/>
            <p:cNvSpPr/>
            <p:nvPr/>
          </p:nvSpPr>
          <p:spPr>
            <a:xfrm>
              <a:off x="4148751" y="2198424"/>
              <a:ext cx="138133" cy="460225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8" dirty="0">
                  <a:solidFill>
                    <a:srgbClr val="0097A7">
                      <a:lumMod val="75000"/>
                    </a:srgbClr>
                  </a:solidFill>
                  <a:sym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6633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481" y="2439260"/>
            <a:ext cx="2898311" cy="195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6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994" y="2796937"/>
            <a:ext cx="4385900" cy="2819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6769" b="27011"/>
          <a:stretch/>
        </p:blipFill>
        <p:spPr>
          <a:xfrm rot="20620091">
            <a:off x="4157494" y="1829225"/>
            <a:ext cx="2203804" cy="96640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09402" y="272173"/>
            <a:ext cx="6838344" cy="41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Доработка результатов оценки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профрисков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725" y="4541983"/>
            <a:ext cx="539781" cy="484289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773755" y="3366216"/>
            <a:ext cx="1082281" cy="61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sz="1752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SNR 20 </a:t>
            </a:r>
            <a:endParaRPr lang="ru-RU" sz="1752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83 </a:t>
            </a:r>
            <a:r>
              <a:rPr lang="ru-RU" sz="1752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Дб</a:t>
            </a: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994917" y="4035760"/>
            <a:ext cx="1082281" cy="3418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752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80 </a:t>
            </a:r>
            <a:r>
              <a:rPr lang="ru-RU" sz="1752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Дб</a:t>
            </a:r>
            <a:r>
              <a:rPr lang="ru-RU" sz="1752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9467814" y="3259723"/>
            <a:ext cx="1082281" cy="3418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752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80 </a:t>
            </a:r>
            <a:r>
              <a:rPr lang="ru-RU" sz="1752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Дб</a:t>
            </a:r>
            <a:r>
              <a:rPr lang="ru-RU" sz="1752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9762" r="8773"/>
          <a:stretch/>
        </p:blipFill>
        <p:spPr>
          <a:xfrm>
            <a:off x="657918" y="1470443"/>
            <a:ext cx="2231207" cy="1825887"/>
          </a:xfrm>
          <a:prstGeom prst="rect">
            <a:avLst/>
          </a:prstGeom>
        </p:spPr>
      </p:pic>
      <p:cxnSp>
        <p:nvCxnSpPr>
          <p:cNvPr id="20" name="Прямая со стрелкой 19"/>
          <p:cNvCxnSpPr/>
          <p:nvPr/>
        </p:nvCxnSpPr>
        <p:spPr>
          <a:xfrm flipV="1">
            <a:off x="4142814" y="2251890"/>
            <a:ext cx="1003688" cy="215553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983759" y="3323375"/>
            <a:ext cx="1247326" cy="61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50 см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 класс</a:t>
            </a:r>
            <a:r>
              <a:rPr lang="ru-RU" sz="175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080" y="3748634"/>
            <a:ext cx="2120841" cy="2120841"/>
          </a:xfrm>
          <a:prstGeom prst="rect">
            <a:avLst/>
          </a:prstGeom>
        </p:spPr>
      </p:pic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3024464" y="3817059"/>
            <a:ext cx="1287292" cy="61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30 км/ч 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класс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/>
          <a:srcRect l="23521" r="20719"/>
          <a:stretch/>
        </p:blipFill>
        <p:spPr>
          <a:xfrm>
            <a:off x="8844229" y="1171707"/>
            <a:ext cx="1087681" cy="1392270"/>
          </a:xfrm>
          <a:prstGeom prst="rect">
            <a:avLst/>
          </a:prstGeom>
        </p:spPr>
      </p:pic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7331990" y="1399751"/>
            <a:ext cx="1718855" cy="61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Класс 3</a:t>
            </a:r>
            <a:endParaRPr lang="en-US" sz="1752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en-US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r>
              <a:rPr lang="en-US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 H</a:t>
            </a:r>
            <a:r>
              <a:rPr lang="en-US" sz="1752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r>
              <a:rPr lang="en-US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</a:t>
            </a:r>
            <a:r>
              <a:rPr lang="en-US" sz="1752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ru-RU" sz="1752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514963" y="1669341"/>
            <a:ext cx="1718855" cy="61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Класс 1</a:t>
            </a:r>
            <a:endParaRPr lang="en-US" sz="1752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 м/с</a:t>
            </a:r>
            <a:endParaRPr lang="ru-RU" sz="1752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6934121" y="3935065"/>
            <a:ext cx="1003688" cy="215553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8727396" y="3547871"/>
            <a:ext cx="1003688" cy="215553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1084690" y="3122110"/>
            <a:ext cx="1003688" cy="215553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8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8078" r="30462"/>
          <a:stretch/>
        </p:blipFill>
        <p:spPr>
          <a:xfrm>
            <a:off x="-1" y="3005931"/>
            <a:ext cx="4042629" cy="3005932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96225" y="1060457"/>
            <a:ext cx="5049894" cy="192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Нормы 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должны содержать </a:t>
            </a:r>
            <a:r>
              <a:rPr lang="ru-RU" altLang="zh-CN" sz="1636" b="1" u="sng" dirty="0">
                <a:solidFill>
                  <a:schemeClr val="accent5">
                    <a:lumMod val="75000"/>
                  </a:schemeClr>
                </a:solidFill>
              </a:rPr>
              <a:t>конкретную информацию 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о классе(ах) защиты, </a:t>
            </a:r>
          </a:p>
          <a:p>
            <a:pPr eaLnBrk="1" hangingPunct="1">
              <a:defRPr/>
            </a:pPr>
            <a:endParaRPr lang="ru-RU" altLang="zh-CN" sz="8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эксплуатационных уровнях защиты </a:t>
            </a:r>
            <a:endParaRPr lang="ru-RU" altLang="zh-CN" sz="1636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если это предусмотрено для данного типа СИЗ), </a:t>
            </a:r>
          </a:p>
          <a:p>
            <a:pPr eaLnBrk="1" hangingPunct="1">
              <a:defRPr/>
            </a:pPr>
            <a:endParaRPr lang="ru-RU" altLang="zh-CN" sz="8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b="1" dirty="0">
                <a:solidFill>
                  <a:schemeClr val="accent5">
                    <a:lumMod val="75000"/>
                  </a:schemeClr>
                </a:solidFill>
              </a:rPr>
              <a:t>особенностях конструкции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, </a:t>
            </a:r>
          </a:p>
          <a:p>
            <a:pPr eaLnBrk="1" hangingPunct="1">
              <a:defRPr/>
            </a:pPr>
            <a:endParaRPr lang="ru-RU" altLang="zh-CN" sz="8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b="1" dirty="0">
                <a:solidFill>
                  <a:schemeClr val="accent5">
                    <a:lumMod val="75000"/>
                  </a:schemeClr>
                </a:solidFill>
              </a:rPr>
              <a:t>комплектности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, планируемых к выдаче СИЗ</a:t>
            </a:r>
            <a:endParaRPr lang="en-US" altLang="zh-CN" sz="1636" b="1" u="sng" dirty="0">
              <a:solidFill>
                <a:srgbClr val="C00000"/>
              </a:solidFill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5639514" y="1060457"/>
            <a:ext cx="5195846" cy="255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zh-CN" sz="1636" b="1" dirty="0">
                <a:solidFill>
                  <a:srgbClr val="C00000"/>
                </a:solidFill>
              </a:rPr>
              <a:t>Классы </a:t>
            </a:r>
            <a:r>
              <a:rPr lang="ru-RU" altLang="zh-CN" sz="1636" b="1" dirty="0" smtClean="0">
                <a:solidFill>
                  <a:srgbClr val="C00000"/>
                </a:solidFill>
              </a:rPr>
              <a:t>защиты (примеры): </a:t>
            </a:r>
            <a:endParaRPr lang="ru-RU" altLang="zh-CN" sz="1636" b="1" dirty="0">
              <a:solidFill>
                <a:srgbClr val="C00000"/>
              </a:solidFill>
            </a:endParaRPr>
          </a:p>
          <a:p>
            <a:pPr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одежда от пониженных температур, кислот, воды, пыли, сигнальная, нефти и нефтепродуктов…</a:t>
            </a:r>
          </a:p>
          <a:p>
            <a:pPr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СИЗОД – </a:t>
            </a:r>
            <a:r>
              <a:rPr lang="en-US" altLang="zh-CN" sz="1636" dirty="0">
                <a:solidFill>
                  <a:schemeClr val="accent5">
                    <a:lumMod val="75000"/>
                  </a:schemeClr>
                </a:solidFill>
              </a:rPr>
              <a:t>FFP1 NR D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, А1В1Е1К1Р3</a:t>
            </a:r>
          </a:p>
          <a:p>
            <a:pPr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СИЗОС – 23 </a:t>
            </a:r>
            <a:r>
              <a:rPr lang="ru-RU" altLang="zh-CN" sz="1636" dirty="0" err="1">
                <a:solidFill>
                  <a:schemeClr val="accent5">
                    <a:lumMod val="75000"/>
                  </a:schemeClr>
                </a:solidFill>
              </a:rPr>
              <a:t>Дб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, ОЧКИ – В, </a:t>
            </a:r>
            <a:r>
              <a:rPr lang="en-US" altLang="zh-CN" sz="1636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, ЩИТКИ – </a:t>
            </a:r>
            <a:r>
              <a:rPr lang="en-US" altLang="zh-CN" sz="1636" dirty="0">
                <a:solidFill>
                  <a:schemeClr val="accent5">
                    <a:lumMod val="75000"/>
                  </a:schemeClr>
                </a:solidFill>
              </a:rPr>
              <a:t>A, 9, 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3…</a:t>
            </a:r>
          </a:p>
          <a:p>
            <a:pPr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ОБУВЬ – 200 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Дж</a:t>
            </a:r>
          </a:p>
          <a:p>
            <a:pPr eaLnBrk="1" hangingPunct="1">
              <a:defRPr/>
            </a:pPr>
            <a:endParaRPr lang="ru-RU" altLang="zh-CN" sz="1636" dirty="0">
              <a:solidFill>
                <a:srgbClr val="C00000"/>
              </a:solidFill>
            </a:endParaRPr>
          </a:p>
          <a:p>
            <a:pPr eaLnBrk="1" hangingPunct="1">
              <a:defRPr/>
            </a:pPr>
            <a:r>
              <a:rPr lang="ru-RU" altLang="zh-CN" sz="1636" b="1" dirty="0">
                <a:solidFill>
                  <a:srgbClr val="C00000"/>
                </a:solidFill>
              </a:rPr>
              <a:t>Эксплуатационные уровни: 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защита от дуги (кал/см</a:t>
            </a:r>
            <a:r>
              <a:rPr lang="ru-RU" altLang="zh-CN" sz="1636" baseline="30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), СИЗ рук (цифры или латинские буквы)</a:t>
            </a:r>
          </a:p>
          <a:p>
            <a:pPr marL="333985" indent="-333985" eaLnBrk="1" hangingPunct="1">
              <a:buFontTx/>
              <a:buChar char="-"/>
              <a:defRPr/>
            </a:pPr>
            <a:endParaRPr lang="ru-RU" altLang="zh-CN" sz="1636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45" y="3365500"/>
            <a:ext cx="4015281" cy="256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523428" y="280183"/>
            <a:ext cx="9873185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Приказ Минтруда России N 766н от 29.10.2021 "Об утверждении Правил обеспечения </a:t>
            </a:r>
          </a:p>
          <a:p>
            <a:pPr algn="ctr"/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работников средствами индивидуальной защиты и смывающими средствами"</a:t>
            </a:r>
          </a:p>
        </p:txBody>
      </p:sp>
    </p:spTree>
    <p:extLst>
      <p:ext uri="{BB962C8B-B14F-4D97-AF65-F5344CB8AC3E}">
        <p14:creationId xmlns:p14="http://schemas.microsoft.com/office/powerpoint/2010/main" val="33531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002090" y="2714665"/>
            <a:ext cx="2664296" cy="18198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Работодатель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имеет право осуществлять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замену нескольких СИЗ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, указанных в Нормах,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на одно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, обеспечивающее равноценную или превосходящую защиту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978" y="200071"/>
            <a:ext cx="2905829" cy="52357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1193" t="2089" r="13348"/>
          <a:stretch/>
        </p:blipFill>
        <p:spPr>
          <a:xfrm>
            <a:off x="736357" y="1133723"/>
            <a:ext cx="1841993" cy="4302075"/>
          </a:xfrm>
          <a:prstGeom prst="rect">
            <a:avLst/>
          </a:prstGeom>
        </p:spPr>
      </p:pic>
      <p:cxnSp>
        <p:nvCxnSpPr>
          <p:cNvPr id="13" name="Straight Connector 49"/>
          <p:cNvCxnSpPr/>
          <p:nvPr/>
        </p:nvCxnSpPr>
        <p:spPr>
          <a:xfrm flipV="1">
            <a:off x="2470322" y="2534646"/>
            <a:ext cx="1471311" cy="360039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t="4343"/>
          <a:stretch/>
        </p:blipFill>
        <p:spPr>
          <a:xfrm>
            <a:off x="7398134" y="540013"/>
            <a:ext cx="1934400" cy="18999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2" name="Straight Connector 47"/>
          <p:cNvCxnSpPr/>
          <p:nvPr/>
        </p:nvCxnSpPr>
        <p:spPr>
          <a:xfrm>
            <a:off x="8334238" y="2223945"/>
            <a:ext cx="0" cy="43204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4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809402" y="973427"/>
            <a:ext cx="3827924" cy="584775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КАК ПРИНЯТЬ РЕШЕНИЕ ЧЕМУ </a:t>
            </a:r>
            <a:endParaRPr lang="en-US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И КАК ОБУЧАТЬ?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29881" y="1558202"/>
            <a:ext cx="4760149" cy="338554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0097A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 или 2 класс риска из </a:t>
            </a:r>
            <a:r>
              <a:rPr lang="ru-RU" sz="1600" dirty="0" err="1" smtClean="0">
                <a:solidFill>
                  <a:srgbClr val="0097A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ТР</a:t>
            </a:r>
            <a:r>
              <a:rPr lang="ru-RU" sz="1600" dirty="0" smtClean="0">
                <a:solidFill>
                  <a:srgbClr val="0097A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ТС 019/2011?</a:t>
            </a:r>
            <a:endParaRPr lang="ru-RU" sz="1600" dirty="0">
              <a:solidFill>
                <a:srgbClr val="0097A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62" y="1637779"/>
            <a:ext cx="3888432" cy="4151712"/>
          </a:xfrm>
          <a:prstGeom prst="rect">
            <a:avLst/>
          </a:prstGeom>
        </p:spPr>
      </p:pic>
      <p:sp>
        <p:nvSpPr>
          <p:cNvPr id="82" name="Прямоугольник 81"/>
          <p:cNvSpPr/>
          <p:nvPr/>
        </p:nvSpPr>
        <p:spPr>
          <a:xfrm>
            <a:off x="5935933" y="2907590"/>
            <a:ext cx="3954098" cy="338554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Сертификат или декларация?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5417914" y="2241813"/>
            <a:ext cx="3954098" cy="338554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0097A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Простая или сложная конструкция?</a:t>
            </a:r>
            <a:endParaRPr lang="ru-RU" sz="1600" dirty="0">
              <a:solidFill>
                <a:srgbClr val="0097A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6426026" y="3593461"/>
            <a:ext cx="3954098" cy="584775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СИЗ от опасных или вредных факторов производственной среды?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5417914" y="1096537"/>
            <a:ext cx="3827924" cy="338554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ПРЕДЛАГАЕМЫЕ ВАРИАНТЫ…..</a:t>
            </a:r>
            <a:endParaRPr lang="ru-RU" sz="16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016" y="5194219"/>
            <a:ext cx="1353126" cy="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ts val="2805"/>
              </a:lnSpc>
              <a:defRPr/>
            </a:pPr>
            <a:r>
              <a:rPr lang="ru-RU" altLang="zh-CN" sz="2338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2022 год</a:t>
            </a:r>
            <a:endParaRPr lang="en-US" altLang="zh-CN" sz="2338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69442" y="3302642"/>
            <a:ext cx="3456384" cy="15352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err="1" smtClean="0">
                <a:solidFill>
                  <a:schemeClr val="accent5">
                    <a:lumMod val="75000"/>
                  </a:schemeClr>
                </a:solidFill>
              </a:rPr>
              <a:t>Противошумные</a:t>
            </a: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 вкладыши: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-    простая конструкция;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от вредного фактора;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1 класс риска;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ru-RU" altLang="ru-RU" sz="1870" dirty="0" smtClean="0">
                <a:solidFill>
                  <a:schemeClr val="accent5">
                    <a:lumMod val="75000"/>
                  </a:schemeClr>
                </a:solidFill>
              </a:rPr>
              <a:t>сертифицируется</a:t>
            </a:r>
            <a:endParaRPr lang="ru-RU" altLang="ru-RU" sz="187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359" y="1349747"/>
            <a:ext cx="2667483" cy="1781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130" r="13686" b="-2130"/>
          <a:stretch/>
        </p:blipFill>
        <p:spPr>
          <a:xfrm>
            <a:off x="7769196" y="898346"/>
            <a:ext cx="2232195" cy="18188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t="17545"/>
          <a:stretch/>
        </p:blipFill>
        <p:spPr>
          <a:xfrm>
            <a:off x="5431724" y="898346"/>
            <a:ext cx="2232195" cy="18294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2335" t="16604" r="3964"/>
          <a:stretch/>
        </p:blipFill>
        <p:spPr>
          <a:xfrm>
            <a:off x="5381141" y="2727752"/>
            <a:ext cx="4656254" cy="268498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28135" y="203072"/>
            <a:ext cx="8549303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24.12.2021 № 2464 </a:t>
            </a:r>
          </a:p>
          <a:p>
            <a:pPr algn="ctr"/>
            <a:r>
              <a:rPr lang="ru-RU" sz="1403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порядке обучения по охране труда и проверки знания требований охраны труда</a:t>
            </a:r>
            <a:r>
              <a:rPr lang="ru-RU" sz="1403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endParaRPr lang="ru-RU" sz="1403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0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</TotalTime>
  <Words>1491</Words>
  <Application>Microsoft Office PowerPoint</Application>
  <PresentationFormat>Произвольный</PresentationFormat>
  <Paragraphs>284</Paragraphs>
  <Slides>29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宋体</vt:lpstr>
      <vt:lpstr>Arial</vt:lpstr>
      <vt:lpstr>Arial Black</vt:lpstr>
      <vt:lpstr>Bank Gothic BT Medium</vt:lpstr>
      <vt:lpstr>Calibri</vt:lpstr>
      <vt:lpstr>Gotham Pro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Коровяковская Елена Александровна</dc:creator>
  <cp:lastModifiedBy>admin</cp:lastModifiedBy>
  <cp:revision>335</cp:revision>
  <dcterms:created xsi:type="dcterms:W3CDTF">2019-07-22T17:56:00Z</dcterms:created>
  <dcterms:modified xsi:type="dcterms:W3CDTF">2024-07-08T07:59:25Z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7C6E6F74158C4D929713964F4B27B48D</vt:lpwstr>
  </property>
  <property fmtid="{D5CDD505-2E9C-101B-9397-08002B2CF9AE}" pid="3" name="KSOProductBuildVer">
    <vt:lpwstr>1049-11.2.0.11214</vt:lpwstr>
  </property>
</Properties>
</file>