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0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1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2.xml" ContentType="application/vnd.openxmlformats-officedocument.drawingml.chart+xml"/>
  <Override PartName="/ppt/drawings/drawing3.xml" ContentType="application/vnd.openxmlformats-officedocument.drawingml.chartshapes+xml"/>
  <Override PartName="/ppt/charts/chart13.xml" ContentType="application/vnd.openxmlformats-officedocument.drawingml.chart+xml"/>
  <Override PartName="/ppt/drawings/drawing4.xml" ContentType="application/vnd.openxmlformats-officedocument.drawingml.chartshapes+xml"/>
  <Override PartName="/ppt/charts/chart14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14" r:id="rId2"/>
    <p:sldId id="312" r:id="rId3"/>
    <p:sldId id="400" r:id="rId4"/>
    <p:sldId id="401" r:id="rId5"/>
    <p:sldId id="403" r:id="rId6"/>
    <p:sldId id="407" r:id="rId7"/>
    <p:sldId id="411" r:id="rId8"/>
    <p:sldId id="415" r:id="rId9"/>
  </p:sldIdLst>
  <p:sldSz cx="12192000" cy="6858000"/>
  <p:notesSz cx="6669088" cy="9775825"/>
  <p:defaultTextStyle>
    <a:defPPr>
      <a:defRPr lang="ru-RU"/>
    </a:defPPr>
    <a:lvl1pPr marL="0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7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6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14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92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70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9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28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53" userDrawn="1">
          <p15:clr>
            <a:srgbClr val="A4A3A4"/>
          </p15:clr>
        </p15:guide>
        <p15:guide id="3" pos="325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orient="horz" pos="232" userDrawn="1">
          <p15:clr>
            <a:srgbClr val="A4A3A4"/>
          </p15:clr>
        </p15:guide>
        <p15:guide id="6" orient="horz" pos="4088" userDrawn="1">
          <p15:clr>
            <a:srgbClr val="A4A3A4"/>
          </p15:clr>
        </p15:guide>
        <p15:guide id="7" pos="408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арченко Юрий Анатольевич" initials="МЮА" lastIdx="30" clrIdx="0">
    <p:extLst>
      <p:ext uri="{19B8F6BF-5375-455C-9EA6-DF929625EA0E}">
        <p15:presenceInfo xmlns:p15="http://schemas.microsoft.com/office/powerpoint/2012/main" userId="S-1-5-21-3746427475-3916214548-3051442586-67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480E"/>
    <a:srgbClr val="264478"/>
    <a:srgbClr val="698ED0"/>
    <a:srgbClr val="ED7D31"/>
    <a:srgbClr val="FFC000"/>
    <a:srgbClr val="636363"/>
    <a:srgbClr val="FFFFFF"/>
    <a:srgbClr val="F0F0F0"/>
    <a:srgbClr val="5B9BD5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2" autoAdjust="0"/>
    <p:restoredTop sz="96296" autoAdjust="0"/>
  </p:normalViewPr>
  <p:slideViewPr>
    <p:cSldViewPr snapToGrid="0" showGuides="1">
      <p:cViewPr varScale="1">
        <p:scale>
          <a:sx n="116" d="100"/>
          <a:sy n="116" d="100"/>
        </p:scale>
        <p:origin x="162" y="120"/>
      </p:cViewPr>
      <p:guideLst>
        <p:guide orient="horz" pos="2160"/>
        <p:guide pos="3953"/>
        <p:guide pos="325"/>
        <p:guide pos="7355"/>
        <p:guide orient="horz" pos="232"/>
        <p:guide orient="horz" pos="4088"/>
        <p:guide pos="4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uamarchenko\Desktop\&#1052;&#1072;&#1088;&#1095;&#1077;&#1085;&#1082;&#1086;%20&#1070;.&#1040;\&#1057;&#1086;&#1074;&#1077;&#1097;&#1072;&#1085;&#1080;&#1103;\4.%20&#1042;&#1053;&#1054;&#1058;_&#1044;&#1072;&#1083;&#1100;&#1085;&#1080;&#1081;%20&#1042;&#1086;&#1089;&#1090;&#1086;&#1082;_&#1042;&#1083;&#1072;&#1076;&#1080;&#1074;&#1086;&#1089;&#1090;&#1086;&#1082;\2.%20&#1058;&#1088;&#1072;&#1074;&#1084;&#1072;&#1090;&#1080;&#1079;&#1084;%20&#1044;&#1060;&#1054;\&#1050;&#1086;&#1087;&#1080;&#1103;%20&#1076;&#1083;&#1103;%20&#1087;&#1088;&#1077;&#1079;&#1077;&#1085;&#1090;&#1072;&#1094;&#1080;&#1080;+&#1044;&#1060;&#1054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uamarchenko\Desktop\&#1052;&#1072;&#1088;&#1095;&#1077;&#1085;&#1082;&#1086;%20&#1070;.&#1040;\&#1057;&#1086;&#1074;&#1077;&#1097;&#1072;&#1085;&#1080;&#1103;\4.%20&#1042;&#1053;&#1054;&#1058;_&#1044;&#1072;&#1083;&#1100;&#1085;&#1080;&#1081;%20&#1042;&#1086;&#1089;&#1090;&#1086;&#1082;_&#1042;&#1083;&#1072;&#1076;&#1080;&#1074;&#1086;&#1089;&#1090;&#1086;&#1082;\2.%20&#1058;&#1088;&#1072;&#1074;&#1084;&#1072;&#1090;&#1080;&#1079;&#1084;%20&#1044;&#1060;&#1054;\&#1050;&#1086;&#1087;&#1080;&#1103;%20&#1076;&#1083;&#1103;%20&#1087;&#1088;&#1077;&#1079;&#1077;&#1085;&#1090;&#1072;&#1094;&#1080;&#1080;+&#1044;&#1060;&#1054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7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8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hare\1503$\&#1042;&#1053;&#1054;&#1058;\2024%20&#1080;&#1102;&#1085;&#1100;\&#1058;&#1088;&#1072;&#1074;&#1084;&#1072;&#1090;&#1080;&#1079;&#1084;%20&#1056;&#1060;%20+%20&#1044;&#1060;&#1054;\&#1050;&#1086;&#1087;&#1080;&#1103;%20&#1076;&#1083;&#1103;%20&#1087;&#1088;&#1077;&#1079;&#1077;&#1085;&#1090;&#1072;&#1094;&#1080;&#1080;+&#1044;&#1060;&#1054;+_&#1054;&#1050;&#1042;&#1069;&#1044;%20&#1056;&#1086;&#1089;&#1090;&#1088;&#1091;&#1076;&#1072;_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uamarchenko\AppData\Local\Microsoft\Windows\INetCache\Content.Outlook\GWLVRS23\&#1076;&#1083;&#1103;%20&#1087;&#1088;&#1077;&#1079;&#1077;&#1085;&#1090;&#1072;&#1094;&#1080;&#108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uamarchenko\Desktop\&#1052;&#1072;&#1088;&#1095;&#1077;&#1085;&#1082;&#1086;%20&#1070;.&#1040;\&#1057;&#1086;&#1074;&#1077;&#1097;&#1072;&#1085;&#1080;&#1103;\4.%20&#1042;&#1053;&#1054;&#1058;_&#1044;&#1072;&#1083;&#1100;&#1085;&#1080;&#1081;%20&#1042;&#1086;&#1089;&#1090;&#1086;&#1082;_&#1042;&#1083;&#1072;&#1076;&#1080;&#1074;&#1086;&#1089;&#1090;&#1086;&#1082;\2.%20&#1058;&#1088;&#1072;&#1074;&#1084;&#1072;&#1090;&#1080;&#1079;&#1084;%20&#1044;&#1060;&#1054;\&#1050;&#1086;&#1087;&#1080;&#1103;%20&#1076;&#1083;&#1103;%20&#1087;&#1088;&#1077;&#1079;&#1077;&#1085;&#1090;&#1072;&#1094;&#1080;&#1080;+&#1044;&#1060;&#1054;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uamarchenko\Desktop\&#1052;&#1072;&#1088;&#1095;&#1077;&#1085;&#1082;&#1086;%20&#1070;.&#1040;\&#1057;&#1086;&#1074;&#1077;&#1097;&#1072;&#1085;&#1080;&#1103;\4.%20&#1042;&#1053;&#1054;&#1058;_&#1044;&#1072;&#1083;&#1100;&#1085;&#1080;&#1081;%20&#1042;&#1086;&#1089;&#1090;&#1086;&#1082;_&#1042;&#1083;&#1072;&#1076;&#1080;&#1074;&#1086;&#1089;&#1090;&#1086;&#1082;\2.%20&#1058;&#1088;&#1072;&#1074;&#1084;&#1072;&#1090;&#1080;&#1079;&#1084;%20&#1044;&#1060;&#1054;\&#1050;&#1086;&#1087;&#1080;&#1103;%20&#1076;&#1083;&#1103;%20&#1087;&#1088;&#1077;&#1079;&#1077;&#1085;&#1090;&#1072;&#1094;&#1080;&#1080;+&#1044;&#1060;&#1054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664471715354948E-2"/>
          <c:y val="7.4832437209987482E-3"/>
          <c:w val="0.9420876950653907"/>
          <c:h val="0.94467308643266235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layout>
                <c:manualLayout>
                  <c:x val="6.255561193901379E-8"/>
                  <c:y val="5.8585473833908379E-2"/>
                </c:manualLayout>
              </c:layout>
              <c:tx>
                <c:rich>
                  <a:bodyPr vertOverflow="overflow" horzOverflow="overflow" wrap="square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400" b="1" i="0" u="none" strike="noStrike" kern="1200" baseline="0">
                        <a:solidFill>
                          <a:srgbClr val="002060"/>
                        </a:solidFill>
                        <a:latin typeface="Arial Narrow" pitchFamily="34" charset="0"/>
                        <a:ea typeface="+mn-ea"/>
                        <a:cs typeface="+mn-cs"/>
                      </a:defRPr>
                    </a:pPr>
                    <a:r>
                      <a:rPr lang="en-US" sz="1400" b="1" i="0" u="none" strike="noStrike" kern="1200" baseline="0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31 450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400" b="1" i="0" u="none" strike="noStrike" kern="1200" baseline="0">
                        <a:solidFill>
                          <a:srgbClr val="002060"/>
                        </a:solidFill>
                        <a:latin typeface="Arial Narrow" pitchFamily="34" charset="0"/>
                        <a:ea typeface="+mn-ea"/>
                        <a:cs typeface="+mn-cs"/>
                      </a:defRPr>
                    </a:pP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7.2970871104411805E-2"/>
                      <c:h val="0.17625858270601624"/>
                    </c:manualLayout>
                  </c15:layout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1651890713537818E-16"/>
                  <c:y val="1.6738706809688135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32 151</a:t>
                    </a:r>
                    <a:endParaRPr lang="en-US" sz="14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328076660150877E-2"/>
                      <c:h val="0.1595198758963281"/>
                    </c:manualLayout>
                  </c15:layout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5</a:t>
                    </a:r>
                    <a:r>
                      <a:rPr lang="en-US" sz="1200" dirty="0" smtClean="0">
                        <a:latin typeface="Arial Narrow" pitchFamily="34" charset="0"/>
                        <a:cs typeface="Times New Roman" pitchFamily="18" charset="0"/>
                      </a:rPr>
                      <a:t>6 116</a:t>
                    </a:r>
                    <a:endParaRPr lang="en-US" sz="12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6</a:t>
                    </a:r>
                    <a:r>
                      <a:rPr lang="en-US" sz="1200" dirty="0" smtClean="0">
                        <a:latin typeface="Arial Narrow" pitchFamily="34" charset="0"/>
                        <a:cs typeface="Times New Roman" pitchFamily="18" charset="0"/>
                      </a:rPr>
                      <a:t>1 047</a:t>
                    </a:r>
                    <a:endParaRPr lang="en-US" sz="12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6</a:t>
                    </a:r>
                    <a:r>
                      <a:rPr lang="en-US" sz="1200" dirty="0" smtClean="0">
                        <a:latin typeface="Arial Narrow" pitchFamily="34" charset="0"/>
                        <a:cs typeface="Times New Roman" pitchFamily="18" charset="0"/>
                      </a:rPr>
                      <a:t>5 891</a:t>
                    </a:r>
                    <a:endParaRPr lang="en-US" sz="12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6</a:t>
                    </a:r>
                    <a:r>
                      <a:rPr lang="en-US" sz="1200" dirty="0" smtClean="0">
                        <a:latin typeface="Arial Narrow" pitchFamily="34" charset="0"/>
                        <a:cs typeface="Times New Roman" pitchFamily="18" charset="0"/>
                      </a:rPr>
                      <a:t>4</a:t>
                    </a:r>
                    <a:r>
                      <a:rPr lang="en-US" sz="1200" baseline="0" dirty="0" smtClean="0">
                        <a:latin typeface="Arial Narrow" pitchFamily="34" charset="0"/>
                        <a:cs typeface="Times New Roman" pitchFamily="18" charset="0"/>
                      </a:rPr>
                      <a:t> 660</a:t>
                    </a:r>
                    <a:endParaRPr lang="en-US" sz="12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7</a:t>
                    </a:r>
                    <a:r>
                      <a:rPr lang="en-US" sz="1200" dirty="0" smtClean="0">
                        <a:latin typeface="Arial Narrow" pitchFamily="34" charset="0"/>
                        <a:cs typeface="Times New Roman" pitchFamily="18" charset="0"/>
                      </a:rPr>
                      <a:t>7</a:t>
                    </a:r>
                    <a:r>
                      <a:rPr lang="en-US" sz="1200" baseline="0" dirty="0" smtClean="0">
                        <a:latin typeface="Arial Narrow" pitchFamily="34" charset="0"/>
                        <a:cs typeface="Times New Roman" pitchFamily="18" charset="0"/>
                      </a:rPr>
                      <a:t> 364</a:t>
                    </a:r>
                    <a:endParaRPr lang="en-US" sz="12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35 227</a:t>
                    </a:r>
                    <a:endParaRPr lang="en-US" sz="1200" dirty="0" smtClean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 smtClean="0"/>
                      <a:t>35 492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smtClean="0"/>
                      <a:t>85 012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>
                <a:noAutofit/>
              </a:bodyPr>
              <a:lstStyle/>
              <a:p>
                <a:pPr>
                  <a:defRPr sz="1400" b="1">
                    <a:solidFill>
                      <a:srgbClr val="002060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2022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1450</c:v>
                </c:pt>
                <c:pt idx="1">
                  <c:v>2288</c:v>
                </c:pt>
                <c:pt idx="2">
                  <c:v>2151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89719440"/>
        <c:axId val="689721072"/>
      </c:barChart>
      <c:catAx>
        <c:axId val="689719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>
                <a:solidFill>
                  <a:srgbClr val="002060"/>
                </a:solidFill>
                <a:latin typeface="Arial Narrow" pitchFamily="34" charset="0"/>
              </a:defRPr>
            </a:pPr>
            <a:endParaRPr lang="ru-RU"/>
          </a:p>
        </c:txPr>
        <c:crossAx val="689721072"/>
        <c:crosses val="autoZero"/>
        <c:auto val="0"/>
        <c:lblAlgn val="ctr"/>
        <c:lblOffset val="100"/>
        <c:noMultiLvlLbl val="0"/>
      </c:catAx>
      <c:valAx>
        <c:axId val="6897210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689719440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'причины нс ДФО'!$X$31</c:f>
              <c:strCache>
                <c:ptCount val="1"/>
                <c:pt idx="0">
                  <c:v>РФ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'причины нс ДФО'!$W$33:$W$42</c:f>
              <c:strCache>
                <c:ptCount val="10"/>
                <c:pt idx="0">
                  <c:v>необеспечение контроля за ходом выполнения работы, соблюдением трудовой дисциплины</c:v>
                </c:pt>
                <c:pt idx="1">
                  <c:v>недостатки в создании и обеспечении функционирования системы управления охраной труда</c:v>
                </c:pt>
                <c:pt idx="2">
                  <c:v>нарушения допуска к работам с повышенной опасностью</c:v>
                </c:pt>
                <c:pt idx="3">
                  <c:v>несогласованность действий исполнителей, отсутствие взаимодействия</c:v>
                </c:pt>
                <c:pt idx="4">
                  <c:v>необеспечение контроля за состоянием территории, технологического и вспомогательного оборудования</c:v>
                </c:pt>
                <c:pt idx="5">
                  <c:v>необеспеченность работников необходимым оборудованием, материалами, инструментом и др</c:v>
                </c:pt>
                <c:pt idx="6">
                  <c:v>необеспечение механизации тяжелых, вредных и опасных работ</c:v>
                </c:pt>
                <c:pt idx="7">
                  <c:v>необеспечение контроля за самоходными механизмами и спецтранспортом</c:v>
                </c:pt>
                <c:pt idx="8">
                  <c:v>нарушение режима труда и отдыха</c:v>
                </c:pt>
                <c:pt idx="9">
                  <c:v>отсутствие (недостатки) технического освидетельствования зданий, сооружений, оборудования</c:v>
                </c:pt>
              </c:strCache>
            </c:strRef>
          </c:cat>
          <c:val>
            <c:numRef>
              <c:f>'причины нс ДФО'!$X$33:$X$42</c:f>
              <c:numCache>
                <c:formatCode>0.00</c:formatCode>
                <c:ptCount val="10"/>
                <c:pt idx="0">
                  <c:v>60.84</c:v>
                </c:pt>
                <c:pt idx="1">
                  <c:v>10.199999999999999</c:v>
                </c:pt>
                <c:pt idx="2">
                  <c:v>10.130000000000001</c:v>
                </c:pt>
                <c:pt idx="3">
                  <c:v>4.6500000000000004</c:v>
                </c:pt>
                <c:pt idx="4">
                  <c:v>4.43</c:v>
                </c:pt>
                <c:pt idx="5">
                  <c:v>1.95</c:v>
                </c:pt>
                <c:pt idx="6">
                  <c:v>1.35</c:v>
                </c:pt>
                <c:pt idx="7">
                  <c:v>1.28</c:v>
                </c:pt>
                <c:pt idx="8">
                  <c:v>0.75</c:v>
                </c:pt>
                <c:pt idx="9">
                  <c:v>0.15</c:v>
                </c:pt>
              </c:numCache>
            </c:numRef>
          </c:val>
        </c:ser>
        <c:ser>
          <c:idx val="0"/>
          <c:order val="1"/>
          <c:tx>
            <c:strRef>
              <c:f>'причины нс ДФО'!$Y$31</c:f>
              <c:strCache>
                <c:ptCount val="1"/>
                <c:pt idx="0">
                  <c:v>ДФО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'причины нс ДФО'!$W$33:$W$42</c:f>
              <c:strCache>
                <c:ptCount val="10"/>
                <c:pt idx="0">
                  <c:v>необеспечение контроля за ходом выполнения работы, соблюдением трудовой дисциплины</c:v>
                </c:pt>
                <c:pt idx="1">
                  <c:v>недостатки в создании и обеспечении функционирования системы управления охраной труда</c:v>
                </c:pt>
                <c:pt idx="2">
                  <c:v>нарушения допуска к работам с повышенной опасностью</c:v>
                </c:pt>
                <c:pt idx="3">
                  <c:v>несогласованность действий исполнителей, отсутствие взаимодействия</c:v>
                </c:pt>
                <c:pt idx="4">
                  <c:v>необеспечение контроля за состоянием территории, технологического и вспомогательного оборудования</c:v>
                </c:pt>
                <c:pt idx="5">
                  <c:v>необеспеченность работников необходимым оборудованием, материалами, инструментом и др</c:v>
                </c:pt>
                <c:pt idx="6">
                  <c:v>необеспечение механизации тяжелых, вредных и опасных работ</c:v>
                </c:pt>
                <c:pt idx="7">
                  <c:v>необеспечение контроля за самоходными механизмами и спецтранспортом</c:v>
                </c:pt>
                <c:pt idx="8">
                  <c:v>нарушение режима труда и отдыха</c:v>
                </c:pt>
                <c:pt idx="9">
                  <c:v>отсутствие (недостатки) технического освидетельствования зданий, сооружений, оборудования</c:v>
                </c:pt>
              </c:strCache>
            </c:strRef>
          </c:cat>
          <c:val>
            <c:numRef>
              <c:f>'причины нс ДФО'!$Y$33:$Y$42</c:f>
              <c:numCache>
                <c:formatCode>0.00</c:formatCode>
                <c:ptCount val="10"/>
                <c:pt idx="0">
                  <c:v>55.36</c:v>
                </c:pt>
                <c:pt idx="1">
                  <c:v>9.82</c:v>
                </c:pt>
                <c:pt idx="2">
                  <c:v>10.71</c:v>
                </c:pt>
                <c:pt idx="3">
                  <c:v>4.46</c:v>
                </c:pt>
                <c:pt idx="4">
                  <c:v>6.25</c:v>
                </c:pt>
                <c:pt idx="5">
                  <c:v>1.79</c:v>
                </c:pt>
                <c:pt idx="6">
                  <c:v>0</c:v>
                </c:pt>
                <c:pt idx="7">
                  <c:v>0.89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21086560"/>
        <c:axId val="689719984"/>
      </c:barChart>
      <c:catAx>
        <c:axId val="421086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89719984"/>
        <c:crosses val="autoZero"/>
        <c:auto val="1"/>
        <c:lblAlgn val="ctr"/>
        <c:lblOffset val="100"/>
        <c:noMultiLvlLbl val="0"/>
      </c:catAx>
      <c:valAx>
        <c:axId val="689719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10865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3329729024101"/>
          <c:y val="1.7600774830060461E-2"/>
          <c:w val="0.86508812707362726"/>
          <c:h val="0.6094511994414920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'причины нс ДФО'!$X$31</c:f>
              <c:strCache>
                <c:ptCount val="1"/>
                <c:pt idx="0">
                  <c:v>РФ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'причины нс ДФО'!$W$44:$W$48</c:f>
              <c:strCache>
                <c:ptCount val="5"/>
                <c:pt idx="0">
                  <c:v>неосторожность, невнимательность, поспешность</c:v>
                </c:pt>
                <c:pt idx="1">
                  <c:v>причинение вреда жизни и здоровью в результате противоправных действий третьих лиц</c:v>
                </c:pt>
                <c:pt idx="2">
                  <c:v>внезапное ухудшение состояния здоровья пострадавшего (головокружение и других)</c:v>
                </c:pt>
                <c:pt idx="3">
                  <c:v>причинение вреда жизни и здоровью в результате чрезвычайных ситуаций</c:v>
                </c:pt>
                <c:pt idx="4">
                  <c:v>утомление, физическое перенапряжение</c:v>
                </c:pt>
              </c:strCache>
            </c:strRef>
          </c:cat>
          <c:val>
            <c:numRef>
              <c:f>'причины нс ДФО'!$X$44:$X$48</c:f>
              <c:numCache>
                <c:formatCode>0.00</c:formatCode>
                <c:ptCount val="5"/>
                <c:pt idx="0">
                  <c:v>47.05</c:v>
                </c:pt>
                <c:pt idx="1">
                  <c:v>19.96</c:v>
                </c:pt>
                <c:pt idx="2">
                  <c:v>16.37</c:v>
                </c:pt>
                <c:pt idx="3">
                  <c:v>3.47</c:v>
                </c:pt>
                <c:pt idx="4">
                  <c:v>1.0900000000000001</c:v>
                </c:pt>
              </c:numCache>
            </c:numRef>
          </c:val>
        </c:ser>
        <c:ser>
          <c:idx val="0"/>
          <c:order val="1"/>
          <c:tx>
            <c:strRef>
              <c:f>'причины нс ДФО'!$Y$31</c:f>
              <c:strCache>
                <c:ptCount val="1"/>
                <c:pt idx="0">
                  <c:v>ДФО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'причины нс ДФО'!$W$44:$W$48</c:f>
              <c:strCache>
                <c:ptCount val="5"/>
                <c:pt idx="0">
                  <c:v>неосторожность, невнимательность, поспешность</c:v>
                </c:pt>
                <c:pt idx="1">
                  <c:v>причинение вреда жизни и здоровью в результате противоправных действий третьих лиц</c:v>
                </c:pt>
                <c:pt idx="2">
                  <c:v>внезапное ухудшение состояния здоровья пострадавшего (головокружение и других)</c:v>
                </c:pt>
                <c:pt idx="3">
                  <c:v>причинение вреда жизни и здоровью в результате чрезвычайных ситуаций</c:v>
                </c:pt>
                <c:pt idx="4">
                  <c:v>утомление, физическое перенапряжение</c:v>
                </c:pt>
              </c:strCache>
            </c:strRef>
          </c:cat>
          <c:val>
            <c:numRef>
              <c:f>'причины нс ДФО'!$Y$44:$Y$48</c:f>
              <c:numCache>
                <c:formatCode>0.00</c:formatCode>
                <c:ptCount val="5"/>
                <c:pt idx="0">
                  <c:v>50.56</c:v>
                </c:pt>
                <c:pt idx="1">
                  <c:v>13.48</c:v>
                </c:pt>
                <c:pt idx="2">
                  <c:v>11.24</c:v>
                </c:pt>
                <c:pt idx="3">
                  <c:v>4.49</c:v>
                </c:pt>
                <c:pt idx="4">
                  <c:v>1.1200000000000001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689718896"/>
        <c:axId val="689729232"/>
      </c:barChart>
      <c:catAx>
        <c:axId val="68971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89729232"/>
        <c:crosses val="autoZero"/>
        <c:auto val="1"/>
        <c:lblAlgn val="ctr"/>
        <c:lblOffset val="100"/>
        <c:noMultiLvlLbl val="0"/>
      </c:catAx>
      <c:valAx>
        <c:axId val="689729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897188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664471715354948E-2"/>
          <c:y val="7.4832437209987482E-3"/>
          <c:w val="0.9420876950653907"/>
          <c:h val="0.94467308643266235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layout>
                <c:manualLayout>
                  <c:x val="6.255561193901379E-8"/>
                  <c:y val="5.8585473833908379E-2"/>
                </c:manualLayout>
              </c:layout>
              <c:tx>
                <c:rich>
                  <a:bodyPr vertOverflow="overflow" horzOverflow="overflow" wrap="square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400" b="1" i="0" u="none" strike="noStrike" kern="1200" baseline="0">
                        <a:solidFill>
                          <a:srgbClr val="002060"/>
                        </a:solidFill>
                        <a:latin typeface="Arial Narrow" pitchFamily="34" charset="0"/>
                        <a:ea typeface="+mn-ea"/>
                        <a:cs typeface="+mn-cs"/>
                      </a:defRPr>
                    </a:pPr>
                    <a:r>
                      <a:rPr lang="en-US" sz="1400" b="1" i="0" u="none" strike="noStrike" kern="1200" baseline="0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1 120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400" b="1" i="0" u="none" strike="noStrike" kern="1200" baseline="0">
                        <a:solidFill>
                          <a:srgbClr val="002060"/>
                        </a:solidFill>
                        <a:latin typeface="Arial Narrow" pitchFamily="34" charset="0"/>
                        <a:ea typeface="+mn-ea"/>
                        <a:cs typeface="+mn-cs"/>
                      </a:defRPr>
                    </a:pP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7.2970871104411805E-2"/>
                      <c:h val="0.17625858270601624"/>
                    </c:manualLayout>
                  </c15:layout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1651890713537818E-16"/>
                  <c:y val="1.6738706809688135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latin typeface="Arial Narrow" pitchFamily="34" charset="0"/>
                        <a:cs typeface="Times New Roman" pitchFamily="18" charset="0"/>
                      </a:rPr>
                      <a:t>973</a:t>
                    </a:r>
                    <a:endParaRPr lang="en-US" sz="14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328076660150877E-2"/>
                      <c:h val="0.1595198758963281"/>
                    </c:manualLayout>
                  </c15:layout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5</a:t>
                    </a:r>
                    <a:r>
                      <a:rPr lang="en-US" sz="1200" dirty="0" smtClean="0">
                        <a:latin typeface="Arial Narrow" pitchFamily="34" charset="0"/>
                        <a:cs typeface="Times New Roman" pitchFamily="18" charset="0"/>
                      </a:rPr>
                      <a:t>6 116</a:t>
                    </a:r>
                    <a:endParaRPr lang="en-US" sz="12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6</a:t>
                    </a:r>
                    <a:r>
                      <a:rPr lang="en-US" sz="1200" dirty="0" smtClean="0">
                        <a:latin typeface="Arial Narrow" pitchFamily="34" charset="0"/>
                        <a:cs typeface="Times New Roman" pitchFamily="18" charset="0"/>
                      </a:rPr>
                      <a:t>1 047</a:t>
                    </a:r>
                    <a:endParaRPr lang="en-US" sz="12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6</a:t>
                    </a:r>
                    <a:r>
                      <a:rPr lang="en-US" sz="1200" dirty="0" smtClean="0">
                        <a:latin typeface="Arial Narrow" pitchFamily="34" charset="0"/>
                        <a:cs typeface="Times New Roman" pitchFamily="18" charset="0"/>
                      </a:rPr>
                      <a:t>5 891</a:t>
                    </a:r>
                    <a:endParaRPr lang="en-US" sz="12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6</a:t>
                    </a:r>
                    <a:r>
                      <a:rPr lang="en-US" sz="1200" dirty="0" smtClean="0">
                        <a:latin typeface="Arial Narrow" pitchFamily="34" charset="0"/>
                        <a:cs typeface="Times New Roman" pitchFamily="18" charset="0"/>
                      </a:rPr>
                      <a:t>4</a:t>
                    </a:r>
                    <a:r>
                      <a:rPr lang="en-US" sz="1200" baseline="0" dirty="0" smtClean="0">
                        <a:latin typeface="Arial Narrow" pitchFamily="34" charset="0"/>
                        <a:cs typeface="Times New Roman" pitchFamily="18" charset="0"/>
                      </a:rPr>
                      <a:t> 660</a:t>
                    </a:r>
                    <a:endParaRPr lang="en-US" sz="12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7</a:t>
                    </a:r>
                    <a:r>
                      <a:rPr lang="en-US" sz="1200" dirty="0" smtClean="0">
                        <a:latin typeface="Arial Narrow" pitchFamily="34" charset="0"/>
                        <a:cs typeface="Times New Roman" pitchFamily="18" charset="0"/>
                      </a:rPr>
                      <a:t>7</a:t>
                    </a:r>
                    <a:r>
                      <a:rPr lang="en-US" sz="1200" baseline="0" dirty="0" smtClean="0">
                        <a:latin typeface="Arial Narrow" pitchFamily="34" charset="0"/>
                        <a:cs typeface="Times New Roman" pitchFamily="18" charset="0"/>
                      </a:rPr>
                      <a:t> 364</a:t>
                    </a:r>
                    <a:endParaRPr lang="en-US" sz="12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35 227</a:t>
                    </a:r>
                    <a:endParaRPr lang="en-US" sz="1200" dirty="0" smtClean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 smtClean="0"/>
                      <a:t>35 492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smtClean="0"/>
                      <a:t>85 012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>
                <a:noAutofit/>
              </a:bodyPr>
              <a:lstStyle/>
              <a:p>
                <a:pPr>
                  <a:defRPr sz="1400" b="1">
                    <a:solidFill>
                      <a:srgbClr val="002060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2022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1120</c:v>
                </c:pt>
                <c:pt idx="1">
                  <c:v>1126</c:v>
                </c:pt>
                <c:pt idx="2">
                  <c:v>973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90674400"/>
        <c:axId val="690672768"/>
      </c:barChart>
      <c:catAx>
        <c:axId val="690674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>
                <a:solidFill>
                  <a:srgbClr val="002060"/>
                </a:solidFill>
                <a:latin typeface="Arial Narrow" pitchFamily="34" charset="0"/>
              </a:defRPr>
            </a:pPr>
            <a:endParaRPr lang="ru-RU"/>
          </a:p>
        </c:txPr>
        <c:crossAx val="690672768"/>
        <c:crosses val="autoZero"/>
        <c:auto val="0"/>
        <c:lblAlgn val="ctr"/>
        <c:lblOffset val="100"/>
        <c:noMultiLvlLbl val="0"/>
      </c:catAx>
      <c:valAx>
        <c:axId val="6906727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690674400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664471715354948E-2"/>
          <c:y val="7.4832437209987482E-3"/>
          <c:w val="0.9420876950653907"/>
          <c:h val="0.94467308643266235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-0.52505215480142231"/>
                  <c:y val="-0.3012965240187104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104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487033024666914"/>
                      <c:h val="0.42834322497993332"/>
                    </c:manualLayout>
                  </c15:layout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36351020312786009"/>
                  <c:y val="-2.3974417520351441E-18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latin typeface="Arial Narrow" pitchFamily="34" charset="0"/>
                        <a:cs typeface="Times New Roman" pitchFamily="18" charset="0"/>
                      </a:rPr>
                      <a:t>132</a:t>
                    </a:r>
                    <a:endParaRPr lang="en-US" sz="14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906191459724291"/>
                      <c:h val="0.29393149787603084"/>
                    </c:manualLayout>
                  </c15:layout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4</a:t>
                    </a:r>
                    <a:r>
                      <a:rPr lang="en-US" sz="1200" dirty="0" smtClean="0">
                        <a:latin typeface="Arial Narrow" pitchFamily="34" charset="0"/>
                        <a:cs typeface="Times New Roman" pitchFamily="18" charset="0"/>
                      </a:rPr>
                      <a:t>9 939</a:t>
                    </a:r>
                    <a:endParaRPr lang="en-US" sz="12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5</a:t>
                    </a:r>
                    <a:r>
                      <a:rPr lang="en-US" sz="1200" dirty="0" smtClean="0">
                        <a:latin typeface="Arial Narrow" pitchFamily="34" charset="0"/>
                        <a:cs typeface="Times New Roman" pitchFamily="18" charset="0"/>
                      </a:rPr>
                      <a:t>6 116</a:t>
                    </a:r>
                    <a:endParaRPr lang="en-US" sz="12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6</a:t>
                    </a:r>
                    <a:r>
                      <a:rPr lang="en-US" sz="1200" dirty="0" smtClean="0">
                        <a:latin typeface="Arial Narrow" pitchFamily="34" charset="0"/>
                        <a:cs typeface="Times New Roman" pitchFamily="18" charset="0"/>
                      </a:rPr>
                      <a:t>1 047</a:t>
                    </a:r>
                    <a:endParaRPr lang="en-US" sz="12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6</a:t>
                    </a:r>
                    <a:r>
                      <a:rPr lang="en-US" sz="1200" dirty="0" smtClean="0">
                        <a:latin typeface="Arial Narrow" pitchFamily="34" charset="0"/>
                        <a:cs typeface="Times New Roman" pitchFamily="18" charset="0"/>
                      </a:rPr>
                      <a:t>5 891</a:t>
                    </a:r>
                    <a:endParaRPr lang="en-US" sz="12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6</a:t>
                    </a:r>
                    <a:r>
                      <a:rPr lang="en-US" sz="1200" dirty="0" smtClean="0">
                        <a:latin typeface="Arial Narrow" pitchFamily="34" charset="0"/>
                        <a:cs typeface="Times New Roman" pitchFamily="18" charset="0"/>
                      </a:rPr>
                      <a:t>4</a:t>
                    </a:r>
                    <a:r>
                      <a:rPr lang="en-US" sz="1200" baseline="0" dirty="0" smtClean="0">
                        <a:latin typeface="Arial Narrow" pitchFamily="34" charset="0"/>
                        <a:cs typeface="Times New Roman" pitchFamily="18" charset="0"/>
                      </a:rPr>
                      <a:t> 660</a:t>
                    </a:r>
                    <a:endParaRPr lang="en-US" sz="12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7</a:t>
                    </a:r>
                    <a:r>
                      <a:rPr lang="en-US" sz="1200" dirty="0" smtClean="0">
                        <a:latin typeface="Arial Narrow" pitchFamily="34" charset="0"/>
                        <a:cs typeface="Times New Roman" pitchFamily="18" charset="0"/>
                      </a:rPr>
                      <a:t>7</a:t>
                    </a:r>
                    <a:r>
                      <a:rPr lang="en-US" sz="1200" baseline="0" dirty="0" smtClean="0">
                        <a:latin typeface="Arial Narrow" pitchFamily="34" charset="0"/>
                        <a:cs typeface="Times New Roman" pitchFamily="18" charset="0"/>
                      </a:rPr>
                      <a:t> 364</a:t>
                    </a:r>
                    <a:endParaRPr lang="en-US" sz="12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35 227</a:t>
                    </a:r>
                    <a:endParaRPr lang="en-US" sz="1200" dirty="0" smtClean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 smtClean="0"/>
                      <a:t>35 492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smtClean="0"/>
                      <a:t>85 012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002060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2022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127</c:v>
                </c:pt>
                <c:pt idx="1">
                  <c:v>104</c:v>
                </c:pt>
                <c:pt idx="2">
                  <c:v>132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90675488"/>
        <c:axId val="690664064"/>
      </c:barChart>
      <c:catAx>
        <c:axId val="6906754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90664064"/>
        <c:crosses val="autoZero"/>
        <c:auto val="0"/>
        <c:lblAlgn val="ctr"/>
        <c:lblOffset val="100"/>
        <c:noMultiLvlLbl val="0"/>
      </c:catAx>
      <c:valAx>
        <c:axId val="6906640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690675488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легкие</c:v>
                </c:pt>
                <c:pt idx="1">
                  <c:v>тяжелые</c:v>
                </c:pt>
                <c:pt idx="2">
                  <c:v>со смертельным исходом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74</c:v>
                </c:pt>
                <c:pt idx="1">
                  <c:v>39</c:v>
                </c:pt>
                <c:pt idx="2">
                  <c:v>19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легкие</c:v>
                </c:pt>
                <c:pt idx="1">
                  <c:v>тяжелые</c:v>
                </c:pt>
                <c:pt idx="2">
                  <c:v>со смертельным исходом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69</c:v>
                </c:pt>
                <c:pt idx="1">
                  <c:v>19</c:v>
                </c:pt>
                <c:pt idx="2">
                  <c:v>16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легкие</c:v>
                </c:pt>
                <c:pt idx="1">
                  <c:v>тяжелые</c:v>
                </c:pt>
                <c:pt idx="2">
                  <c:v>со смертельным исходом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82</c:v>
                </c:pt>
                <c:pt idx="1">
                  <c:v>29</c:v>
                </c:pt>
                <c:pt idx="2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0676032"/>
        <c:axId val="690673312"/>
      </c:barChart>
      <c:catAx>
        <c:axId val="690676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0673312"/>
        <c:crosses val="autoZero"/>
        <c:auto val="1"/>
        <c:lblAlgn val="ctr"/>
        <c:lblOffset val="100"/>
        <c:noMultiLvlLbl val="0"/>
      </c:catAx>
      <c:valAx>
        <c:axId val="690673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0676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302310156689163E-3"/>
          <c:y val="7.509534378184389E-2"/>
          <c:w val="0.94507381124319734"/>
          <c:h val="0.800727425949962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2.0995352368256455E-3"/>
                  <c:y val="-1.593438999530457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389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9.282594331624035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393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 398*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 i="0" baseline="0">
                    <a:solidFill>
                      <a:schemeClr val="tx2">
                        <a:lumMod val="75000"/>
                      </a:schemeClr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Лист1!$A$10:$A$12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Лист1!$B$10:$B$12</c:f>
              <c:numCache>
                <c:formatCode>General</c:formatCode>
                <c:ptCount val="3"/>
                <c:pt idx="0">
                  <c:v>3890</c:v>
                </c:pt>
                <c:pt idx="1">
                  <c:v>3930</c:v>
                </c:pt>
                <c:pt idx="2">
                  <c:v>3980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9722160"/>
        <c:axId val="689720528"/>
      </c:barChart>
      <c:catAx>
        <c:axId val="68972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00">
                <a:latin typeface="Arial Narrow" pitchFamily="34" charset="0"/>
              </a:defRPr>
            </a:pPr>
            <a:endParaRPr lang="ru-RU"/>
          </a:p>
        </c:txPr>
        <c:crossAx val="689720528"/>
        <c:crosses val="autoZero"/>
        <c:auto val="1"/>
        <c:lblAlgn val="ctr"/>
        <c:lblOffset val="100"/>
        <c:noMultiLvlLbl val="0"/>
      </c:catAx>
      <c:valAx>
        <c:axId val="6897205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68972216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013666570938931E-2"/>
          <c:y val="1.9127317473618816E-2"/>
          <c:w val="0.97847362197851062"/>
          <c:h val="0.827896971561564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  <a:miter lim="800000"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117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133*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 rtl="0">
                  <a:defRPr lang="ru-RU" sz="1300" b="1" i="0" u="none" strike="noStrike" kern="1200" baseline="0">
                    <a:solidFill>
                      <a:srgbClr val="002060"/>
                    </a:solidFill>
                    <a:latin typeface="Arial Narrow" pitchFamily="34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Лист1!$A$10:$A$12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Лист1!$B$10:$B$12</c:f>
              <c:numCache>
                <c:formatCode>General</c:formatCode>
                <c:ptCount val="3"/>
                <c:pt idx="0">
                  <c:v>1160</c:v>
                </c:pt>
                <c:pt idx="1">
                  <c:v>1170</c:v>
                </c:pt>
                <c:pt idx="2">
                  <c:v>1609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9722704"/>
        <c:axId val="689723248"/>
      </c:barChart>
      <c:catAx>
        <c:axId val="689722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00">
                <a:latin typeface="Arial Narrow" pitchFamily="34" charset="0"/>
              </a:defRPr>
            </a:pPr>
            <a:endParaRPr lang="ru-RU"/>
          </a:p>
        </c:txPr>
        <c:crossAx val="689723248"/>
        <c:crosses val="autoZero"/>
        <c:auto val="1"/>
        <c:lblAlgn val="ctr"/>
        <c:lblOffset val="100"/>
        <c:noMultiLvlLbl val="0"/>
      </c:catAx>
      <c:valAx>
        <c:axId val="6897232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6897227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6306483107133396"/>
          <c:w val="0.94811035978038216"/>
          <c:h val="0.800727425949962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/>
            </a:soli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9.3703143944909534E-4"/>
                  <c:y val="0.330024115082807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365652669057741E-3"/>
                  <c:y val="0.300348128432214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0.2824349833144108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 i="0" baseline="0">
                    <a:solidFill>
                      <a:schemeClr val="tx2">
                        <a:lumMod val="75000"/>
                      </a:schemeClr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Лист1!$A$10:$A$12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Лист1!$B$10:$B$12</c:f>
              <c:numCache>
                <c:formatCode>General</c:formatCode>
                <c:ptCount val="3"/>
                <c:pt idx="0">
                  <c:v>560</c:v>
                </c:pt>
                <c:pt idx="1">
                  <c:v>370</c:v>
                </c:pt>
                <c:pt idx="2">
                  <c:v>320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9725968"/>
        <c:axId val="689725424"/>
      </c:barChart>
      <c:catAx>
        <c:axId val="6897259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89725424"/>
        <c:crosses val="autoZero"/>
        <c:auto val="1"/>
        <c:lblAlgn val="ctr"/>
        <c:lblOffset val="100"/>
        <c:noMultiLvlLbl val="0"/>
      </c:catAx>
      <c:valAx>
        <c:axId val="6897254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6897259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297213436233258E-3"/>
          <c:y val="5.8434377762360407E-2"/>
          <c:w val="0.97847362197851062"/>
          <c:h val="0.827896971561564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  <a:miter lim="800000"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0.3578082133889297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383945227315605E-3"/>
                  <c:y val="0.2802292811952512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 rtl="0">
                  <a:defRPr lang="ru-RU" sz="1300" b="1" i="0" u="none" strike="noStrike" kern="1200" baseline="0">
                    <a:solidFill>
                      <a:srgbClr val="002060"/>
                    </a:solidFill>
                    <a:latin typeface="Arial Narrow" pitchFamily="34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Лист1!$A$10:$A$12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Лист1!$B$10:$B$12</c:f>
              <c:numCache>
                <c:formatCode>General</c:formatCode>
                <c:ptCount val="3"/>
                <c:pt idx="0">
                  <c:v>110</c:v>
                </c:pt>
                <c:pt idx="1">
                  <c:v>160</c:v>
                </c:pt>
                <c:pt idx="2">
                  <c:v>130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9723792"/>
        <c:axId val="689724336"/>
      </c:barChart>
      <c:catAx>
        <c:axId val="6897237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89724336"/>
        <c:crosses val="autoZero"/>
        <c:auto val="1"/>
        <c:lblAlgn val="ctr"/>
        <c:lblOffset val="100"/>
        <c:noMultiLvlLbl val="0"/>
      </c:catAx>
      <c:valAx>
        <c:axId val="6897243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68972379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57488638689613E-2"/>
          <c:y val="4.5333332738407707E-2"/>
          <c:w val="0.92268843067660744"/>
          <c:h val="0.49171004604055057"/>
        </c:manualLayout>
      </c:layout>
      <c:barChart>
        <c:barDir val="col"/>
        <c:grouping val="clustered"/>
        <c:varyColors val="0"/>
        <c:ser>
          <c:idx val="0"/>
          <c:order val="0"/>
          <c:tx>
            <c:v>РФ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'8 слайд транспортировка грузов'!$W$16:$W$30</c:f>
              <c:strCache>
                <c:ptCount val="15"/>
                <c:pt idx="0">
                  <c:v>Hеудовлетворительная организация производства работ</c:v>
                </c:pt>
                <c:pt idx="1">
                  <c:v>Hарушение правил дорожного движения</c:v>
                </c:pt>
                <c:pt idx="2">
                  <c:v>Hарушение технологического процесса</c:v>
                </c:pt>
                <c:pt idx="3">
                  <c:v>Нарушение работником трудового распорядка  и  дисциплины труда</c:v>
                </c:pt>
                <c:pt idx="4">
                  <c:v>Hедостатки в организации и проведении подготовки работников по охране труда</c:v>
                </c:pt>
                <c:pt idx="5">
                  <c:v>Неприменение работником средств индивидуальной защиты</c:v>
                </c:pt>
                <c:pt idx="6">
                  <c:v>Hесовершенство технологического процесса</c:v>
                </c:pt>
                <c:pt idx="7">
                  <c:v>Hарушение требований безопасности при эксплуатации транспортных средств</c:v>
                </c:pt>
                <c:pt idx="8">
                  <c:v>Hеудовлетворительное содержание и недостатки в организации рабочих мест</c:v>
                </c:pt>
                <c:pt idx="9">
                  <c:v>Конструктивные недостатки и  недостаточная надежность машин, механизмов, оборудования</c:v>
                </c:pt>
                <c:pt idx="10">
                  <c:v>Hеудовлетворительное техническое состояние зданий, сооружений, территории</c:v>
                </c:pt>
                <c:pt idx="11">
                  <c:v>Эксплуатация неисправных машин, механизмов, оборудования</c:v>
                </c:pt>
                <c:pt idx="12">
                  <c:v>Использование пострадавшего не по специальности</c:v>
                </c:pt>
                <c:pt idx="13">
                  <c:v>Неприменение средств  коллектив-ной защиты</c:v>
                </c:pt>
                <c:pt idx="14">
                  <c:v>Прочие причины, квалифицированные по материалам расследования несчастных случаев</c:v>
                </c:pt>
              </c:strCache>
            </c:strRef>
          </c:cat>
          <c:val>
            <c:numRef>
              <c:f>'8 слайд транспортировка грузов'!$AB$16:$AB$30</c:f>
              <c:numCache>
                <c:formatCode>0.00</c:formatCode>
                <c:ptCount val="15"/>
                <c:pt idx="0">
                  <c:v>17.8</c:v>
                </c:pt>
                <c:pt idx="1">
                  <c:v>31.2</c:v>
                </c:pt>
                <c:pt idx="2">
                  <c:v>5.5</c:v>
                </c:pt>
                <c:pt idx="3">
                  <c:v>8.5</c:v>
                </c:pt>
                <c:pt idx="4">
                  <c:v>3.3</c:v>
                </c:pt>
                <c:pt idx="5">
                  <c:v>1.8</c:v>
                </c:pt>
                <c:pt idx="6">
                  <c:v>1.5</c:v>
                </c:pt>
                <c:pt idx="7">
                  <c:v>4</c:v>
                </c:pt>
                <c:pt idx="8">
                  <c:v>1.5</c:v>
                </c:pt>
                <c:pt idx="9">
                  <c:v>0.3</c:v>
                </c:pt>
                <c:pt idx="10">
                  <c:v>0.8</c:v>
                </c:pt>
                <c:pt idx="11">
                  <c:v>1.5</c:v>
                </c:pt>
                <c:pt idx="12">
                  <c:v>0.3</c:v>
                </c:pt>
                <c:pt idx="13">
                  <c:v>0</c:v>
                </c:pt>
                <c:pt idx="14">
                  <c:v>22.1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EA-40E1-B3BB-ADC54C747C67}"/>
            </c:ext>
          </c:extLst>
        </c:ser>
        <c:ser>
          <c:idx val="1"/>
          <c:order val="1"/>
          <c:tx>
            <c:v>ДФО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'8 слайд транспортировка грузов'!$AA$16:$AA$30</c:f>
              <c:numCache>
                <c:formatCode>0.00</c:formatCode>
                <c:ptCount val="15"/>
                <c:pt idx="0">
                  <c:v>21.9</c:v>
                </c:pt>
                <c:pt idx="1">
                  <c:v>15.6</c:v>
                </c:pt>
                <c:pt idx="2">
                  <c:v>12.5</c:v>
                </c:pt>
                <c:pt idx="3">
                  <c:v>18.8</c:v>
                </c:pt>
                <c:pt idx="4">
                  <c:v>3.1</c:v>
                </c:pt>
                <c:pt idx="5">
                  <c:v>6.3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3.1</c:v>
                </c:pt>
                <c:pt idx="12">
                  <c:v>0</c:v>
                </c:pt>
                <c:pt idx="13">
                  <c:v>0</c:v>
                </c:pt>
                <c:pt idx="14">
                  <c:v>18.8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689718352"/>
        <c:axId val="689728688"/>
      </c:barChart>
      <c:catAx>
        <c:axId val="689718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89728688"/>
        <c:crosses val="autoZero"/>
        <c:auto val="1"/>
        <c:lblAlgn val="ctr"/>
        <c:lblOffset val="100"/>
        <c:noMultiLvlLbl val="0"/>
      </c:catAx>
      <c:valAx>
        <c:axId val="689728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8971835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40326074880569E-2"/>
          <c:y val="4.927383249749861E-4"/>
          <c:w val="0.94507381124319734"/>
          <c:h val="0.800727425949962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2.0995352368256455E-3"/>
                  <c:y val="-1.593438999530457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5 491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9.282594331624035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5 749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 5 892*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0" baseline="0">
                    <a:solidFill>
                      <a:schemeClr val="tx2">
                        <a:lumMod val="75000"/>
                      </a:schemeClr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Лист1!$A$10:$A$12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Лист1!$B$10:$B$12</c:f>
              <c:numCache>
                <c:formatCode>General</c:formatCode>
                <c:ptCount val="3"/>
                <c:pt idx="0">
                  <c:v>5491</c:v>
                </c:pt>
                <c:pt idx="1">
                  <c:v>5749</c:v>
                </c:pt>
                <c:pt idx="2">
                  <c:v>5892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0665152"/>
        <c:axId val="690676576"/>
      </c:barChart>
      <c:catAx>
        <c:axId val="690665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Narrow" pitchFamily="34" charset="0"/>
              </a:defRPr>
            </a:pPr>
            <a:endParaRPr lang="ru-RU"/>
          </a:p>
        </c:txPr>
        <c:crossAx val="690676576"/>
        <c:crosses val="autoZero"/>
        <c:auto val="1"/>
        <c:lblAlgn val="ctr"/>
        <c:lblOffset val="100"/>
        <c:noMultiLvlLbl val="0"/>
      </c:catAx>
      <c:valAx>
        <c:axId val="6906765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6906651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297213436233258E-3"/>
          <c:y val="1.3708734915441898E-2"/>
          <c:w val="0.97847362197851062"/>
          <c:h val="0.827896971561564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  <a:miter lim="800000"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1 626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1 609*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 rtl="0">
                  <a:defRPr lang="ru-RU" sz="1400" b="1" i="0" u="none" strike="noStrike" kern="1200" baseline="0">
                    <a:solidFill>
                      <a:srgbClr val="002060"/>
                    </a:solidFill>
                    <a:latin typeface="Arial Narrow" pitchFamily="34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Лист1!$A$10:$A$12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Лист1!$B$10:$B$12</c:f>
              <c:numCache>
                <c:formatCode>General</c:formatCode>
                <c:ptCount val="3"/>
                <c:pt idx="0">
                  <c:v>1655</c:v>
                </c:pt>
                <c:pt idx="1">
                  <c:v>1626</c:v>
                </c:pt>
                <c:pt idx="2">
                  <c:v>1609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0669504"/>
        <c:axId val="690677664"/>
      </c:barChart>
      <c:catAx>
        <c:axId val="69066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Narrow" pitchFamily="34" charset="0"/>
              </a:defRPr>
            </a:pPr>
            <a:endParaRPr lang="ru-RU"/>
          </a:p>
        </c:txPr>
        <c:crossAx val="690677664"/>
        <c:crosses val="autoZero"/>
        <c:auto val="1"/>
        <c:lblAlgn val="ctr"/>
        <c:lblOffset val="100"/>
        <c:noMultiLvlLbl val="0"/>
      </c:catAx>
      <c:valAx>
        <c:axId val="6906776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6906695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664471715354948E-2"/>
          <c:y val="7.4832437209987482E-3"/>
          <c:w val="0.9420876950653907"/>
          <c:h val="0.94467308643266235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-0.29011205406007989"/>
                  <c:y val="-0.309666075979230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2 345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23985788320289717"/>
                  <c:y val="-9.5897733278373608E-18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baseline="0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2 509</a:t>
                    </a:r>
                    <a:endParaRPr lang="en-US" sz="14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4</a:t>
                    </a:r>
                    <a:r>
                      <a:rPr lang="en-US" sz="1200" dirty="0" smtClean="0">
                        <a:latin typeface="Arial Narrow" pitchFamily="34" charset="0"/>
                        <a:cs typeface="Times New Roman" pitchFamily="18" charset="0"/>
                      </a:rPr>
                      <a:t>9 939</a:t>
                    </a:r>
                    <a:endParaRPr lang="en-US" sz="12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5</a:t>
                    </a:r>
                    <a:r>
                      <a:rPr lang="en-US" sz="1200" dirty="0" smtClean="0">
                        <a:latin typeface="Arial Narrow" pitchFamily="34" charset="0"/>
                        <a:cs typeface="Times New Roman" pitchFamily="18" charset="0"/>
                      </a:rPr>
                      <a:t>6 116</a:t>
                    </a:r>
                    <a:endParaRPr lang="en-US" sz="12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6</a:t>
                    </a:r>
                    <a:r>
                      <a:rPr lang="en-US" sz="1200" dirty="0" smtClean="0">
                        <a:latin typeface="Arial Narrow" pitchFamily="34" charset="0"/>
                        <a:cs typeface="Times New Roman" pitchFamily="18" charset="0"/>
                      </a:rPr>
                      <a:t>1 047</a:t>
                    </a:r>
                    <a:endParaRPr lang="en-US" sz="12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6</a:t>
                    </a:r>
                    <a:r>
                      <a:rPr lang="en-US" sz="1200" dirty="0" smtClean="0">
                        <a:latin typeface="Arial Narrow" pitchFamily="34" charset="0"/>
                        <a:cs typeface="Times New Roman" pitchFamily="18" charset="0"/>
                      </a:rPr>
                      <a:t>5 891</a:t>
                    </a:r>
                    <a:endParaRPr lang="en-US" sz="12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6</a:t>
                    </a:r>
                    <a:r>
                      <a:rPr lang="en-US" sz="1200" dirty="0" smtClean="0">
                        <a:latin typeface="Arial Narrow" pitchFamily="34" charset="0"/>
                        <a:cs typeface="Times New Roman" pitchFamily="18" charset="0"/>
                      </a:rPr>
                      <a:t>4</a:t>
                    </a:r>
                    <a:r>
                      <a:rPr lang="en-US" sz="1200" baseline="0" dirty="0" smtClean="0">
                        <a:latin typeface="Arial Narrow" pitchFamily="34" charset="0"/>
                        <a:cs typeface="Times New Roman" pitchFamily="18" charset="0"/>
                      </a:rPr>
                      <a:t> 660</a:t>
                    </a:r>
                    <a:endParaRPr lang="en-US" sz="12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7</a:t>
                    </a:r>
                    <a:r>
                      <a:rPr lang="en-US" sz="1200" dirty="0" smtClean="0">
                        <a:latin typeface="Arial Narrow" pitchFamily="34" charset="0"/>
                        <a:cs typeface="Times New Roman" pitchFamily="18" charset="0"/>
                      </a:rPr>
                      <a:t>7</a:t>
                    </a:r>
                    <a:r>
                      <a:rPr lang="en-US" sz="1200" baseline="0" dirty="0" smtClean="0">
                        <a:latin typeface="Arial Narrow" pitchFamily="34" charset="0"/>
                        <a:cs typeface="Times New Roman" pitchFamily="18" charset="0"/>
                      </a:rPr>
                      <a:t> 364</a:t>
                    </a:r>
                    <a:endParaRPr lang="en-US" sz="1200" dirty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sz="1200" b="1" dirty="0" smtClean="0">
                        <a:solidFill>
                          <a:srgbClr val="002060"/>
                        </a:solidFill>
                        <a:latin typeface="Arial Narrow" pitchFamily="34" charset="0"/>
                        <a:cs typeface="Times New Roman" pitchFamily="18" charset="0"/>
                      </a:rPr>
                      <a:t>35 227</a:t>
                    </a:r>
                    <a:endParaRPr lang="en-US" sz="1200" dirty="0" smtClean="0">
                      <a:latin typeface="Arial Narrow" pitchFamily="34" charset="0"/>
                      <a:cs typeface="Times New Roman" pitchFamily="18" charset="0"/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 smtClean="0"/>
                      <a:t>35 492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smtClean="0"/>
                      <a:t>85 012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002060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2022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2382</c:v>
                </c:pt>
                <c:pt idx="1">
                  <c:v>2345</c:v>
                </c:pt>
                <c:pt idx="2">
                  <c:v>2509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90677120"/>
        <c:axId val="690666240"/>
      </c:barChart>
      <c:catAx>
        <c:axId val="6906771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90666240"/>
        <c:crosses val="autoZero"/>
        <c:auto val="0"/>
        <c:lblAlgn val="ctr"/>
        <c:lblOffset val="100"/>
        <c:noMultiLvlLbl val="0"/>
      </c:catAx>
      <c:valAx>
        <c:axId val="6906662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690677120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40326074880569E-2"/>
          <c:y val="4.927383249749861E-4"/>
          <c:w val="0.94507381124319734"/>
          <c:h val="0.800727425949962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/>
            </a:soli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9.3703143944909534E-4"/>
                  <c:y val="0.330024115082807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516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0365652669057741E-3"/>
                  <c:y val="0.300348128432214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462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0.3199514993510762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427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0" baseline="0">
                    <a:solidFill>
                      <a:schemeClr val="tx2">
                        <a:lumMod val="75000"/>
                      </a:schemeClr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Лист1!$A$10:$A$12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Лист1!$B$10:$B$12</c:f>
              <c:numCache>
                <c:formatCode>General</c:formatCode>
                <c:ptCount val="3"/>
                <c:pt idx="0">
                  <c:v>516</c:v>
                </c:pt>
                <c:pt idx="1">
                  <c:v>462</c:v>
                </c:pt>
                <c:pt idx="2">
                  <c:v>427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0678208"/>
        <c:axId val="690670592"/>
      </c:barChart>
      <c:catAx>
        <c:axId val="6906782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90670592"/>
        <c:crosses val="autoZero"/>
        <c:auto val="1"/>
        <c:lblAlgn val="ctr"/>
        <c:lblOffset val="100"/>
        <c:noMultiLvlLbl val="0"/>
      </c:catAx>
      <c:valAx>
        <c:axId val="6906705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6906782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297213436233258E-3"/>
          <c:y val="5.8434377762360407E-2"/>
          <c:w val="0.97847362197851062"/>
          <c:h val="0.827896971561564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/>
            </a:solidFill>
            <a:ln w="12700" cap="flat" cmpd="sng" algn="ctr">
              <a:solidFill>
                <a:schemeClr val="accent1">
                  <a:shade val="50000"/>
                </a:schemeClr>
              </a:solidFill>
              <a:prstDash val="solid"/>
              <a:miter lim="800000"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0.3578082133889297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158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1279817424385353E-3"/>
                  <c:y val="0.4248972533993541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 rtl="0">
                  <a:defRPr lang="ru-RU" sz="1400" b="1" i="0" u="none" strike="noStrike" kern="1200" baseline="0">
                    <a:solidFill>
                      <a:srgbClr val="002060"/>
                    </a:solidFill>
                    <a:latin typeface="Arial Narrow" pitchFamily="34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Лист1!$A$10:$A$12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Лист1!$B$10:$B$12</c:f>
              <c:numCache>
                <c:formatCode>General</c:formatCode>
                <c:ptCount val="3"/>
                <c:pt idx="0">
                  <c:v>180</c:v>
                </c:pt>
                <c:pt idx="1">
                  <c:v>158</c:v>
                </c:pt>
                <c:pt idx="2">
                  <c:v>130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0665696"/>
        <c:axId val="690666784"/>
      </c:barChart>
      <c:catAx>
        <c:axId val="6906656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90666784"/>
        <c:crosses val="autoZero"/>
        <c:auto val="1"/>
        <c:lblAlgn val="ctr"/>
        <c:lblOffset val="100"/>
        <c:noMultiLvlLbl val="0"/>
      </c:catAx>
      <c:valAx>
        <c:axId val="6906667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6906656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70"/>
      <c:hPercent val="100"/>
      <c:rotY val="310"/>
      <c:depthPercent val="100"/>
      <c:rAngAx val="0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635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3.1723282140698014E-2"/>
          <c:w val="1"/>
          <c:h val="0.9211018745018514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36C-40FC-BA0D-378636EFA8E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36C-40FC-BA0D-378636EFA8E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36C-40FC-BA0D-378636EFA8E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36C-40FC-BA0D-378636EFA8E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36C-40FC-BA0D-378636EFA8E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36C-40FC-BA0D-378636EFA8E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  <a:sp3d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36C-40FC-BA0D-378636EFA8E4}"/>
              </c:ext>
            </c:extLst>
          </c:dPt>
          <c:dPt>
            <c:idx val="8"/>
            <c:bubble3D val="0"/>
            <c:explosion val="9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836C-40FC-BA0D-378636EFA8E4}"/>
              </c:ext>
            </c:extLst>
          </c:dPt>
          <c:dLbls>
            <c:dLbl>
              <c:idx val="0"/>
              <c:layout>
                <c:manualLayout>
                  <c:x val="-1.2044596676443092E-3"/>
                  <c:y val="4.143771466487551E-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6234367762853952E-3"/>
                  <c:y val="5.960180226315855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9093173766633703E-2"/>
                  <c:y val="-4.273157739075605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6665039286623353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2479417815221506E-2"/>
                  <c:y val="1.274578648141125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9051435029042571E-3"/>
                  <c:y val="7.158745219297153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9.5545986004531621E-3"/>
                  <c:y val="2.3529621563094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1029505652016073E-2"/>
                  <c:y val="-2.35259204028477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9.9146747109426659E-3"/>
                  <c:y val="0.13194622827296856"/>
                </c:manualLayout>
              </c:layout>
              <c:tx>
                <c:rich>
                  <a:bodyPr/>
                  <a:lstStyle/>
                  <a:p>
                    <a:fld id="{10655565-62B0-41D8-8576-FB85F0422B3F}" type="VALUE">
                      <a:rPr lang="ru-RU" smtClean="0"/>
                      <a:pPr/>
                      <a:t>[ЗНАЧЕНИЕ]</a:t>
                    </a:fld>
                    <a:r>
                      <a:rPr lang="ru-RU" dirty="0" smtClean="0"/>
                      <a:t> (иные)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 w="25400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'[1]нс ВЭД роструд'!$J$2:$J$10</c:f>
              <c:strCache>
                <c:ptCount val="9"/>
                <c:pt idx="0">
                  <c:v>Обрабатывающие производства, 1349</c:v>
                </c:pt>
                <c:pt idx="1">
                  <c:v>Строительство, 931</c:v>
                </c:pt>
                <c:pt idx="2">
                  <c:v>Транспортировка и хранение, 815</c:v>
                </c:pt>
                <c:pt idx="3">
                  <c:v>Сельское, лесное хозяйство, охота, рыболовство и рыбоводство, 474</c:v>
                </c:pt>
                <c:pt idx="4">
                  <c:v>Торговля оптовая и розничная; ремонт автотранспортных средств и мотоциклов, 401</c:v>
                </c:pt>
                <c:pt idx="5">
                  <c:v>Добыча полезных ископаемых, 395</c:v>
                </c:pt>
                <c:pt idx="6">
                  <c:v>Обеспечение электрической энергией, газом и паром; кондиционирование воздуха, 238</c:v>
                </c:pt>
                <c:pt idx="7">
                  <c:v>Деятельность в области здравоохранения и социальных услуг, 209</c:v>
                </c:pt>
                <c:pt idx="8">
                  <c:v>Иные, 1080</c:v>
                </c:pt>
              </c:strCache>
            </c:strRef>
          </c:cat>
          <c:val>
            <c:numRef>
              <c:f>'[1]нс ВЭД роструд'!$K$2:$K$10</c:f>
              <c:numCache>
                <c:formatCode>0.0%</c:formatCode>
                <c:ptCount val="9"/>
                <c:pt idx="0">
                  <c:v>0.22900000000000001</c:v>
                </c:pt>
                <c:pt idx="1">
                  <c:v>0.158</c:v>
                </c:pt>
                <c:pt idx="2">
                  <c:v>0.13800000000000001</c:v>
                </c:pt>
                <c:pt idx="3">
                  <c:v>0.08</c:v>
                </c:pt>
                <c:pt idx="4">
                  <c:v>6.8000000000000005E-2</c:v>
                </c:pt>
                <c:pt idx="5">
                  <c:v>6.7000000000000004E-2</c:v>
                </c:pt>
                <c:pt idx="6">
                  <c:v>0.04</c:v>
                </c:pt>
                <c:pt idx="7">
                  <c:v>3.5000000000000003E-2</c:v>
                </c:pt>
                <c:pt idx="8">
                  <c:v>0.18499999999999994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836C-40FC-BA0D-378636EFA8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154412158090005"/>
          <c:y val="2.9363763501960266E-2"/>
          <c:w val="0.31845584917486652"/>
          <c:h val="0.96270622240455273"/>
        </c:manualLayout>
      </c:layout>
      <c:overlay val="0"/>
      <c:spPr>
        <a:noFill/>
        <a:ln w="25400"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000" b="0" i="0" u="none" strike="noStrike" kern="10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75"/>
      <c:rotY val="320"/>
      <c:rAngAx val="0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"/>
          <c:y val="0"/>
          <c:w val="0.95559154305788907"/>
          <c:h val="1"/>
        </c:manualLayout>
      </c:layout>
      <c:pie3DChart>
        <c:varyColors val="1"/>
        <c:ser>
          <c:idx val="0"/>
          <c:order val="0"/>
          <c:spPr>
            <a:ln w="9525"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9525">
                <a:solidFill>
                  <a:sysClr val="windowText" lastClr="0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36C-40FC-BA0D-378636EFA8E4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9525">
                <a:solidFill>
                  <a:sysClr val="windowText" lastClr="0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36C-40FC-BA0D-378636EFA8E4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9525">
                <a:solidFill>
                  <a:sysClr val="windowText" lastClr="0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36C-40FC-BA0D-378636EFA8E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9525">
                <a:solidFill>
                  <a:sysClr val="windowText" lastClr="0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36C-40FC-BA0D-378636EFA8E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9525">
                <a:solidFill>
                  <a:sysClr val="windowText" lastClr="0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36C-40FC-BA0D-378636EFA8E4}"/>
              </c:ext>
            </c:extLst>
          </c:dPt>
          <c:dPt>
            <c:idx val="5"/>
            <c:bubble3D val="0"/>
            <c:spPr>
              <a:solidFill>
                <a:srgbClr val="264478"/>
              </a:solidFill>
              <a:ln w="9525">
                <a:solidFill>
                  <a:sysClr val="windowText" lastClr="000000"/>
                </a:solidFill>
              </a:ln>
            </c:spPr>
          </c:dPt>
          <c:dPt>
            <c:idx val="6"/>
            <c:bubble3D val="0"/>
            <c:spPr>
              <a:solidFill>
                <a:srgbClr val="9E480E"/>
              </a:solidFill>
              <a:ln w="9525">
                <a:solidFill>
                  <a:sysClr val="windowText" lastClr="0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36C-40FC-BA0D-378636EFA8E4}"/>
              </c:ext>
            </c:extLst>
          </c:dPt>
          <c:dPt>
            <c:idx val="7"/>
            <c:bubble3D val="0"/>
            <c:explosion val="16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ysClr val="windowText" lastClr="0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36C-40FC-BA0D-378636EFA8E4}"/>
              </c:ext>
            </c:extLst>
          </c:dPt>
          <c:dLbls>
            <c:dLbl>
              <c:idx val="0"/>
              <c:layout>
                <c:manualLayout>
                  <c:x val="6.2007822746606607E-3"/>
                  <c:y val="-3.22093639851523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36C-40FC-BA0D-378636EFA8E4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7667691092471206E-3"/>
                  <c:y val="-4.624561699660368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36C-40FC-BA0D-378636EFA8E4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2397166748694145E-4"/>
                  <c:y val="8.323990877114438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36C-40FC-BA0D-378636EFA8E4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9.552712318273324E-3"/>
                  <c:y val="7.864543864896156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36C-40FC-BA0D-378636EFA8E4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9.0348628712895659E-3"/>
                  <c:y val="2.322886296038720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836C-40FC-BA0D-378636EFA8E4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8.7699776637338491E-3"/>
                  <c:y val="-3.5247879369471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726370762322588E-3"/>
                  <c:y val="9.33866419083931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6.7200570547900655E-3"/>
                  <c:y val="0.1902342017804845"/>
                </c:manualLayout>
              </c:layout>
              <c:tx>
                <c:rich>
                  <a:bodyPr/>
                  <a:lstStyle/>
                  <a:p>
                    <a:fld id="{FA20110E-19C5-4E04-86D9-14E391D28A5E}" type="VALUE">
                      <a:rPr lang="ru-RU" smtClean="0"/>
                      <a:pPr/>
                      <a:t>[ЗНАЧЕНИЕ]</a:t>
                    </a:fld>
                    <a:r>
                      <a:rPr lang="ru-RU" dirty="0" smtClean="0"/>
                      <a:t> (иные)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836C-40FC-BA0D-378636EFA8E4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'нс ВЭД ДФО'!$J$3:$J$10</c:f>
              <c:strCache>
                <c:ptCount val="8"/>
                <c:pt idx="0">
                  <c:v>Обрабатывающие производства, 61</c:v>
                </c:pt>
                <c:pt idx="1">
                  <c:v>Транспортировка и хранение, 52</c:v>
                </c:pt>
                <c:pt idx="2">
                  <c:v>Строительство, 50</c:v>
                </c:pt>
                <c:pt idx="3">
                  <c:v>Сельское, лесное хозяйство, охота, рыболовство и рыбоводство, 47</c:v>
                </c:pt>
                <c:pt idx="4">
                  <c:v>Торговля оптовая и розничная; ремонт автотранспортных средств и мотоциклов, 25</c:v>
                </c:pt>
                <c:pt idx="5">
                  <c:v>Обеспечение электрической энергией, газом и паром; кондиционирование воздуха, 20</c:v>
                </c:pt>
                <c:pt idx="6">
                  <c:v>Деятельность в области здравоохранения и социальных услуг, 17</c:v>
                </c:pt>
                <c:pt idx="7">
                  <c:v>Иные, 77</c:v>
                </c:pt>
              </c:strCache>
            </c:strRef>
          </c:cat>
          <c:val>
            <c:numRef>
              <c:f>'нс ВЭД ДФО'!$K$3:$K$10</c:f>
              <c:numCache>
                <c:formatCode>0.0%</c:formatCode>
                <c:ptCount val="8"/>
                <c:pt idx="0">
                  <c:v>0.14299999999999999</c:v>
                </c:pt>
                <c:pt idx="1">
                  <c:v>0.122</c:v>
                </c:pt>
                <c:pt idx="2">
                  <c:v>0.11700000000000001</c:v>
                </c:pt>
                <c:pt idx="3">
                  <c:v>0.11</c:v>
                </c:pt>
                <c:pt idx="4">
                  <c:v>5.8999999999999997E-2</c:v>
                </c:pt>
                <c:pt idx="5">
                  <c:v>4.7E-2</c:v>
                </c:pt>
                <c:pt idx="6">
                  <c:v>0.04</c:v>
                </c:pt>
                <c:pt idx="7">
                  <c:v>0.17899999999999999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836C-40FC-BA0D-378636EFA8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1417190606173455"/>
          <c:y val="5.4563922466880646E-2"/>
          <c:w val="0.25253352966649539"/>
          <c:h val="0.86356749568501845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 rtl="0">
            <a:defRPr sz="10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'причины нс Роструд'!$AB$15</c:f>
              <c:strCache>
                <c:ptCount val="1"/>
                <c:pt idx="0">
                  <c:v>РФ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'причины нс Роструд'!$W$16:$W$30</c:f>
              <c:strCache>
                <c:ptCount val="15"/>
                <c:pt idx="0">
                  <c:v>Hеудовлетворительная организация производства работ</c:v>
                </c:pt>
                <c:pt idx="1">
                  <c:v>Hарушение правил дорожного движения</c:v>
                </c:pt>
                <c:pt idx="2">
                  <c:v>Hарушение технологического процесса</c:v>
                </c:pt>
                <c:pt idx="3">
                  <c:v>Нарушение работником трудового распорядка  и  дисциплины труда</c:v>
                </c:pt>
                <c:pt idx="4">
                  <c:v>Hедостатки в организации и проведении подготовки работников по охране труда</c:v>
                </c:pt>
                <c:pt idx="5">
                  <c:v>Неприменение работником средств индивидуальной защиты</c:v>
                </c:pt>
                <c:pt idx="6">
                  <c:v>Hесовершенство технологического процесса</c:v>
                </c:pt>
                <c:pt idx="7">
                  <c:v>Hарушение требований безопасности при эксплуатации транспортных средств</c:v>
                </c:pt>
                <c:pt idx="8">
                  <c:v>Hеудовлетворительное содержание и недостатки в организации рабочих мест</c:v>
                </c:pt>
                <c:pt idx="9">
                  <c:v>Конструктивные недостатки и  недостаточная надежность машин, механизмов, оборудования</c:v>
                </c:pt>
                <c:pt idx="10">
                  <c:v>Hеудовлетворительное техническое состояние зданий, сооружений, территории</c:v>
                </c:pt>
                <c:pt idx="11">
                  <c:v>Эксплуатация неисправных машин, механизмов, оборудования</c:v>
                </c:pt>
                <c:pt idx="12">
                  <c:v>Использование пострадавшего не по специальности</c:v>
                </c:pt>
                <c:pt idx="13">
                  <c:v>Неприменение средств  коллектив-ной защиты</c:v>
                </c:pt>
                <c:pt idx="14">
                  <c:v>Прочие причины, квалифицированные по материалам расследования несчастных случаев</c:v>
                </c:pt>
              </c:strCache>
            </c:strRef>
          </c:cat>
          <c:val>
            <c:numRef>
              <c:f>'причины нс Роструд'!$AB$16:$AB$30</c:f>
              <c:numCache>
                <c:formatCode>0.00</c:formatCode>
                <c:ptCount val="15"/>
                <c:pt idx="0">
                  <c:v>22.62</c:v>
                </c:pt>
                <c:pt idx="1">
                  <c:v>12.9</c:v>
                </c:pt>
                <c:pt idx="2">
                  <c:v>8.74</c:v>
                </c:pt>
                <c:pt idx="3">
                  <c:v>7.76</c:v>
                </c:pt>
                <c:pt idx="4">
                  <c:v>4.21</c:v>
                </c:pt>
                <c:pt idx="5">
                  <c:v>3.09</c:v>
                </c:pt>
                <c:pt idx="6">
                  <c:v>2.83</c:v>
                </c:pt>
                <c:pt idx="7">
                  <c:v>2.2200000000000002</c:v>
                </c:pt>
                <c:pt idx="8">
                  <c:v>2.19</c:v>
                </c:pt>
                <c:pt idx="9">
                  <c:v>2.14</c:v>
                </c:pt>
                <c:pt idx="10">
                  <c:v>2.12</c:v>
                </c:pt>
                <c:pt idx="11">
                  <c:v>1.39</c:v>
                </c:pt>
                <c:pt idx="12">
                  <c:v>0.8</c:v>
                </c:pt>
                <c:pt idx="13">
                  <c:v>0.54</c:v>
                </c:pt>
                <c:pt idx="14">
                  <c:v>26.44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EA-40E1-B3BB-ADC54C747C67}"/>
            </c:ext>
          </c:extLst>
        </c:ser>
        <c:ser>
          <c:idx val="1"/>
          <c:order val="1"/>
          <c:tx>
            <c:v>ДФО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'причины нс Роструд'!$AA$16:$AA$30</c:f>
              <c:numCache>
                <c:formatCode>0.00</c:formatCode>
                <c:ptCount val="15"/>
                <c:pt idx="0">
                  <c:v>26.23</c:v>
                </c:pt>
                <c:pt idx="1">
                  <c:v>10.54</c:v>
                </c:pt>
                <c:pt idx="2">
                  <c:v>13.11</c:v>
                </c:pt>
                <c:pt idx="3">
                  <c:v>7.26</c:v>
                </c:pt>
                <c:pt idx="4">
                  <c:v>5.85</c:v>
                </c:pt>
                <c:pt idx="5">
                  <c:v>3.98</c:v>
                </c:pt>
                <c:pt idx="6">
                  <c:v>2.34</c:v>
                </c:pt>
                <c:pt idx="7">
                  <c:v>2.81</c:v>
                </c:pt>
                <c:pt idx="8">
                  <c:v>0.7</c:v>
                </c:pt>
                <c:pt idx="9">
                  <c:v>1.41</c:v>
                </c:pt>
                <c:pt idx="10">
                  <c:v>2.11</c:v>
                </c:pt>
                <c:pt idx="11">
                  <c:v>0.7</c:v>
                </c:pt>
                <c:pt idx="12">
                  <c:v>1.41</c:v>
                </c:pt>
                <c:pt idx="13">
                  <c:v>0.7</c:v>
                </c:pt>
                <c:pt idx="14">
                  <c:v>20.84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601066224"/>
        <c:axId val="601067312"/>
      </c:barChart>
      <c:catAx>
        <c:axId val="60106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1067312"/>
        <c:crosses val="autoZero"/>
        <c:auto val="1"/>
        <c:lblAlgn val="ctr"/>
        <c:lblOffset val="100"/>
        <c:noMultiLvlLbl val="0"/>
      </c:catAx>
      <c:valAx>
        <c:axId val="601067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10662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0.27551</cdr:x>
      <cdr:y>0.26154</cdr:y>
    </cdr:from>
    <cdr:to>
      <cdr:x>0.40509</cdr:x>
      <cdr:y>0.30769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224136"/>
          <a:ext cx="91440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0.27551</cdr:x>
      <cdr:y>0.26154</cdr:y>
    </cdr:from>
    <cdr:to>
      <cdr:x>0.40509</cdr:x>
      <cdr:y>0.30769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224136"/>
          <a:ext cx="91440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0.28945</cdr:x>
      <cdr:y>0.6965</cdr:y>
    </cdr:from>
    <cdr:to>
      <cdr:x>0.41012</cdr:x>
      <cdr:y>0.84888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73741" y="1056895"/>
          <a:ext cx="322572" cy="2312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kern="1200" dirty="0" smtClean="0">
              <a:solidFill>
                <a:srgbClr val="002060"/>
              </a:solidFill>
              <a:latin typeface="Arial Narrow" pitchFamily="34" charset="0"/>
              <a:cs typeface="Times New Roman" pitchFamily="18" charset="0"/>
            </a:rPr>
            <a:t>2 382</a:t>
          </a:r>
          <a:endParaRPr lang="ru-RU" sz="1400" b="1" kern="1200" dirty="0">
            <a:solidFill>
              <a:srgbClr val="002060"/>
            </a:solidFill>
            <a:latin typeface="Arial Narrow" pitchFamily="34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0.27551</cdr:x>
      <cdr:y>0.26154</cdr:y>
    </cdr:from>
    <cdr:to>
      <cdr:x>0.40509</cdr:x>
      <cdr:y>0.30769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224136"/>
          <a:ext cx="91440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0.27551</cdr:x>
      <cdr:y>0.26154</cdr:y>
    </cdr:from>
    <cdr:to>
      <cdr:x>0.40509</cdr:x>
      <cdr:y>0.30769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224136"/>
          <a:ext cx="91440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0.26498</cdr:x>
      <cdr:y>0.69744</cdr:y>
    </cdr:from>
    <cdr:to>
      <cdr:x>0.38565</cdr:x>
      <cdr:y>0.84982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08225" y="1058328"/>
          <a:ext cx="185905" cy="231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kern="1200" dirty="0" smtClean="0">
              <a:solidFill>
                <a:srgbClr val="002060"/>
              </a:solidFill>
              <a:latin typeface="Arial Narrow" pitchFamily="34" charset="0"/>
              <a:cs typeface="Times New Roman" pitchFamily="18" charset="0"/>
            </a:rPr>
            <a:t>127</a:t>
          </a:r>
          <a:endParaRPr lang="ru-RU" sz="1400" b="1" kern="1200" dirty="0">
            <a:solidFill>
              <a:srgbClr val="002060"/>
            </a:solidFill>
            <a:latin typeface="Arial Narrow" pitchFamily="34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14"/>
            <a:ext cx="2889938" cy="490489"/>
          </a:xfrm>
          <a:prstGeom prst="rect">
            <a:avLst/>
          </a:prstGeom>
        </p:spPr>
        <p:txBody>
          <a:bodyPr vert="horz" lIns="89366" tIns="44681" rIns="89366" bIns="4468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13" y="14"/>
            <a:ext cx="2889938" cy="490489"/>
          </a:xfrm>
          <a:prstGeom prst="rect">
            <a:avLst/>
          </a:prstGeom>
        </p:spPr>
        <p:txBody>
          <a:bodyPr vert="horz" lIns="89366" tIns="44681" rIns="89366" bIns="44681" rtlCol="0"/>
          <a:lstStyle>
            <a:lvl1pPr algn="r">
              <a:defRPr sz="1200"/>
            </a:lvl1pPr>
          </a:lstStyle>
          <a:p>
            <a:fld id="{8ECCB076-DA66-410F-BADD-91FDDDECC507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1222375"/>
            <a:ext cx="5862638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366" tIns="44681" rIns="89366" bIns="4468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04616"/>
            <a:ext cx="5335270" cy="3849231"/>
          </a:xfrm>
          <a:prstGeom prst="rect">
            <a:avLst/>
          </a:prstGeom>
        </p:spPr>
        <p:txBody>
          <a:bodyPr vert="horz" lIns="89366" tIns="44681" rIns="89366" bIns="4468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8" y="9285338"/>
            <a:ext cx="2889938" cy="490488"/>
          </a:xfrm>
          <a:prstGeom prst="rect">
            <a:avLst/>
          </a:prstGeom>
        </p:spPr>
        <p:txBody>
          <a:bodyPr vert="horz" lIns="89366" tIns="44681" rIns="89366" bIns="4468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13" y="9285338"/>
            <a:ext cx="2889938" cy="490488"/>
          </a:xfrm>
          <a:prstGeom prst="rect">
            <a:avLst/>
          </a:prstGeom>
        </p:spPr>
        <p:txBody>
          <a:bodyPr vert="horz" lIns="89366" tIns="44681" rIns="89366" bIns="44681" rtlCol="0" anchor="b"/>
          <a:lstStyle>
            <a:lvl1pPr algn="r">
              <a:defRPr sz="1200"/>
            </a:lvl1pPr>
          </a:lstStyle>
          <a:p>
            <a:fld id="{0ECBFD73-F48F-49BC-B02E-FD7A4F9412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51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7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6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14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92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70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9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28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3225" y="1222375"/>
            <a:ext cx="5862638" cy="32988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45E4320-5C09-4160-89F0-E386A07D5B56}" type="slidenum">
              <a:rPr lang="ru-RU" smtClean="0"/>
              <a:pPr/>
              <a:t>2</a:t>
            </a:fld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31121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6CBA567-6B93-A779-150E-68FFBD32C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23A8388-15BF-B605-24A2-D6C0CCA1F1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C063051-E1DE-95D2-B275-0C7B5572C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3BF8-B371-4F1C-8018-2BF0FA81A2D3}" type="datetime1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37266FA-46E7-86CC-7E1C-22B9D3227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9FA365D-D513-C455-4B68-9D1B34B3B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4150-B60A-4503-A8DD-76CB3C234D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36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1A31B46-B3A1-9162-EB55-7DE0174F3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9B2EE18-D622-0052-2D53-0D82A56D6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486DC66-C19A-21C7-7AC6-E8851A55C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9370-DF98-4A08-8791-C4D5E8EE5A50}" type="datetime1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98BFF5E-A3E4-7619-3D9C-9344C6181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BFCC7A6-F717-23DB-E6E8-E13B3DC76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4150-B60A-4503-A8DD-76CB3C234D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45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B6FC6203-3B30-B0FC-B327-425A15D387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FBDBAEA-3277-C8CA-EC9E-460EF3B3A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82FCA07-782C-72D6-8AC9-0F3EDC463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68196-DAEF-4AE2-9B45-6DB86E5D73A2}" type="datetime1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457BDC3-3F20-1A02-9726-B8297A998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0032B02-4044-3D9E-5FF1-3EB8AC4CC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4150-B60A-4503-A8DD-76CB3C234D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691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808F60-2E23-35D3-5406-26188F603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AB7EE48-ADBD-07E5-63F8-470B477A6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D9BD876-5606-964C-8063-093027240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12583-5A27-4477-858F-2ED9FDB1EA20}" type="datetime1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338FDE8-5275-3431-9553-0612D3027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C890650-0321-FCDF-6BFB-9824BBE87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4150-B60A-4503-A8DD-76CB3C234D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157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85B3E7-2D4C-B707-6656-32BD00F7E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D23321D-AADE-89E3-5026-B05BA28F5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9F0BCEB-4EB4-6D14-180A-382B049FA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422-BCBD-4F5D-B7F5-BBA2B9A22EC8}" type="datetime1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BF87395-AC13-32B5-AB51-0806F1193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FF706EB-7823-5759-A1DC-4A2E0A40D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4150-B60A-4503-A8DD-76CB3C234D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01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ABB9A13-C382-749E-2FEF-A81BE0323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0387F9D-698C-F6CD-F277-5C5CE0F259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581FA8C-A985-0B7D-5BB6-50E797833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8B9387F-FC72-EEA6-C6AA-A18405142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9177-891B-4F1E-AB03-77B54AE7E63C}" type="datetime1">
              <a:rPr lang="ru-RU" smtClean="0"/>
              <a:t>08.07.2024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B6DC757-6CC2-8C38-0C1A-A9CE7925D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EB88999-C501-46AB-71F9-76A4A5CE3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4150-B60A-4503-A8DD-76CB3C234D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47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680820C-7926-AD9A-4C2A-5B5E92401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7A5EA57-F935-8850-06D4-0A8494829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53DA8D9-C6A0-890E-8113-C22FD79F36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F08C0153-8FF6-6777-0F14-B609F85D95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DD90CC6D-737C-8C44-93AD-6208B71D4C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6BCAC2CE-9295-32A8-5B29-CA3650DB4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6200-0BC4-4575-BB03-CCEA5FB7D69C}" type="datetime1">
              <a:rPr lang="ru-RU" smtClean="0"/>
              <a:t>08.07.2024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11ADCF9-5DCD-4809-E99E-308E25297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A28E3443-0FD1-023D-E3FB-A263B545F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4150-B60A-4503-A8DD-76CB3C234D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562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082CA5-635C-DC06-872A-B3D0F82BB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B856625-77F4-1461-486A-CA3B2BB46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D6F6-7F99-4C8B-9AF5-92622A5124FE}" type="datetime1">
              <a:rPr lang="ru-RU" smtClean="0"/>
              <a:t>08.07.2024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44640F7F-B43B-A197-8855-732311B7C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1A5F2F4-8ED8-F3CF-6796-E4D508A42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4150-B60A-4503-A8DD-76CB3C234D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869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A054F96-4ABB-5486-0D99-D48AC1C4B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26DF-65BE-4CF5-8082-FBFCD4F58407}" type="datetime1">
              <a:rPr lang="ru-RU" smtClean="0"/>
              <a:t>08.07.2024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2EF145E3-BC4D-8731-A7EE-014984872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7F63077E-54FD-2EF2-73C5-39277D34C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4150-B60A-4503-A8DD-76CB3C234D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914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7EC6C2-FDE9-084E-3469-39ABC52B2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CF0893D-7BB3-0FED-DF95-628E989D0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40387F2-7659-5080-920C-C0728902B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B7D4BFD-1A12-ED6C-2706-DB6C9A253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CF5C-DE2B-4554-BEB3-EB07AF539BD0}" type="datetime1">
              <a:rPr lang="ru-RU" smtClean="0"/>
              <a:t>08.07.2024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D120269-0C1F-A8CC-BEC5-4699FD651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90187AA-DE90-5EE4-57ED-F3958E4E3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4150-B60A-4503-A8DD-76CB3C234D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23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304E6E3-F3A2-5E64-AE02-7AFA9C6E1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2D1C7E2-44E3-0925-0AD4-AC3924B1F8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8E01012-D080-05D0-F31F-2A0D2222C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BC5118F-DA25-4A5F-9339-BFEB8FC77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4CAEC-EC28-4C7C-9E97-FFD0E9927362}" type="datetime1">
              <a:rPr lang="ru-RU" smtClean="0"/>
              <a:t>08.07.2024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B1711F7-0150-92BD-98FD-5BB63BE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A92ED7D-702A-D9F6-E4AE-AC4812B4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4150-B60A-4503-A8DD-76CB3C234D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15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823202-55F4-2D53-9F26-2434B2D00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3EC8962-75C2-1E46-5FAE-072F84E7A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76CB145-17FA-D5D7-6FCC-52CCF1B254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90FC1-19F8-47B1-8446-4C34652A0503}" type="datetime1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CCDF647-0456-D49D-789C-57298858FE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D5D89D8-519A-B659-CD4E-B1D3CE823B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34150-B60A-4503-A8DD-76CB3C234D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39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chart" Target="../charts/chart1.xm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chart" Target="../charts/chart3.xml"/><Relationship Id="rId4" Type="http://schemas.openxmlformats.org/officeDocument/2006/relationships/chart" Target="../charts/chart2.xml"/><Relationship Id="rId9" Type="http://schemas.openxmlformats.org/officeDocument/2006/relationships/chart" Target="../charts/char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7" Type="http://schemas.openxmlformats.org/officeDocument/2006/relationships/chart" Target="../charts/chart1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8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02" y="3181"/>
            <a:ext cx="12184983" cy="6851454"/>
          </a:xfrm>
          <a:custGeom>
            <a:avLst/>
            <a:gdLst/>
            <a:ahLst/>
            <a:cxnLst/>
            <a:rect l="l" t="t" r="r" b="b"/>
            <a:pathLst>
              <a:path w="20093940" h="11298555">
                <a:moveTo>
                  <a:pt x="20093629" y="0"/>
                </a:moveTo>
                <a:lnTo>
                  <a:pt x="0" y="0"/>
                </a:lnTo>
                <a:lnTo>
                  <a:pt x="0" y="11298074"/>
                </a:lnTo>
                <a:lnTo>
                  <a:pt x="20093629" y="11298074"/>
                </a:lnTo>
                <a:lnTo>
                  <a:pt x="20093629" y="0"/>
                </a:lnTo>
                <a:close/>
              </a:path>
            </a:pathLst>
          </a:custGeom>
          <a:solidFill>
            <a:srgbClr val="015EE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5138" y="2103176"/>
            <a:ext cx="9859251" cy="1855009"/>
          </a:xfrm>
          <a:prstGeom prst="rect">
            <a:avLst/>
          </a:prstGeom>
        </p:spPr>
        <p:txBody>
          <a:bodyPr vert="horz" wrap="square" lIns="0" tIns="7316" rIns="0" bIns="0" rtlCol="0" anchor="ctr">
            <a:spAutoFit/>
          </a:bodyPr>
          <a:lstStyle/>
          <a:p>
            <a:pPr marL="7701" marR="3081">
              <a:lnSpc>
                <a:spcPct val="100000"/>
              </a:lnSpc>
              <a:spcBef>
                <a:spcPts val="58"/>
              </a:spcBef>
            </a:pPr>
            <a:r>
              <a:rPr lang="ru-RU" sz="4002" spc="-6" dirty="0">
                <a:solidFill>
                  <a:srgbClr val="FFFFFF"/>
                </a:solidFill>
                <a:latin typeface="Montserrat Light"/>
                <a:cs typeface="Montserrat Light"/>
              </a:rPr>
              <a:t>Сведения о производственном травматизме в Российской Федерации и Дальневосточном федеральном округе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5138" y="4310801"/>
            <a:ext cx="5366260" cy="1224846"/>
          </a:xfrm>
          <a:prstGeom prst="rect">
            <a:avLst/>
          </a:prstGeom>
        </p:spPr>
        <p:txBody>
          <a:bodyPr vert="horz" wrap="square" lIns="0" tIns="200619" rIns="0" bIns="0" rtlCol="0">
            <a:spAutoFit/>
          </a:bodyPr>
          <a:lstStyle/>
          <a:p>
            <a:pPr marL="7701">
              <a:spcBef>
                <a:spcPts val="1580"/>
              </a:spcBef>
            </a:pPr>
            <a:r>
              <a:rPr sz="2395" b="1" dirty="0">
                <a:solidFill>
                  <a:srgbClr val="FFFFFF"/>
                </a:solidFill>
                <a:latin typeface="Montserrat"/>
                <a:cs typeface="Montserrat"/>
              </a:rPr>
              <a:t>МИХАИЛ</a:t>
            </a:r>
            <a:r>
              <a:rPr sz="2395" b="1" spc="106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2395" b="1" dirty="0">
                <a:solidFill>
                  <a:srgbClr val="FFFFFF"/>
                </a:solidFill>
                <a:latin typeface="Montserrat"/>
                <a:cs typeface="Montserrat"/>
              </a:rPr>
              <a:t>СЕРГЕЕВИЧ</a:t>
            </a:r>
            <a:r>
              <a:rPr sz="2395" b="1" spc="103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2395" b="1" spc="-6" dirty="0">
                <a:solidFill>
                  <a:srgbClr val="FFFFFF"/>
                </a:solidFill>
                <a:latin typeface="Montserrat"/>
                <a:cs typeface="Montserrat"/>
              </a:rPr>
              <a:t>ИНЮЦЫН</a:t>
            </a:r>
            <a:endParaRPr sz="2395">
              <a:latin typeface="Montserrat"/>
              <a:cs typeface="Montserrat"/>
            </a:endParaRPr>
          </a:p>
          <a:p>
            <a:pPr marL="7701" marR="3081">
              <a:lnSpc>
                <a:spcPct val="101499"/>
              </a:lnSpc>
              <a:spcBef>
                <a:spcPts val="758"/>
              </a:spcBef>
            </a:pPr>
            <a:r>
              <a:rPr sz="1182" dirty="0">
                <a:solidFill>
                  <a:srgbClr val="FFFFFF"/>
                </a:solidFill>
                <a:latin typeface="Montserrat"/>
                <a:cs typeface="Montserrat"/>
              </a:rPr>
              <a:t>Начальник</a:t>
            </a:r>
            <a:r>
              <a:rPr sz="1182" spc="1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82" dirty="0">
                <a:solidFill>
                  <a:srgbClr val="FFFFFF"/>
                </a:solidFill>
                <a:latin typeface="Montserrat"/>
                <a:cs typeface="Montserrat"/>
              </a:rPr>
              <a:t>отдела</a:t>
            </a:r>
            <a:r>
              <a:rPr sz="1182" spc="1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82" dirty="0">
                <a:solidFill>
                  <a:srgbClr val="FFFFFF"/>
                </a:solidFill>
                <a:latin typeface="Montserrat"/>
                <a:cs typeface="Montserrat"/>
              </a:rPr>
              <a:t>политики</a:t>
            </a:r>
            <a:r>
              <a:rPr sz="1182" spc="1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82" dirty="0">
                <a:solidFill>
                  <a:srgbClr val="FFFFFF"/>
                </a:solidFill>
                <a:latin typeface="Montserrat"/>
                <a:cs typeface="Montserrat"/>
              </a:rPr>
              <a:t>охраны</a:t>
            </a:r>
            <a:r>
              <a:rPr sz="1182" spc="1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82" dirty="0">
                <a:solidFill>
                  <a:srgbClr val="FFFFFF"/>
                </a:solidFill>
                <a:latin typeface="Montserrat"/>
                <a:cs typeface="Montserrat"/>
              </a:rPr>
              <a:t>труда</a:t>
            </a:r>
            <a:r>
              <a:rPr sz="1182" spc="1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82" dirty="0">
                <a:solidFill>
                  <a:srgbClr val="FFFFFF"/>
                </a:solidFill>
                <a:latin typeface="Montserrat"/>
                <a:cs typeface="Montserrat"/>
              </a:rPr>
              <a:t>Департамента</a:t>
            </a:r>
            <a:r>
              <a:rPr sz="1182" spc="11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82" spc="-6" dirty="0">
                <a:solidFill>
                  <a:srgbClr val="FFFFFF"/>
                </a:solidFill>
                <a:latin typeface="Montserrat"/>
                <a:cs typeface="Montserrat"/>
              </a:rPr>
              <a:t>условий </a:t>
            </a:r>
            <a:r>
              <a:rPr sz="1182" dirty="0">
                <a:solidFill>
                  <a:srgbClr val="FFFFFF"/>
                </a:solidFill>
                <a:latin typeface="Montserrat"/>
                <a:cs typeface="Montserrat"/>
              </a:rPr>
              <a:t>и</a:t>
            </a:r>
            <a:r>
              <a:rPr sz="1182" spc="88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82" dirty="0">
                <a:solidFill>
                  <a:srgbClr val="FFFFFF"/>
                </a:solidFill>
                <a:latin typeface="Montserrat"/>
                <a:cs typeface="Montserrat"/>
              </a:rPr>
              <a:t>охраны</a:t>
            </a:r>
            <a:r>
              <a:rPr sz="1182" spc="88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82" dirty="0">
                <a:solidFill>
                  <a:srgbClr val="FFFFFF"/>
                </a:solidFill>
                <a:latin typeface="Montserrat"/>
                <a:cs typeface="Montserrat"/>
              </a:rPr>
              <a:t>труда</a:t>
            </a:r>
            <a:r>
              <a:rPr sz="1182" spc="91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82" dirty="0">
                <a:solidFill>
                  <a:srgbClr val="FFFFFF"/>
                </a:solidFill>
                <a:latin typeface="Montserrat"/>
                <a:cs typeface="Montserrat"/>
              </a:rPr>
              <a:t>Министерства</a:t>
            </a:r>
            <a:r>
              <a:rPr sz="1182" spc="88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82" dirty="0">
                <a:solidFill>
                  <a:srgbClr val="FFFFFF"/>
                </a:solidFill>
                <a:latin typeface="Montserrat"/>
                <a:cs typeface="Montserrat"/>
              </a:rPr>
              <a:t>труда</a:t>
            </a:r>
            <a:r>
              <a:rPr sz="1182" spc="91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82" dirty="0">
                <a:solidFill>
                  <a:srgbClr val="FFFFFF"/>
                </a:solidFill>
                <a:latin typeface="Montserrat"/>
                <a:cs typeface="Montserrat"/>
              </a:rPr>
              <a:t>и</a:t>
            </a:r>
            <a:r>
              <a:rPr sz="1182" spc="88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82" dirty="0">
                <a:solidFill>
                  <a:srgbClr val="FFFFFF"/>
                </a:solidFill>
                <a:latin typeface="Montserrat"/>
                <a:cs typeface="Montserrat"/>
              </a:rPr>
              <a:t>социальной</a:t>
            </a:r>
            <a:r>
              <a:rPr sz="1182" spc="88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82" spc="-6" dirty="0">
                <a:solidFill>
                  <a:srgbClr val="FFFFFF"/>
                </a:solidFill>
                <a:latin typeface="Montserrat"/>
                <a:cs typeface="Montserrat"/>
              </a:rPr>
              <a:t>защиты </a:t>
            </a:r>
            <a:r>
              <a:rPr sz="1182" dirty="0">
                <a:solidFill>
                  <a:srgbClr val="FFFFFF"/>
                </a:solidFill>
                <a:latin typeface="Montserrat"/>
                <a:cs typeface="Montserrat"/>
              </a:rPr>
              <a:t>Российской</a:t>
            </a:r>
            <a:r>
              <a:rPr sz="1182" spc="136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182" spc="-6" dirty="0">
                <a:solidFill>
                  <a:srgbClr val="FFFFFF"/>
                </a:solidFill>
                <a:latin typeface="Montserrat"/>
                <a:cs typeface="Montserrat"/>
              </a:rPr>
              <a:t>Федерации</a:t>
            </a:r>
            <a:endParaRPr sz="1182">
              <a:latin typeface="Montserrat"/>
              <a:cs typeface="Montserra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95978" y="3369"/>
            <a:ext cx="3328813" cy="6854149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428" y="457167"/>
            <a:ext cx="2857564" cy="1013490"/>
            <a:chOff x="0" y="753903"/>
            <a:chExt cx="4712335" cy="1671320"/>
          </a:xfrm>
        </p:grpSpPr>
        <p:sp>
          <p:nvSpPr>
            <p:cNvPr id="7" name="object 7"/>
            <p:cNvSpPr/>
            <p:nvPr/>
          </p:nvSpPr>
          <p:spPr>
            <a:xfrm>
              <a:off x="0" y="753903"/>
              <a:ext cx="4712335" cy="1671320"/>
            </a:xfrm>
            <a:custGeom>
              <a:avLst/>
              <a:gdLst/>
              <a:ahLst/>
              <a:cxnLst/>
              <a:rect l="l" t="t" r="r" b="b"/>
              <a:pathLst>
                <a:path w="4712335" h="1671320">
                  <a:moveTo>
                    <a:pt x="4293062" y="0"/>
                  </a:moveTo>
                  <a:lnTo>
                    <a:pt x="0" y="0"/>
                  </a:lnTo>
                  <a:lnTo>
                    <a:pt x="0" y="1671153"/>
                  </a:lnTo>
                  <a:lnTo>
                    <a:pt x="4293062" y="1671153"/>
                  </a:lnTo>
                  <a:lnTo>
                    <a:pt x="4341907" y="1668335"/>
                  </a:lnTo>
                  <a:lnTo>
                    <a:pt x="4389096" y="1660091"/>
                  </a:lnTo>
                  <a:lnTo>
                    <a:pt x="4434317" y="1646735"/>
                  </a:lnTo>
                  <a:lnTo>
                    <a:pt x="4477254" y="1628581"/>
                  </a:lnTo>
                  <a:lnTo>
                    <a:pt x="4517593" y="1605944"/>
                  </a:lnTo>
                  <a:lnTo>
                    <a:pt x="4555021" y="1579138"/>
                  </a:lnTo>
                  <a:lnTo>
                    <a:pt x="4589222" y="1548477"/>
                  </a:lnTo>
                  <a:lnTo>
                    <a:pt x="4619883" y="1514276"/>
                  </a:lnTo>
                  <a:lnTo>
                    <a:pt x="4646689" y="1476848"/>
                  </a:lnTo>
                  <a:lnTo>
                    <a:pt x="4669326" y="1436509"/>
                  </a:lnTo>
                  <a:lnTo>
                    <a:pt x="4687480" y="1393572"/>
                  </a:lnTo>
                  <a:lnTo>
                    <a:pt x="4700836" y="1348351"/>
                  </a:lnTo>
                  <a:lnTo>
                    <a:pt x="4709080" y="1301162"/>
                  </a:lnTo>
                  <a:lnTo>
                    <a:pt x="4711898" y="1252317"/>
                  </a:lnTo>
                  <a:lnTo>
                    <a:pt x="4711898" y="418835"/>
                  </a:lnTo>
                  <a:lnTo>
                    <a:pt x="4709080" y="369991"/>
                  </a:lnTo>
                  <a:lnTo>
                    <a:pt x="4700836" y="322801"/>
                  </a:lnTo>
                  <a:lnTo>
                    <a:pt x="4687480" y="277581"/>
                  </a:lnTo>
                  <a:lnTo>
                    <a:pt x="4669326" y="234643"/>
                  </a:lnTo>
                  <a:lnTo>
                    <a:pt x="4646689" y="194304"/>
                  </a:lnTo>
                  <a:lnTo>
                    <a:pt x="4619883" y="156876"/>
                  </a:lnTo>
                  <a:lnTo>
                    <a:pt x="4589222" y="122675"/>
                  </a:lnTo>
                  <a:lnTo>
                    <a:pt x="4555021" y="92014"/>
                  </a:lnTo>
                  <a:lnTo>
                    <a:pt x="4517593" y="65208"/>
                  </a:lnTo>
                  <a:lnTo>
                    <a:pt x="4477254" y="42571"/>
                  </a:lnTo>
                  <a:lnTo>
                    <a:pt x="4434317" y="24417"/>
                  </a:lnTo>
                  <a:lnTo>
                    <a:pt x="4389096" y="11061"/>
                  </a:lnTo>
                  <a:lnTo>
                    <a:pt x="4341907" y="2817"/>
                  </a:lnTo>
                  <a:lnTo>
                    <a:pt x="42930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1301" y="753903"/>
              <a:ext cx="4460597" cy="16711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45776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456267" y="220525"/>
            <a:ext cx="90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СОСТОЯНИЕ ПРОИЗВОДСТВЕННОГО </a:t>
            </a:r>
            <a:r>
              <a:rPr lang="ru-RU" sz="2000" b="1" dirty="0" smtClean="0">
                <a:solidFill>
                  <a:srgbClr val="002060"/>
                </a:solidFill>
                <a:latin typeface="Arial Narrow" pitchFamily="34" charset="0"/>
              </a:rPr>
              <a:t>ТРАВМАТИЗМА</a:t>
            </a:r>
            <a:endParaRPr lang="ru-RU" sz="16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210277" y="1230951"/>
            <a:ext cx="7632848" cy="492443"/>
          </a:xfrm>
          <a:prstGeom prst="rect">
            <a:avLst/>
          </a:prstGeom>
          <a:effectLst/>
        </p:spPr>
        <p:txBody>
          <a:bodyPr wrap="square">
            <a:spAutoFit/>
            <a:scene3d>
              <a:camera prst="orthographicFront"/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300" b="1" cap="all" dirty="0">
                <a:ln w="0"/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ОБЩЕЕ Количество несчастных случаев на производстве</a:t>
            </a:r>
          </a:p>
          <a:p>
            <a:pPr algn="ctr"/>
            <a:r>
              <a:rPr lang="ru-RU" sz="1300" b="1" cap="all" dirty="0">
                <a:ln w="0"/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по данным СФР</a:t>
            </a:r>
            <a:r>
              <a:rPr lang="ru-RU" sz="1300" b="1" cap="all" dirty="0">
                <a:ln w="0"/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  <a:endParaRPr lang="ru-RU" sz="1300" b="1" cap="all" dirty="0">
              <a:ln w="0"/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18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018790"/>
              </p:ext>
            </p:extLst>
          </p:nvPr>
        </p:nvGraphicFramePr>
        <p:xfrm>
          <a:off x="1989312" y="1720446"/>
          <a:ext cx="7992888" cy="1517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9347090" y="2302892"/>
            <a:ext cx="6351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200" b="1" i="0" u="none" strike="noStrike" kern="1200" baseline="0">
                <a:solidFill>
                  <a:srgbClr val="002060"/>
                </a:solidFill>
                <a:latin typeface="Arial Narrow" pitchFamily="34" charset="0"/>
                <a:ea typeface="+mn-ea"/>
                <a:cs typeface="+mn-cs"/>
              </a:defRPr>
            </a:pP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32 288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169924" y="3338357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200" b="1" dirty="0">
                <a:solidFill>
                  <a:srgbClr val="1F497D"/>
                </a:solidFill>
                <a:latin typeface="Arial Narrow" pitchFamily="34" charset="0"/>
              </a:rPr>
              <a:t>ОБЩЕЕ КОЛИЧЕСТВО </a:t>
            </a:r>
          </a:p>
          <a:p>
            <a:pPr algn="ctr"/>
            <a:r>
              <a:rPr lang="ru-RU" sz="1200" b="1" dirty="0">
                <a:solidFill>
                  <a:srgbClr val="1F497D"/>
                </a:solidFill>
                <a:latin typeface="Arial Narrow" pitchFamily="34" charset="0"/>
              </a:rPr>
              <a:t>НЕСЧАСТНЫХ СЛУЧАЕВ НА ПРОИЗВОДСТВЕ </a:t>
            </a:r>
          </a:p>
          <a:p>
            <a:pPr algn="ctr"/>
            <a:r>
              <a:rPr lang="ru-RU" sz="1200" b="1" dirty="0">
                <a:solidFill>
                  <a:srgbClr val="1F497D"/>
                </a:solidFill>
                <a:latin typeface="Arial Narrow" pitchFamily="34" charset="0"/>
              </a:rPr>
              <a:t>С ТЯЖЕЛЫМИ  ПОСЛЕДСТВИЯМИ</a:t>
            </a:r>
          </a:p>
          <a:p>
            <a:pPr algn="ctr"/>
            <a:r>
              <a:rPr lang="ru-RU" sz="1200" b="1" dirty="0">
                <a:solidFill>
                  <a:srgbClr val="1F497D"/>
                </a:solidFill>
                <a:latin typeface="Arial Narrow" pitchFamily="34" charset="0"/>
              </a:rPr>
              <a:t>(по данным </a:t>
            </a:r>
            <a:r>
              <a:rPr lang="ru-RU" sz="1200" b="1" dirty="0" err="1">
                <a:solidFill>
                  <a:srgbClr val="1F497D"/>
                </a:solidFill>
                <a:latin typeface="Arial Narrow" pitchFamily="34" charset="0"/>
              </a:rPr>
              <a:t>Роструда</a:t>
            </a:r>
            <a:r>
              <a:rPr lang="ru-RU" sz="1200" b="1" dirty="0">
                <a:solidFill>
                  <a:srgbClr val="1F497D"/>
                </a:solidFill>
                <a:latin typeface="Arial Narrow" pitchFamily="34" charset="0"/>
              </a:rPr>
              <a:t>)</a:t>
            </a:r>
            <a:endParaRPr lang="en-US" sz="1200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28" name="Прямоугольник 90"/>
          <p:cNvSpPr>
            <a:spLocks noChangeArrowheads="1"/>
          </p:cNvSpPr>
          <p:nvPr/>
        </p:nvSpPr>
        <p:spPr bwMode="auto">
          <a:xfrm>
            <a:off x="7726454" y="3431080"/>
            <a:ext cx="22557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200" b="1" dirty="0">
                <a:solidFill>
                  <a:srgbClr val="1F497D"/>
                </a:solidFill>
                <a:latin typeface="Arial Narrow" pitchFamily="34" charset="0"/>
              </a:rPr>
              <a:t>ОБЩЕЕ КОЛИЧЕСТВО </a:t>
            </a:r>
          </a:p>
          <a:p>
            <a:pPr algn="ctr"/>
            <a:r>
              <a:rPr lang="ru-RU" sz="1200" b="1" dirty="0">
                <a:solidFill>
                  <a:srgbClr val="1F497D"/>
                </a:solidFill>
                <a:latin typeface="Arial Narrow" pitchFamily="34" charset="0"/>
              </a:rPr>
              <a:t>ПОГИБШИХ НА ПРОИЗВОДСТВЕ</a:t>
            </a:r>
          </a:p>
          <a:p>
            <a:pPr algn="ctr"/>
            <a:r>
              <a:rPr lang="ru-RU" sz="1200" b="1" dirty="0">
                <a:solidFill>
                  <a:srgbClr val="1F497D"/>
                </a:solidFill>
                <a:latin typeface="Arial Narrow" pitchFamily="34" charset="0"/>
              </a:rPr>
              <a:t>(по данным </a:t>
            </a:r>
            <a:r>
              <a:rPr lang="ru-RU" sz="1200" b="1" dirty="0" err="1">
                <a:solidFill>
                  <a:srgbClr val="1F497D"/>
                </a:solidFill>
                <a:latin typeface="Arial Narrow" pitchFamily="34" charset="0"/>
              </a:rPr>
              <a:t>Роструда</a:t>
            </a:r>
            <a:r>
              <a:rPr lang="ru-RU" sz="1200" b="1" dirty="0">
                <a:solidFill>
                  <a:srgbClr val="1F497D"/>
                </a:solidFill>
                <a:latin typeface="Arial Narrow" pitchFamily="34" charset="0"/>
              </a:rPr>
              <a:t>)</a:t>
            </a:r>
          </a:p>
        </p:txBody>
      </p:sp>
      <p:graphicFrame>
        <p:nvGraphicFramePr>
          <p:cNvPr id="29" name="Диаграмма 28"/>
          <p:cNvGraphicFramePr/>
          <p:nvPr>
            <p:extLst>
              <p:ext uri="{D42A27DB-BD31-4B8C-83A1-F6EECF244321}">
                <p14:modId xmlns:p14="http://schemas.microsoft.com/office/powerpoint/2010/main" val="1284131527"/>
              </p:ext>
            </p:extLst>
          </p:nvPr>
        </p:nvGraphicFramePr>
        <p:xfrm>
          <a:off x="1456268" y="3864933"/>
          <a:ext cx="4182357" cy="2894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0" name="Диаграмма 29"/>
          <p:cNvGraphicFramePr/>
          <p:nvPr>
            <p:extLst>
              <p:ext uri="{D42A27DB-BD31-4B8C-83A1-F6EECF244321}">
                <p14:modId xmlns:p14="http://schemas.microsoft.com/office/powerpoint/2010/main" val="696414108"/>
              </p:ext>
            </p:extLst>
          </p:nvPr>
        </p:nvGraphicFramePr>
        <p:xfrm>
          <a:off x="6686944" y="4268807"/>
          <a:ext cx="4060126" cy="2343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0" y="3325663"/>
            <a:ext cx="12192000" cy="1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4150-B60A-4503-A8DD-76CB3C234DE9}" type="slidenum">
              <a:rPr lang="ru-RU" smtClean="0"/>
              <a:t>2</a:t>
            </a:fld>
            <a:endParaRPr lang="ru-RU"/>
          </a:p>
        </p:txBody>
      </p:sp>
      <p:pic>
        <p:nvPicPr>
          <p:cNvPr id="20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56333" y="2"/>
            <a:ext cx="1735668" cy="476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6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678547"/>
              </p:ext>
            </p:extLst>
          </p:nvPr>
        </p:nvGraphicFramePr>
        <p:xfrm>
          <a:off x="2276651" y="1720445"/>
          <a:ext cx="2673174" cy="1517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005036" y="750862"/>
            <a:ext cx="294556" cy="2740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337061" y="736768"/>
            <a:ext cx="1789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Arial Narrow" panose="020B0606020202030204" pitchFamily="34" charset="0"/>
              </a:rPr>
              <a:t>Российская Федерация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436420" y="748777"/>
            <a:ext cx="294556" cy="274064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2749710" y="727190"/>
            <a:ext cx="3704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Narrow" panose="020B0606020202030204" pitchFamily="34" charset="0"/>
              </a:rPr>
              <a:t>Дальневосточный федеральный округ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38" name="TextBox 1"/>
          <p:cNvSpPr txBox="1"/>
          <p:nvPr/>
        </p:nvSpPr>
        <p:spPr>
          <a:xfrm>
            <a:off x="7061872" y="4123325"/>
            <a:ext cx="475440" cy="23122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kern="12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 1 655</a:t>
            </a:r>
            <a:endParaRPr lang="ru-RU" sz="1400" b="1" kern="1200" dirty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273223" y="6611779"/>
            <a:ext cx="43654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tx2"/>
                </a:solidFill>
                <a:latin typeface="Arial Narrow" pitchFamily="34" charset="0"/>
                <a:cs typeface="Times New Roman" pitchFamily="18" charset="0"/>
              </a:rPr>
              <a:t>* их них 160 по новым территориям</a:t>
            </a:r>
            <a:endParaRPr lang="ru-RU" sz="1000" b="1" dirty="0">
              <a:solidFill>
                <a:schemeClr val="tx2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588724" y="6558879"/>
            <a:ext cx="425656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tx2"/>
                </a:solidFill>
                <a:latin typeface="Arial Narrow" pitchFamily="34" charset="0"/>
                <a:cs typeface="Times New Roman" pitchFamily="18" charset="0"/>
              </a:rPr>
              <a:t>* их них </a:t>
            </a:r>
            <a:r>
              <a:rPr lang="ru-RU" sz="1000" b="1" dirty="0" smtClean="0">
                <a:solidFill>
                  <a:schemeClr val="tx2"/>
                </a:solidFill>
                <a:latin typeface="Arial Narrow" pitchFamily="34" charset="0"/>
                <a:cs typeface="Times New Roman" pitchFamily="18" charset="0"/>
              </a:rPr>
              <a:t>74 </a:t>
            </a:r>
            <a:r>
              <a:rPr lang="ru-RU" sz="1000" b="1" dirty="0">
                <a:solidFill>
                  <a:schemeClr val="tx2"/>
                </a:solidFill>
                <a:latin typeface="Arial Narrow" pitchFamily="34" charset="0"/>
                <a:cs typeface="Times New Roman" pitchFamily="18" charset="0"/>
              </a:rPr>
              <a:t>по новым территориям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27804" y="1914730"/>
            <a:ext cx="1328463" cy="116955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b="1" dirty="0" smtClean="0">
                <a:solidFill>
                  <a:schemeClr val="accent2"/>
                </a:solidFill>
                <a:latin typeface="Arial Narrow" pitchFamily="34" charset="0"/>
                <a:cs typeface="Times New Roman" pitchFamily="18" charset="0"/>
              </a:rPr>
              <a:t>В ДФО</a:t>
            </a:r>
          </a:p>
          <a:p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В 2023 </a:t>
            </a:r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г. по сравнению:</a:t>
            </a: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2022 </a:t>
            </a:r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г. – рост </a:t>
            </a: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 </a:t>
            </a:r>
            <a:r>
              <a:rPr lang="ru-RU" sz="10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1,6%;</a:t>
            </a:r>
            <a:endParaRPr lang="ru-RU" sz="1000" b="1" dirty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2021 </a:t>
            </a:r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г. – снижение </a:t>
            </a: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</a:t>
            </a:r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000" b="1" dirty="0" smtClean="0">
                <a:solidFill>
                  <a:schemeClr val="accent6"/>
                </a:solidFill>
                <a:latin typeface="Arial Narrow" pitchFamily="34" charset="0"/>
                <a:cs typeface="Times New Roman" pitchFamily="18" charset="0"/>
              </a:rPr>
              <a:t>5,1%.</a:t>
            </a:r>
            <a:endParaRPr lang="ru-RU" sz="1000" b="1" dirty="0">
              <a:solidFill>
                <a:schemeClr val="accent6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659935" y="1903828"/>
            <a:ext cx="1328463" cy="116955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b="1" dirty="0" smtClean="0">
                <a:solidFill>
                  <a:schemeClr val="accent1"/>
                </a:solidFill>
                <a:latin typeface="Arial Narrow" pitchFamily="34" charset="0"/>
                <a:cs typeface="Times New Roman" pitchFamily="18" charset="0"/>
              </a:rPr>
              <a:t>В РФ</a:t>
            </a:r>
          </a:p>
          <a:p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В 2023 </a:t>
            </a:r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г. по сравнению:</a:t>
            </a: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2022 </a:t>
            </a:r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г. – </a:t>
            </a:r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снижение</a:t>
            </a:r>
            <a:endParaRPr lang="ru-RU" sz="1000" b="1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 </a:t>
            </a:r>
            <a:r>
              <a:rPr lang="ru-RU" sz="1000" b="1" dirty="0" smtClean="0">
                <a:solidFill>
                  <a:schemeClr val="accent6"/>
                </a:solidFill>
                <a:latin typeface="Arial Narrow" pitchFamily="34" charset="0"/>
                <a:cs typeface="Times New Roman" pitchFamily="18" charset="0"/>
              </a:rPr>
              <a:t>2,6%;</a:t>
            </a:r>
            <a:endParaRPr lang="ru-RU" sz="1000" b="1" dirty="0">
              <a:solidFill>
                <a:schemeClr val="accent6"/>
              </a:solidFill>
              <a:latin typeface="Arial Narrow" pitchFamily="34" charset="0"/>
              <a:cs typeface="Times New Roman" pitchFamily="18" charset="0"/>
            </a:endParaRP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2021 </a:t>
            </a:r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г. – снижение </a:t>
            </a: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</a:t>
            </a:r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000" b="1" dirty="0" smtClean="0">
                <a:solidFill>
                  <a:schemeClr val="accent6"/>
                </a:solidFill>
                <a:latin typeface="Arial Narrow" pitchFamily="34" charset="0"/>
                <a:cs typeface="Times New Roman" pitchFamily="18" charset="0"/>
              </a:rPr>
              <a:t>2,2%.</a:t>
            </a:r>
            <a:endParaRPr lang="ru-RU" sz="1000" b="1" dirty="0">
              <a:solidFill>
                <a:schemeClr val="accent6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27804" y="3615883"/>
            <a:ext cx="1328463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b="1" dirty="0" smtClean="0">
                <a:solidFill>
                  <a:schemeClr val="accent1"/>
                </a:solidFill>
                <a:latin typeface="Arial Narrow" pitchFamily="34" charset="0"/>
                <a:cs typeface="Times New Roman" pitchFamily="18" charset="0"/>
              </a:rPr>
              <a:t>В РФ</a:t>
            </a:r>
          </a:p>
          <a:p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В 2023 </a:t>
            </a:r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г. по сравнению:</a:t>
            </a: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2022 </a:t>
            </a:r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г. – рост </a:t>
            </a: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 </a:t>
            </a:r>
            <a:r>
              <a:rPr lang="ru-RU" sz="10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2,5%; (без учета новых территорий – </a:t>
            </a:r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снижение на </a:t>
            </a:r>
            <a:r>
              <a:rPr lang="ru-RU" sz="1000" b="1" dirty="0" smtClean="0">
                <a:solidFill>
                  <a:schemeClr val="accent6"/>
                </a:solidFill>
                <a:latin typeface="Arial Narrow" pitchFamily="34" charset="0"/>
                <a:cs typeface="Times New Roman" pitchFamily="18" charset="0"/>
              </a:rPr>
              <a:t>0,3%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);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2021 </a:t>
            </a:r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г. – </a:t>
            </a:r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рост</a:t>
            </a:r>
            <a:endParaRPr lang="ru-RU" sz="1000" b="1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  <a:p>
            <a:r>
              <a:rPr lang="ru-RU" sz="1000" b="1" dirty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на </a:t>
            </a:r>
            <a:r>
              <a:rPr lang="ru-RU" sz="10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7,3%.</a:t>
            </a:r>
            <a:endParaRPr lang="ru-RU" sz="1000" b="1" dirty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</p:txBody>
      </p:sp>
      <p:graphicFrame>
        <p:nvGraphicFramePr>
          <p:cNvPr id="25" name="Диаграмма 24"/>
          <p:cNvGraphicFramePr/>
          <p:nvPr>
            <p:extLst>
              <p:ext uri="{D42A27DB-BD31-4B8C-83A1-F6EECF244321}">
                <p14:modId xmlns:p14="http://schemas.microsoft.com/office/powerpoint/2010/main" val="3171790480"/>
              </p:ext>
            </p:extLst>
          </p:nvPr>
        </p:nvGraphicFramePr>
        <p:xfrm>
          <a:off x="1456268" y="5384213"/>
          <a:ext cx="4182357" cy="1015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127804" y="5270191"/>
            <a:ext cx="1328463" cy="116955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b="1" dirty="0" smtClean="0">
                <a:solidFill>
                  <a:schemeClr val="accent2"/>
                </a:solidFill>
                <a:latin typeface="Arial Narrow" pitchFamily="34" charset="0"/>
                <a:cs typeface="Times New Roman" pitchFamily="18" charset="0"/>
              </a:rPr>
              <a:t>В ДФО</a:t>
            </a:r>
          </a:p>
          <a:p>
            <a:r>
              <a:rPr lang="ru-RU" sz="10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В 2023 </a:t>
            </a:r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г. по сравнению:</a:t>
            </a:r>
          </a:p>
          <a:p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sz="10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2022 </a:t>
            </a:r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г. – снижение </a:t>
            </a:r>
          </a:p>
          <a:p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на 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7,6%;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  <a:p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sz="10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2021 </a:t>
            </a:r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г. – снижение </a:t>
            </a:r>
          </a:p>
          <a:p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на 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17,2%.</a:t>
            </a:r>
            <a:endParaRPr lang="ru-RU" sz="1000" b="1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689567" y="3615883"/>
            <a:ext cx="1328463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b="1" dirty="0" smtClean="0">
                <a:solidFill>
                  <a:schemeClr val="accent1"/>
                </a:solidFill>
                <a:latin typeface="Arial Narrow" pitchFamily="34" charset="0"/>
                <a:cs typeface="Times New Roman" pitchFamily="18" charset="0"/>
              </a:rPr>
              <a:t>В РФ</a:t>
            </a:r>
          </a:p>
          <a:p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В 2023 </a:t>
            </a:r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г. по сравнению:</a:t>
            </a: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2022 </a:t>
            </a:r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г. – </a:t>
            </a:r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снижение</a:t>
            </a:r>
            <a:endParaRPr lang="ru-RU" sz="1000" b="1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 </a:t>
            </a:r>
            <a:r>
              <a:rPr lang="ru-RU" sz="1000" b="1" dirty="0" smtClean="0">
                <a:solidFill>
                  <a:schemeClr val="accent6"/>
                </a:solidFill>
                <a:latin typeface="Arial Narrow" pitchFamily="34" charset="0"/>
                <a:cs typeface="Times New Roman" pitchFamily="18" charset="0"/>
              </a:rPr>
              <a:t>1,0%; </a:t>
            </a:r>
            <a:r>
              <a:rPr lang="ru-RU" sz="10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(без учета новых территорий – </a:t>
            </a:r>
            <a:r>
              <a:rPr lang="ru-RU" sz="1000" b="1" dirty="0" smtClean="0">
                <a:solidFill>
                  <a:schemeClr val="accent6"/>
                </a:solidFill>
                <a:latin typeface="Arial Narrow" pitchFamily="34" charset="0"/>
                <a:cs typeface="Times New Roman" pitchFamily="18" charset="0"/>
              </a:rPr>
              <a:t>снижение на 5,6%);</a:t>
            </a:r>
            <a:endParaRPr lang="ru-RU" sz="1000" b="1" dirty="0">
              <a:solidFill>
                <a:schemeClr val="accent6"/>
              </a:solidFill>
              <a:latin typeface="Arial Narrow" pitchFamily="34" charset="0"/>
              <a:cs typeface="Times New Roman" pitchFamily="18" charset="0"/>
            </a:endParaRP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2021 </a:t>
            </a:r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г. – </a:t>
            </a:r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снижение</a:t>
            </a:r>
            <a:endParaRPr lang="ru-RU" sz="1000" b="1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  <a:p>
            <a:r>
              <a:rPr lang="ru-RU" sz="1000" b="1" dirty="0">
                <a:solidFill>
                  <a:schemeClr val="accent6"/>
                </a:solidFill>
                <a:latin typeface="Arial Narrow" pitchFamily="34" charset="0"/>
                <a:cs typeface="Times New Roman" pitchFamily="18" charset="0"/>
              </a:rPr>
              <a:t>на </a:t>
            </a:r>
            <a:r>
              <a:rPr lang="ru-RU" sz="1000" b="1" dirty="0" smtClean="0">
                <a:solidFill>
                  <a:schemeClr val="accent6"/>
                </a:solidFill>
                <a:latin typeface="Arial Narrow" pitchFamily="34" charset="0"/>
                <a:cs typeface="Times New Roman" pitchFamily="18" charset="0"/>
              </a:rPr>
              <a:t>2,8%.</a:t>
            </a:r>
            <a:endParaRPr lang="ru-RU" sz="1000" b="1" dirty="0">
              <a:solidFill>
                <a:schemeClr val="accent6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689568" y="5270191"/>
            <a:ext cx="1328463" cy="116955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b="1" dirty="0" smtClean="0">
                <a:solidFill>
                  <a:schemeClr val="accent2"/>
                </a:solidFill>
                <a:latin typeface="Arial Narrow" pitchFamily="34" charset="0"/>
                <a:cs typeface="Times New Roman" pitchFamily="18" charset="0"/>
              </a:rPr>
              <a:t>В ДФО</a:t>
            </a:r>
          </a:p>
          <a:p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В 2023 </a:t>
            </a:r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г. по сравнению:</a:t>
            </a: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2022 </a:t>
            </a:r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г. – снижение </a:t>
            </a: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 </a:t>
            </a:r>
            <a:r>
              <a:rPr lang="ru-RU" sz="1000" b="1" dirty="0" smtClean="0">
                <a:solidFill>
                  <a:schemeClr val="accent6"/>
                </a:solidFill>
                <a:latin typeface="Arial Narrow" pitchFamily="34" charset="0"/>
                <a:cs typeface="Times New Roman" pitchFamily="18" charset="0"/>
              </a:rPr>
              <a:t>17,7%;</a:t>
            </a:r>
            <a:endParaRPr lang="ru-RU" sz="1000" b="1" dirty="0">
              <a:solidFill>
                <a:schemeClr val="accent6"/>
              </a:solidFill>
              <a:latin typeface="Arial Narrow" pitchFamily="34" charset="0"/>
              <a:cs typeface="Times New Roman" pitchFamily="18" charset="0"/>
            </a:endParaRP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2021 </a:t>
            </a:r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г. – снижение </a:t>
            </a: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 </a:t>
            </a:r>
            <a:r>
              <a:rPr lang="ru-RU" sz="1000" b="1" dirty="0" smtClean="0">
                <a:solidFill>
                  <a:schemeClr val="accent6"/>
                </a:solidFill>
                <a:latin typeface="Arial Narrow" pitchFamily="34" charset="0"/>
                <a:cs typeface="Times New Roman" pitchFamily="18" charset="0"/>
              </a:rPr>
              <a:t>27,8%.</a:t>
            </a:r>
            <a:endParaRPr lang="ru-RU" sz="1000" b="1" dirty="0">
              <a:solidFill>
                <a:schemeClr val="accent6"/>
              </a:solidFill>
              <a:latin typeface="Arial Narrow" pitchFamily="34" charset="0"/>
              <a:cs typeface="Times New Roman" pitchFamily="18" charset="0"/>
            </a:endParaRPr>
          </a:p>
        </p:txBody>
      </p:sp>
      <p:graphicFrame>
        <p:nvGraphicFramePr>
          <p:cNvPr id="37" name="Диаграмма 36"/>
          <p:cNvGraphicFramePr/>
          <p:nvPr>
            <p:extLst>
              <p:ext uri="{D42A27DB-BD31-4B8C-83A1-F6EECF244321}">
                <p14:modId xmlns:p14="http://schemas.microsoft.com/office/powerpoint/2010/main" val="2658259971"/>
              </p:ext>
            </p:extLst>
          </p:nvPr>
        </p:nvGraphicFramePr>
        <p:xfrm>
          <a:off x="6686944" y="5747165"/>
          <a:ext cx="4060126" cy="567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40" name="TextBox 1"/>
          <p:cNvSpPr txBox="1"/>
          <p:nvPr/>
        </p:nvSpPr>
        <p:spPr>
          <a:xfrm>
            <a:off x="7099341" y="5891986"/>
            <a:ext cx="475440" cy="23122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kern="12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 180</a:t>
            </a:r>
            <a:endParaRPr lang="ru-RU" sz="1400" b="1" kern="1200" dirty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V="1">
            <a:off x="6100104" y="3333332"/>
            <a:ext cx="0" cy="3524668"/>
          </a:xfrm>
          <a:prstGeom prst="line">
            <a:avLst/>
          </a:prstGeom>
          <a:ln w="9525" cmpd="sng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49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4150-B60A-4503-A8DD-76CB3C234DE9}" type="slidenum">
              <a:rPr lang="ru-RU" smtClean="0"/>
              <a:t>3</a:t>
            </a:fld>
            <a:endParaRPr lang="ru-RU"/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56333" y="2"/>
            <a:ext cx="1735668" cy="476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5DC90BE-9AF7-4B39-954B-F99DEF6F4B4F}"/>
              </a:ext>
            </a:extLst>
          </p:cNvPr>
          <p:cNvSpPr txBox="1"/>
          <p:nvPr/>
        </p:nvSpPr>
        <p:spPr>
          <a:xfrm>
            <a:off x="305345" y="22243"/>
            <a:ext cx="120104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293253">
              <a:defRPr/>
            </a:pP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Распределение несчастных случаев с тяжелыми последствиями в разрезе основных видов  экономической деятельности </a:t>
            </a:r>
            <a:endParaRPr lang="ru-RU" sz="1400" b="1" dirty="0" smtClean="0">
              <a:solidFill>
                <a:prstClr val="black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293253">
              <a:defRPr/>
            </a:pP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2023 году в Российской Федерации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(по данным </a:t>
            </a:r>
            <a:r>
              <a:rPr lang="ru-RU" sz="1400" b="1" dirty="0" err="1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Роструда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4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xmlns="" id="{9510056D-B8C9-C370-8EB4-9DAE8A9AAB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552935"/>
              </p:ext>
            </p:extLst>
          </p:nvPr>
        </p:nvGraphicFramePr>
        <p:xfrm>
          <a:off x="8901347" y="856543"/>
          <a:ext cx="3109972" cy="2462136"/>
        </p:xfrm>
        <a:graphic>
          <a:graphicData uri="http://schemas.openxmlformats.org/drawingml/2006/table">
            <a:tbl>
              <a:tblPr/>
              <a:tblGrid>
                <a:gridCol w="2861069">
                  <a:extLst>
                    <a:ext uri="{9D8B030D-6E8A-4147-A177-3AD203B41FA5}">
                      <a16:colId xmlns:a16="http://schemas.microsoft.com/office/drawing/2014/main" xmlns="" val="3677092041"/>
                    </a:ext>
                  </a:extLst>
                </a:gridCol>
                <a:gridCol w="248903">
                  <a:extLst>
                    <a:ext uri="{9D8B030D-6E8A-4147-A177-3AD203B41FA5}">
                      <a16:colId xmlns:a16="http://schemas.microsoft.com/office/drawing/2014/main" xmlns="" val="3440293446"/>
                    </a:ext>
                  </a:extLst>
                </a:gridCol>
              </a:tblGrid>
              <a:tr h="34433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Государственное управление и обеспечение военной безопасностью, социальной обеспечение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3,1%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25338983"/>
                  </a:ext>
                </a:extLst>
              </a:tr>
              <a:tr h="17864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Деятельность административная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и сопутствующие доп. услуги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2,9%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3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Водоснабжение; водоотведение, организация сбора и утилизации отходов, деятельность по ликвидации загрязнений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2,7%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4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Деятельность профессиональная, научная и техническая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2,4%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4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Образование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2,1%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4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Деятельность по операциям с недвижимым имуществом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1,6%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3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Деятельность в области культуры,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спорта, организации досуга и развлечений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1,2%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4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Деятельность гостиниц и предприятий общественного питания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0,8%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4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Деятельность в области информации и связи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0,6%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4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Предоставление прочих видов услуг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0,5%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4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Деятельность финансовая и страховая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0,4%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49AEDC0-48AE-42E5-8152-99A28E871C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0142688"/>
              </p:ext>
            </p:extLst>
          </p:nvPr>
        </p:nvGraphicFramePr>
        <p:xfrm>
          <a:off x="-3535544" y="476127"/>
          <a:ext cx="12146144" cy="308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49AEDC0-48AE-42E5-8152-99A28E871C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8641466"/>
              </p:ext>
            </p:extLst>
          </p:nvPr>
        </p:nvGraphicFramePr>
        <p:xfrm>
          <a:off x="-4789969" y="3939918"/>
          <a:ext cx="15434988" cy="2918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xmlns="" id="{B33BFBDA-D3AF-4D70-4E58-D2CAC3A4026B}"/>
              </a:ext>
            </a:extLst>
          </p:cNvPr>
          <p:cNvCxnSpPr>
            <a:cxnSpLocks/>
          </p:cNvCxnSpPr>
          <p:nvPr/>
        </p:nvCxnSpPr>
        <p:spPr>
          <a:xfrm>
            <a:off x="5546728" y="3311195"/>
            <a:ext cx="3354619" cy="74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5DC90BE-9AF7-4B39-954B-F99DEF6F4B4F}"/>
              </a:ext>
            </a:extLst>
          </p:cNvPr>
          <p:cNvSpPr txBox="1"/>
          <p:nvPr/>
        </p:nvSpPr>
        <p:spPr>
          <a:xfrm>
            <a:off x="305345" y="3416697"/>
            <a:ext cx="120104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293253">
              <a:defRPr/>
            </a:pP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Распределение несчастных случаев с тяжелыми последствиями в разрезе основных видов  экономической деятельности </a:t>
            </a:r>
            <a:endParaRPr lang="ru-RU" sz="1400" b="1" dirty="0" smtClean="0">
              <a:solidFill>
                <a:prstClr val="black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293253">
              <a:defRPr/>
            </a:pP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2023 году в Дальневосточном федеральном округе (по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данным </a:t>
            </a:r>
            <a:r>
              <a:rPr lang="ru-RU" sz="1400" b="1" dirty="0" err="1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Роструда</a:t>
            </a:r>
            <a:r>
              <a:rPr lang="ru-RU" sz="1400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4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xmlns="" id="{B33BFBDA-D3AF-4D70-4E58-D2CAC3A4026B}"/>
              </a:ext>
            </a:extLst>
          </p:cNvPr>
          <p:cNvCxnSpPr>
            <a:cxnSpLocks/>
          </p:cNvCxnSpPr>
          <p:nvPr/>
        </p:nvCxnSpPr>
        <p:spPr>
          <a:xfrm>
            <a:off x="5352162" y="6430617"/>
            <a:ext cx="3549185" cy="28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xmlns="" id="{9510056D-B8C9-C370-8EB4-9DAE8A9AAB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782339"/>
              </p:ext>
            </p:extLst>
          </p:nvPr>
        </p:nvGraphicFramePr>
        <p:xfrm>
          <a:off x="8901347" y="3982642"/>
          <a:ext cx="3109972" cy="2441208"/>
        </p:xfrm>
        <a:graphic>
          <a:graphicData uri="http://schemas.openxmlformats.org/drawingml/2006/table">
            <a:tbl>
              <a:tblPr/>
              <a:tblGrid>
                <a:gridCol w="2861069">
                  <a:extLst>
                    <a:ext uri="{9D8B030D-6E8A-4147-A177-3AD203B41FA5}">
                      <a16:colId xmlns:a16="http://schemas.microsoft.com/office/drawing/2014/main" xmlns="" val="3677092041"/>
                    </a:ext>
                  </a:extLst>
                </a:gridCol>
                <a:gridCol w="248903">
                  <a:extLst>
                    <a:ext uri="{9D8B030D-6E8A-4147-A177-3AD203B41FA5}">
                      <a16:colId xmlns:a16="http://schemas.microsoft.com/office/drawing/2014/main" xmlns="" val="3440293446"/>
                    </a:ext>
                  </a:extLst>
                </a:gridCol>
              </a:tblGrid>
              <a:tr h="30649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Государственное управление и обеспечение военной безопасностью, социальной обеспечение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3,3%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25338983"/>
                  </a:ext>
                </a:extLst>
              </a:tr>
              <a:tr h="15900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Образование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3,3%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49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Деятельность профессиональная, научная и техническая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2,3%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00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Деятельность административная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и сопутствующие доп. услуги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1,9%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7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Водоснабжение; водоотведение, организация сбора и утилизации отходов, деятельность по ликвидации загрязнений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1,6%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7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Деятельность в области культуры,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спорта, организации досуга и развлечений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1,6%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49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Деятельность по операциям с недвижимым имуществом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1,4%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00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Деятельность гостиниц и предприятий общественного питания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0,9%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00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Деятельность финансовая и страховая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0,7%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00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Деятельность в области информации и связи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0,5%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00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Предоставление прочих видов услуг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0,5%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434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44416" y="6492875"/>
            <a:ext cx="2743200" cy="365125"/>
          </a:xfrm>
        </p:spPr>
        <p:txBody>
          <a:bodyPr/>
          <a:lstStyle/>
          <a:p>
            <a:fld id="{23F34150-B60A-4503-A8DD-76CB3C234DE9}" type="slidenum">
              <a:rPr lang="ru-RU" smtClean="0"/>
              <a:t>4</a:t>
            </a:fld>
            <a:endParaRPr lang="ru-RU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56333" y="2"/>
            <a:ext cx="1735668" cy="476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Диаграмма 6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0325C62C-7316-4AFB-8CDE-28B4B7A78A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1476090"/>
              </p:ext>
            </p:extLst>
          </p:nvPr>
        </p:nvGraphicFramePr>
        <p:xfrm>
          <a:off x="0" y="476010"/>
          <a:ext cx="11924778" cy="6288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282723" y="787563"/>
            <a:ext cx="294556" cy="2740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614748" y="736768"/>
            <a:ext cx="1789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Arial Narrow" panose="020B0606020202030204" pitchFamily="34" charset="0"/>
              </a:rPr>
              <a:t>Российская Федерация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15111" y="776707"/>
            <a:ext cx="294556" cy="274064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170861" y="736768"/>
            <a:ext cx="3704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Narrow" panose="020B0606020202030204" pitchFamily="34" charset="0"/>
              </a:rPr>
              <a:t>Дальневосточный федеральный округ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9643" y="2"/>
            <a:ext cx="102266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293253">
              <a:defRPr/>
            </a:pPr>
            <a:r>
              <a:rPr lang="ru-RU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Распределение несчастных случаев с тяжелыми последствиями в разрезе </a:t>
            </a:r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причин несчастных случаев</a:t>
            </a:r>
            <a:b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 </a:t>
            </a:r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году</a:t>
            </a:r>
            <a:r>
              <a:rPr lang="en-US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Российской </a:t>
            </a:r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Федерации и Дальневосточном федеральном округе </a:t>
            </a:r>
            <a:r>
              <a:rPr lang="ru-RU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(по данным </a:t>
            </a:r>
            <a:r>
              <a:rPr lang="ru-RU" b="1" dirty="0" err="1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Роструда</a:t>
            </a:r>
            <a:r>
              <a:rPr lang="ru-RU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95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44416" y="6492875"/>
            <a:ext cx="2743200" cy="365125"/>
          </a:xfrm>
        </p:spPr>
        <p:txBody>
          <a:bodyPr/>
          <a:lstStyle/>
          <a:p>
            <a:fld id="{23F34150-B60A-4503-A8DD-76CB3C234DE9}" type="slidenum">
              <a:rPr lang="ru-RU" smtClean="0"/>
              <a:t>5</a:t>
            </a:fld>
            <a:endParaRPr lang="ru-RU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56333" y="2"/>
            <a:ext cx="1735668" cy="476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320192" y="964534"/>
            <a:ext cx="294556" cy="2740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652217" y="913739"/>
            <a:ext cx="1789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Arial Narrow" panose="020B0606020202030204" pitchFamily="34" charset="0"/>
              </a:rPr>
              <a:t>Российская Федерация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68208" y="963091"/>
            <a:ext cx="294556" cy="274064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962764" y="920495"/>
            <a:ext cx="3704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Narrow" panose="020B0606020202030204" pitchFamily="34" charset="0"/>
              </a:rPr>
              <a:t>Дальневосточный федеральный округ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9643" y="2"/>
            <a:ext cx="102266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293253">
              <a:defRPr/>
            </a:pPr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Структура </a:t>
            </a:r>
            <a:r>
              <a:rPr lang="ru-RU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несчастных случаев с тяжелыми </a:t>
            </a:r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последствиями, произошедших по причинам «неудовлетворительная организация производства работ» и «прочие причины»</a:t>
            </a:r>
          </a:p>
          <a:p>
            <a:pPr lvl="0" algn="ctr" defTabSz="293253">
              <a:defRPr/>
            </a:pPr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 </a:t>
            </a:r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году</a:t>
            </a:r>
            <a:r>
              <a:rPr lang="ru-RU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Российской </a:t>
            </a:r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Федерации и Дальневосточном федеральном округе </a:t>
            </a:r>
            <a:r>
              <a:rPr lang="ru-RU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(по данным </a:t>
            </a:r>
            <a:r>
              <a:rPr lang="ru-RU" b="1" dirty="0" err="1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Роструда</a:t>
            </a:r>
            <a:r>
              <a:rPr lang="ru-RU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325C62C-7316-4AFB-8CDE-28B4B7A78A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468164"/>
              </p:ext>
            </p:extLst>
          </p:nvPr>
        </p:nvGraphicFramePr>
        <p:xfrm>
          <a:off x="70338" y="1651356"/>
          <a:ext cx="7714762" cy="5024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78245" y="1271601"/>
            <a:ext cx="5392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293253">
              <a:defRPr/>
            </a:pP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Структура распределения по причине «неудовлетворительная организация производства работ» (в % от общего числа по причине)</a:t>
            </a:r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87109" y="1221516"/>
            <a:ext cx="538605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293253">
              <a:defRPr/>
            </a:pP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Структура распределения по причине «прочие причины, квалифицированные по материалам расследования несчастных случаев» </a:t>
            </a:r>
            <a:b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(в % от общего числа по причине)</a:t>
            </a:r>
            <a:endParaRPr lang="ru-RU" sz="1400" dirty="0"/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325C62C-7316-4AFB-8CDE-28B4B7A78A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6554410"/>
              </p:ext>
            </p:extLst>
          </p:nvPr>
        </p:nvGraphicFramePr>
        <p:xfrm>
          <a:off x="7785100" y="2181418"/>
          <a:ext cx="4302516" cy="4420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3642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34150-B60A-4503-A8DD-76CB3C234DE9}" type="slidenum">
              <a:rPr lang="ru-RU" smtClean="0"/>
              <a:t>6</a:t>
            </a:fld>
            <a:endParaRPr lang="ru-RU"/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56333" y="2"/>
            <a:ext cx="1735668" cy="476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388534" y="7982"/>
            <a:ext cx="90000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Сведения по показателям производственного травматизма </a:t>
            </a:r>
            <a:r>
              <a:rPr lang="ru-RU" sz="2000" b="1" dirty="0" smtClean="0">
                <a:solidFill>
                  <a:srgbClr val="002060"/>
                </a:solidFill>
                <a:latin typeface="Arial Narrow" pitchFamily="34" charset="0"/>
              </a:rPr>
              <a:t>по 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организациям, осуществляющим транспортировку и хранение </a:t>
            </a:r>
            <a:r>
              <a:rPr lang="ru-RU" sz="2000" b="1" dirty="0" smtClean="0">
                <a:solidFill>
                  <a:srgbClr val="002060"/>
                </a:solidFill>
                <a:latin typeface="Arial Narrow" pitchFamily="34" charset="0"/>
              </a:rPr>
              <a:t>грузов (по данным СФР)</a:t>
            </a:r>
            <a:endParaRPr lang="ru-RU" sz="16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10277" y="1230951"/>
            <a:ext cx="7632848" cy="292388"/>
          </a:xfrm>
          <a:prstGeom prst="rect">
            <a:avLst/>
          </a:prstGeom>
          <a:effectLst/>
        </p:spPr>
        <p:txBody>
          <a:bodyPr wrap="square">
            <a:spAutoFit/>
            <a:scene3d>
              <a:camera prst="orthographicFront"/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300" b="1" cap="all" dirty="0" smtClean="0">
                <a:ln w="0"/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общее Количество </a:t>
            </a:r>
            <a:r>
              <a:rPr lang="ru-RU" sz="1300" b="1" cap="all" dirty="0">
                <a:ln w="0"/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несчастных случаев на </a:t>
            </a:r>
            <a:r>
              <a:rPr lang="ru-RU" sz="1300" b="1" cap="all" dirty="0" smtClean="0">
                <a:ln w="0"/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производстве</a:t>
            </a:r>
            <a:endParaRPr lang="ru-RU" sz="1300" b="1" cap="all" dirty="0">
              <a:ln w="0"/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8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9685229"/>
              </p:ext>
            </p:extLst>
          </p:nvPr>
        </p:nvGraphicFramePr>
        <p:xfrm>
          <a:off x="1989312" y="1720446"/>
          <a:ext cx="7992888" cy="1517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9387967" y="2302892"/>
            <a:ext cx="5533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200" b="1" i="0" u="none" strike="noStrike" kern="1200" baseline="0">
                <a:solidFill>
                  <a:srgbClr val="002060"/>
                </a:solidFill>
                <a:latin typeface="Arial Narrow" pitchFamily="34" charset="0"/>
                <a:ea typeface="+mn-ea"/>
                <a:cs typeface="+mn-cs"/>
              </a:defRPr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1 126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5" name="Номер слайда 1"/>
          <p:cNvSpPr txBox="1">
            <a:spLocks/>
          </p:cNvSpPr>
          <p:nvPr/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357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78" algn="l" defTabSz="91435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7" algn="l" defTabSz="91435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6" algn="l" defTabSz="91435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14" algn="l" defTabSz="91435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92" algn="l" defTabSz="91435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70" algn="l" defTabSz="91435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9" algn="l" defTabSz="91435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28" algn="l" defTabSz="91435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F34150-B60A-4503-A8DD-76CB3C234DE9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16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5998128"/>
              </p:ext>
            </p:extLst>
          </p:nvPr>
        </p:nvGraphicFramePr>
        <p:xfrm>
          <a:off x="2341485" y="1720445"/>
          <a:ext cx="1540606" cy="1517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7005036" y="787563"/>
            <a:ext cx="294556" cy="2740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7337061" y="736768"/>
            <a:ext cx="2130711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700" dirty="0" smtClean="0">
                <a:latin typeface="Arial Narrow" panose="020B0606020202030204" pitchFamily="34" charset="0"/>
              </a:rPr>
              <a:t>Российская Федерация</a:t>
            </a:r>
            <a:endParaRPr lang="ru-RU" sz="1700" dirty="0">
              <a:latin typeface="Arial Narrow" panose="020B060602020203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417685" y="800530"/>
            <a:ext cx="294556" cy="274064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2749710" y="727190"/>
            <a:ext cx="370435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dirty="0" smtClean="0">
                <a:latin typeface="Arial Narrow" panose="020B0606020202030204" pitchFamily="34" charset="0"/>
              </a:rPr>
              <a:t>Дальневосточный федеральный округ</a:t>
            </a:r>
            <a:endParaRPr lang="ru-RU" sz="1700" dirty="0">
              <a:latin typeface="Arial Narrow" panose="020B060602020203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27804" y="1914730"/>
            <a:ext cx="1328463" cy="116955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b="1" dirty="0" smtClean="0">
                <a:solidFill>
                  <a:schemeClr val="accent2"/>
                </a:solidFill>
                <a:latin typeface="Arial Narrow" pitchFamily="34" charset="0"/>
                <a:cs typeface="Times New Roman" pitchFamily="18" charset="0"/>
              </a:rPr>
              <a:t>В ДФО</a:t>
            </a:r>
          </a:p>
          <a:p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В 2023 </a:t>
            </a:r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г. по сравнению:</a:t>
            </a: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2022 </a:t>
            </a:r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г. – </a:t>
            </a:r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рост</a:t>
            </a:r>
            <a:endParaRPr lang="ru-RU" sz="1000" b="1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 </a:t>
            </a:r>
            <a:r>
              <a:rPr lang="ru-RU" sz="10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22,1%;</a:t>
            </a:r>
            <a:endParaRPr lang="ru-RU" sz="1000" b="1" dirty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2021 </a:t>
            </a:r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г. – </a:t>
            </a:r>
            <a:r>
              <a:rPr lang="ru-RU" sz="1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снижение</a:t>
            </a:r>
            <a:endParaRPr lang="ru-RU" sz="1000" b="1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 </a:t>
            </a:r>
            <a:r>
              <a:rPr lang="ru-RU" sz="1000" b="1" dirty="0" smtClean="0">
                <a:solidFill>
                  <a:schemeClr val="accent6"/>
                </a:solidFill>
                <a:latin typeface="Arial Narrow" pitchFamily="34" charset="0"/>
                <a:cs typeface="Times New Roman" pitchFamily="18" charset="0"/>
              </a:rPr>
              <a:t>3,8%.</a:t>
            </a:r>
            <a:endParaRPr lang="ru-RU" sz="1000" b="1" dirty="0">
              <a:solidFill>
                <a:schemeClr val="accent6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659935" y="1903828"/>
            <a:ext cx="1328463" cy="116955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b="1" dirty="0" smtClean="0">
                <a:solidFill>
                  <a:schemeClr val="accent1"/>
                </a:solidFill>
                <a:latin typeface="Arial Narrow" pitchFamily="34" charset="0"/>
                <a:cs typeface="Times New Roman" pitchFamily="18" charset="0"/>
              </a:rPr>
              <a:t>В РФ</a:t>
            </a: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В 2023 г. по сравнению:</a:t>
            </a: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 2022 г. – снижение</a:t>
            </a: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 </a:t>
            </a:r>
            <a:r>
              <a:rPr lang="ru-RU" sz="1000" b="1" dirty="0">
                <a:solidFill>
                  <a:schemeClr val="accent6"/>
                </a:solidFill>
                <a:latin typeface="Arial Narrow" pitchFamily="34" charset="0"/>
                <a:cs typeface="Times New Roman" pitchFamily="18" charset="0"/>
              </a:rPr>
              <a:t>0,5%;</a:t>
            </a: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 2021 г. – рост</a:t>
            </a:r>
          </a:p>
          <a:p>
            <a:r>
              <a:rPr lang="ru-RU" sz="10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 </a:t>
            </a:r>
            <a:r>
              <a:rPr lang="ru-RU" sz="1000" b="1" dirty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15,1%.</a:t>
            </a:r>
          </a:p>
        </p:txBody>
      </p:sp>
      <p:graphicFrame>
        <p:nvGraphicFramePr>
          <p:cNvPr id="35" name="Диаграмма 34"/>
          <p:cNvGraphicFramePr/>
          <p:nvPr>
            <p:extLst>
              <p:ext uri="{D42A27DB-BD31-4B8C-83A1-F6EECF244321}">
                <p14:modId xmlns:p14="http://schemas.microsoft.com/office/powerpoint/2010/main" val="1218726969"/>
              </p:ext>
            </p:extLst>
          </p:nvPr>
        </p:nvGraphicFramePr>
        <p:xfrm>
          <a:off x="2124199" y="3434994"/>
          <a:ext cx="5974771" cy="3026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4340888" y="3521721"/>
            <a:ext cx="365268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Структура общего </a:t>
            </a:r>
            <a:r>
              <a:rPr lang="ru-RU" sz="1100" dirty="0"/>
              <a:t>количества несчастных случаев на </a:t>
            </a:r>
            <a:r>
              <a:rPr lang="ru-RU" sz="1100" dirty="0" smtClean="0"/>
              <a:t>производстве </a:t>
            </a:r>
            <a:r>
              <a:rPr lang="ru-RU" sz="1100" b="1" dirty="0"/>
              <a:t>в 2023 </a:t>
            </a:r>
            <a:r>
              <a:rPr lang="ru-RU" sz="1100" b="1" dirty="0" smtClean="0"/>
              <a:t>году в ДФО:</a:t>
            </a:r>
          </a:p>
          <a:p>
            <a:pPr algn="ctr"/>
            <a:r>
              <a:rPr lang="ru-RU" sz="1100" dirty="0" smtClean="0"/>
              <a:t>наблюдается рост количества как легких, так и тяжелых несчастных случаев</a:t>
            </a:r>
            <a:endParaRPr lang="ru-RU" sz="1100" dirty="0"/>
          </a:p>
        </p:txBody>
      </p:sp>
      <p:sp>
        <p:nvSpPr>
          <p:cNvPr id="2" name="Стрелка вниз 1"/>
          <p:cNvSpPr/>
          <p:nvPr/>
        </p:nvSpPr>
        <p:spPr>
          <a:xfrm>
            <a:off x="2749710" y="3072227"/>
            <a:ext cx="484632" cy="5186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03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513925" y="6508855"/>
            <a:ext cx="2743200" cy="365125"/>
          </a:xfrm>
        </p:spPr>
        <p:txBody>
          <a:bodyPr/>
          <a:lstStyle/>
          <a:p>
            <a:fld id="{23F34150-B60A-4503-A8DD-76CB3C234DE9}" type="slidenum">
              <a:rPr lang="ru-RU" smtClean="0"/>
              <a:t>7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9643" y="-24712"/>
            <a:ext cx="102266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1600" b="1" dirty="0">
                <a:solidFill>
                  <a:srgbClr val="002060"/>
                </a:solidFill>
                <a:latin typeface="Arial Narrow" pitchFamily="34" charset="0"/>
              </a:rPr>
              <a:t>Распределение несчастных случаев с тяжелыми последствиями по организациям, осуществляющим </a:t>
            </a:r>
            <a:endParaRPr lang="ru-RU" sz="1600" b="1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Arial Narrow" pitchFamily="34" charset="0"/>
              </a:rPr>
              <a:t>транспортировку </a:t>
            </a:r>
            <a:r>
              <a:rPr lang="ru-RU" sz="1600" b="1" dirty="0">
                <a:solidFill>
                  <a:srgbClr val="002060"/>
                </a:solidFill>
                <a:latin typeface="Arial Narrow" pitchFamily="34" charset="0"/>
              </a:rPr>
              <a:t>и хранение </a:t>
            </a:r>
            <a:r>
              <a:rPr lang="ru-RU" sz="1600" b="1" dirty="0" smtClean="0">
                <a:solidFill>
                  <a:srgbClr val="002060"/>
                </a:solidFill>
                <a:latin typeface="Arial Narrow" pitchFamily="34" charset="0"/>
              </a:rPr>
              <a:t>грузов (по данным </a:t>
            </a:r>
            <a:r>
              <a:rPr lang="ru-RU" sz="1600" b="1" dirty="0" err="1" smtClean="0">
                <a:solidFill>
                  <a:srgbClr val="002060"/>
                </a:solidFill>
                <a:latin typeface="Arial Narrow" pitchFamily="34" charset="0"/>
              </a:rPr>
              <a:t>Роструда</a:t>
            </a:r>
            <a:r>
              <a:rPr lang="ru-RU" sz="1600" b="1" dirty="0" smtClean="0">
                <a:solidFill>
                  <a:srgbClr val="002060"/>
                </a:solidFill>
                <a:latin typeface="Arial Narrow" pitchFamily="34" charset="0"/>
              </a:rPr>
              <a:t>)</a:t>
            </a:r>
            <a:endParaRPr lang="ru-RU" sz="16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56333" y="2"/>
            <a:ext cx="1735668" cy="476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1276673" y="68740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000" b="1" dirty="0" smtClean="0">
                <a:solidFill>
                  <a:srgbClr val="1F497D"/>
                </a:solidFill>
                <a:latin typeface="Arial Narrow" pitchFamily="34" charset="0"/>
              </a:rPr>
              <a:t>КОЛИЧЕСТВО </a:t>
            </a:r>
            <a:endParaRPr lang="ru-RU" sz="1000" b="1" dirty="0">
              <a:solidFill>
                <a:srgbClr val="1F497D"/>
              </a:solidFill>
              <a:latin typeface="Arial Narrow" pitchFamily="34" charset="0"/>
            </a:endParaRPr>
          </a:p>
          <a:p>
            <a:pPr algn="ctr"/>
            <a:r>
              <a:rPr lang="ru-RU" sz="1000" b="1" dirty="0">
                <a:solidFill>
                  <a:srgbClr val="1F497D"/>
                </a:solidFill>
                <a:latin typeface="Arial Narrow" pitchFamily="34" charset="0"/>
              </a:rPr>
              <a:t>НЕСЧАСТНЫХ СЛУЧАЕВ НА ПРОИЗВОДСТВЕ </a:t>
            </a:r>
          </a:p>
          <a:p>
            <a:pPr algn="ctr"/>
            <a:r>
              <a:rPr lang="ru-RU" sz="1000" b="1" dirty="0">
                <a:solidFill>
                  <a:srgbClr val="1F497D"/>
                </a:solidFill>
                <a:latin typeface="Arial Narrow" pitchFamily="34" charset="0"/>
              </a:rPr>
              <a:t>С ТЯЖЕЛЫМИ  ПОСЛЕДСТВИЯМИ</a:t>
            </a:r>
          </a:p>
          <a:p>
            <a:pPr algn="ctr"/>
            <a:endParaRPr lang="en-US" sz="1000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9" name="Прямоугольник 90"/>
          <p:cNvSpPr>
            <a:spLocks noChangeArrowheads="1"/>
          </p:cNvSpPr>
          <p:nvPr/>
        </p:nvSpPr>
        <p:spPr bwMode="auto">
          <a:xfrm>
            <a:off x="7822654" y="934346"/>
            <a:ext cx="19014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1F497D"/>
                </a:solidFill>
                <a:latin typeface="Arial Narrow" pitchFamily="34" charset="0"/>
              </a:rPr>
              <a:t>КОЛИЧЕСТВО </a:t>
            </a:r>
            <a:endParaRPr lang="ru-RU" sz="1000" b="1" dirty="0">
              <a:solidFill>
                <a:srgbClr val="1F497D"/>
              </a:solidFill>
              <a:latin typeface="Arial Narrow" pitchFamily="34" charset="0"/>
            </a:endParaRPr>
          </a:p>
          <a:p>
            <a:pPr algn="ctr"/>
            <a:r>
              <a:rPr lang="ru-RU" sz="1000" b="1" dirty="0">
                <a:solidFill>
                  <a:srgbClr val="1F497D"/>
                </a:solidFill>
                <a:latin typeface="Arial Narrow" pitchFamily="34" charset="0"/>
              </a:rPr>
              <a:t>ПОГИБШИХ НА </a:t>
            </a:r>
            <a:r>
              <a:rPr lang="ru-RU" sz="1000" b="1" dirty="0" smtClean="0">
                <a:solidFill>
                  <a:srgbClr val="1F497D"/>
                </a:solidFill>
                <a:latin typeface="Arial Narrow" pitchFamily="34" charset="0"/>
              </a:rPr>
              <a:t>ПРОИЗВОДСТВЕ</a:t>
            </a:r>
            <a:endParaRPr lang="ru-RU" sz="1000" b="1" dirty="0">
              <a:solidFill>
                <a:srgbClr val="1F497D"/>
              </a:solidFill>
              <a:latin typeface="Arial Narrow" pitchFamily="34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910622330"/>
              </p:ext>
            </p:extLst>
          </p:nvPr>
        </p:nvGraphicFramePr>
        <p:xfrm>
          <a:off x="1414736" y="934346"/>
          <a:ext cx="4182357" cy="2894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/>
          <p:nvPr>
            <p:extLst/>
          </p:nvPr>
        </p:nvGraphicFramePr>
        <p:xfrm>
          <a:off x="6721739" y="1490423"/>
          <a:ext cx="4060126" cy="2343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"/>
          <p:cNvSpPr txBox="1"/>
          <p:nvPr/>
        </p:nvSpPr>
        <p:spPr>
          <a:xfrm>
            <a:off x="7120548" y="1977272"/>
            <a:ext cx="475440" cy="23122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300" b="1" kern="12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 116</a:t>
            </a:r>
            <a:endParaRPr lang="ru-RU" sz="1300" b="1" kern="1200" dirty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5765" y="662446"/>
            <a:ext cx="1328463" cy="116955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b="1" dirty="0" smtClean="0">
                <a:solidFill>
                  <a:schemeClr val="accent1"/>
                </a:solidFill>
                <a:latin typeface="Arial Narrow" pitchFamily="34" charset="0"/>
                <a:cs typeface="Times New Roman" pitchFamily="18" charset="0"/>
              </a:rPr>
              <a:t>В РФ</a:t>
            </a:r>
          </a:p>
          <a:p>
            <a:r>
              <a:rPr lang="ru-RU" sz="10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В 2023 </a:t>
            </a:r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г. по сравнению:</a:t>
            </a:r>
          </a:p>
          <a:p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sz="10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2022 </a:t>
            </a:r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г. – </a:t>
            </a:r>
            <a:r>
              <a:rPr lang="ru-RU" sz="1000" b="1" dirty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рост </a:t>
            </a:r>
          </a:p>
          <a:p>
            <a:r>
              <a:rPr lang="ru-RU" sz="10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на 1,3%;</a:t>
            </a:r>
            <a:endParaRPr lang="ru-RU" sz="1000" b="1" dirty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  <a:p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sz="10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2021 </a:t>
            </a:r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г. – </a:t>
            </a:r>
            <a:r>
              <a:rPr lang="ru-RU" sz="10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рост</a:t>
            </a:r>
            <a:endParaRPr lang="ru-RU" sz="1000" b="1" dirty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  <a:p>
            <a:r>
              <a:rPr lang="ru-RU" sz="1000" b="1" dirty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н</a:t>
            </a:r>
            <a:r>
              <a:rPr lang="ru-RU" sz="10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а 2,3%</a:t>
            </a:r>
            <a:endParaRPr lang="ru-RU" sz="1000" b="1" dirty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859168545"/>
              </p:ext>
            </p:extLst>
          </p:nvPr>
        </p:nvGraphicFramePr>
        <p:xfrm>
          <a:off x="1484228" y="2657475"/>
          <a:ext cx="4182357" cy="828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155765" y="2316754"/>
            <a:ext cx="1328463" cy="116955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b="1" dirty="0" smtClean="0">
                <a:solidFill>
                  <a:schemeClr val="accent2"/>
                </a:solidFill>
                <a:latin typeface="Arial Narrow" pitchFamily="34" charset="0"/>
                <a:cs typeface="Times New Roman" pitchFamily="18" charset="0"/>
              </a:rPr>
              <a:t>В ДФО</a:t>
            </a:r>
          </a:p>
          <a:p>
            <a:r>
              <a:rPr lang="ru-RU" sz="10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В 2023 </a:t>
            </a:r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г. по сравнению:</a:t>
            </a:r>
          </a:p>
          <a:p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sz="10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2022 </a:t>
            </a:r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г. – </a:t>
            </a:r>
            <a:r>
              <a:rPr lang="ru-RU" sz="10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снижение </a:t>
            </a:r>
          </a:p>
          <a:p>
            <a:r>
              <a:rPr lang="ru-RU" sz="10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на </a:t>
            </a:r>
            <a:r>
              <a:rPr lang="ru-RU" sz="1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13,5%;</a:t>
            </a:r>
            <a:endParaRPr lang="ru-RU" sz="1000" b="1" dirty="0">
              <a:solidFill>
                <a:schemeClr val="accent6">
                  <a:lumMod val="75000"/>
                </a:schemeClr>
              </a:solidFill>
              <a:latin typeface="Arial Narrow" pitchFamily="34" charset="0"/>
              <a:cs typeface="Times New Roman" pitchFamily="18" charset="0"/>
            </a:endParaRPr>
          </a:p>
          <a:p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sz="10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2021 </a:t>
            </a:r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г. – </a:t>
            </a:r>
            <a:r>
              <a:rPr lang="ru-RU" sz="10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снижение </a:t>
            </a:r>
          </a:p>
          <a:p>
            <a:r>
              <a:rPr lang="ru-RU" sz="1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в 1,75 раза</a:t>
            </a:r>
            <a:endParaRPr lang="ru-RU" sz="1000" b="1" dirty="0">
              <a:solidFill>
                <a:schemeClr val="accent6">
                  <a:lumMod val="7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852726" y="615555"/>
            <a:ext cx="1252383" cy="116955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b="1" dirty="0" smtClean="0">
                <a:solidFill>
                  <a:schemeClr val="accent1"/>
                </a:solidFill>
                <a:latin typeface="Arial Narrow" pitchFamily="34" charset="0"/>
                <a:cs typeface="Times New Roman" pitchFamily="18" charset="0"/>
              </a:rPr>
              <a:t>В РФ</a:t>
            </a:r>
          </a:p>
          <a:p>
            <a:r>
              <a:rPr lang="ru-RU" sz="10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В 2023 </a:t>
            </a:r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г. по сравнению:</a:t>
            </a:r>
          </a:p>
          <a:p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sz="10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2022 </a:t>
            </a:r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г. –</a:t>
            </a:r>
            <a:r>
              <a:rPr lang="ru-RU" sz="1000" b="1" dirty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0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рост на 13,7%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;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  <a:p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sz="10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2021 </a:t>
            </a:r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г. – </a:t>
            </a:r>
            <a:r>
              <a:rPr lang="ru-RU" sz="10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рост на 14,7%.</a:t>
            </a:r>
            <a:endParaRPr lang="ru-RU" sz="1000" b="1" dirty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852726" y="2269863"/>
            <a:ext cx="1252384" cy="116955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b="1" dirty="0" smtClean="0">
                <a:solidFill>
                  <a:schemeClr val="accent2"/>
                </a:solidFill>
                <a:latin typeface="Arial Narrow" pitchFamily="34" charset="0"/>
                <a:cs typeface="Times New Roman" pitchFamily="18" charset="0"/>
              </a:rPr>
              <a:t>В ДФО</a:t>
            </a:r>
          </a:p>
          <a:p>
            <a:r>
              <a:rPr lang="ru-RU" sz="10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В 2023 </a:t>
            </a:r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г. по сравнению:</a:t>
            </a:r>
          </a:p>
          <a:p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sz="10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2022 </a:t>
            </a:r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г. – </a:t>
            </a:r>
            <a:r>
              <a:rPr lang="ru-RU" sz="10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снижение </a:t>
            </a:r>
          </a:p>
          <a:p>
            <a:r>
              <a:rPr lang="ru-RU" sz="1000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на </a:t>
            </a:r>
            <a:r>
              <a:rPr lang="ru-RU" sz="10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</a:rPr>
              <a:t>25,0%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;</a:t>
            </a:r>
            <a:endParaRPr lang="ru-RU" sz="10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  <a:cs typeface="Times New Roman" pitchFamily="18" charset="0"/>
            </a:endParaRPr>
          </a:p>
          <a:p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с </a:t>
            </a:r>
            <a:r>
              <a:rPr lang="ru-RU" sz="1000" b="1" dirty="0" smtClean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2021 </a:t>
            </a:r>
            <a:r>
              <a:rPr lang="ru-RU" sz="10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cs typeface="Times New Roman" pitchFamily="18" charset="0"/>
              </a:rPr>
              <a:t>г. – </a:t>
            </a:r>
            <a:r>
              <a:rPr lang="ru-RU" sz="10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рост </a:t>
            </a:r>
            <a:endParaRPr lang="ru-RU" sz="1000" b="1" dirty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  <a:p>
            <a:r>
              <a:rPr lang="ru-RU" sz="1000" b="1" dirty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на </a:t>
            </a:r>
            <a:r>
              <a:rPr lang="ru-RU" sz="10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9,1%.</a:t>
            </a:r>
            <a:endParaRPr lang="ru-RU" sz="1000" b="1" dirty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</p:txBody>
      </p:sp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4202071367"/>
              </p:ext>
            </p:extLst>
          </p:nvPr>
        </p:nvGraphicFramePr>
        <p:xfrm>
          <a:off x="6743332" y="3095624"/>
          <a:ext cx="4060126" cy="438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2" name="TextBox 1"/>
          <p:cNvSpPr txBox="1"/>
          <p:nvPr/>
        </p:nvSpPr>
        <p:spPr>
          <a:xfrm>
            <a:off x="7217874" y="3214485"/>
            <a:ext cx="475440" cy="23122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300" b="1" kern="1200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 11</a:t>
            </a:r>
            <a:endParaRPr lang="ru-RU" sz="1300" b="1" kern="1200" dirty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749970" y="3767045"/>
            <a:ext cx="889000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1600" b="1" dirty="0">
                <a:solidFill>
                  <a:srgbClr val="002060"/>
                </a:solidFill>
                <a:latin typeface="Arial Narrow" pitchFamily="34" charset="0"/>
              </a:rPr>
              <a:t>Распределение несчастных случаев с тяжелыми последствиями в разрезе причин несчастных случаев</a:t>
            </a:r>
            <a:r>
              <a:rPr lang="ru-RU" sz="1600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002060"/>
                </a:solidFill>
                <a:latin typeface="Arial Narrow" pitchFamily="34" charset="0"/>
              </a:rPr>
              <a:t>по организациям, осуществляющим транспортировку и хранение </a:t>
            </a:r>
            <a:r>
              <a:rPr lang="ru-RU" sz="1600" b="1" dirty="0" smtClean="0">
                <a:solidFill>
                  <a:srgbClr val="002060"/>
                </a:solidFill>
                <a:latin typeface="Arial Narrow" pitchFamily="34" charset="0"/>
              </a:rPr>
              <a:t>грузов</a:t>
            </a:r>
            <a:endParaRPr lang="ru-RU" sz="16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015032" y="312991"/>
            <a:ext cx="294558" cy="29049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8309590" y="288648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Arial Narrow" panose="020B0606020202030204" pitchFamily="34" charset="0"/>
              </a:rPr>
              <a:t>Российская</a:t>
            </a:r>
            <a:r>
              <a:rPr lang="ru-RU" sz="1400" dirty="0" smtClean="0">
                <a:latin typeface="Arial Narrow" panose="020B0606020202030204" pitchFamily="34" charset="0"/>
              </a:rPr>
              <a:t> Федерация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015031" y="513264"/>
            <a:ext cx="280985" cy="269987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8254314" y="539250"/>
            <a:ext cx="2755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 Narrow" panose="020B0606020202030204" pitchFamily="34" charset="0"/>
              </a:rPr>
              <a:t>Дальневосточный</a:t>
            </a:r>
            <a:r>
              <a:rPr lang="ru-RU" sz="1400" dirty="0" smtClean="0">
                <a:latin typeface="Arial Narrow" panose="020B0606020202030204" pitchFamily="34" charset="0"/>
              </a:rPr>
              <a:t> федеральный округ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0" y="3783152"/>
            <a:ext cx="12192000" cy="1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1" name="Диаграмма 30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325C62C-7316-4AFB-8CDE-28B4B7A78AD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29643" y="4365529"/>
          <a:ext cx="11657557" cy="2252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941162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02" y="3181"/>
            <a:ext cx="12184983" cy="6851454"/>
          </a:xfrm>
          <a:custGeom>
            <a:avLst/>
            <a:gdLst/>
            <a:ahLst/>
            <a:cxnLst/>
            <a:rect l="l" t="t" r="r" b="b"/>
            <a:pathLst>
              <a:path w="20093940" h="11298555">
                <a:moveTo>
                  <a:pt x="20093629" y="0"/>
                </a:moveTo>
                <a:lnTo>
                  <a:pt x="0" y="0"/>
                </a:lnTo>
                <a:lnTo>
                  <a:pt x="0" y="11298074"/>
                </a:lnTo>
                <a:lnTo>
                  <a:pt x="20093629" y="11298074"/>
                </a:lnTo>
                <a:lnTo>
                  <a:pt x="20093629" y="0"/>
                </a:lnTo>
                <a:close/>
              </a:path>
            </a:pathLst>
          </a:custGeom>
          <a:solidFill>
            <a:srgbClr val="015EE0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08251" y="3262746"/>
            <a:ext cx="9859251" cy="623262"/>
          </a:xfrm>
          <a:prstGeom prst="rect">
            <a:avLst/>
          </a:prstGeom>
        </p:spPr>
        <p:txBody>
          <a:bodyPr vert="horz" wrap="square" lIns="0" tIns="7316" rIns="0" bIns="0" rtlCol="0" anchor="ctr">
            <a:spAutoFit/>
          </a:bodyPr>
          <a:lstStyle/>
          <a:p>
            <a:pPr marL="7701" marR="3081">
              <a:lnSpc>
                <a:spcPct val="100000"/>
              </a:lnSpc>
              <a:spcBef>
                <a:spcPts val="58"/>
              </a:spcBef>
            </a:pPr>
            <a:r>
              <a:rPr lang="ru-RU" sz="4002" spc="-6" dirty="0" smtClean="0">
                <a:solidFill>
                  <a:srgbClr val="FFFFFF"/>
                </a:solidFill>
                <a:latin typeface="Montserrat Light"/>
                <a:cs typeface="Montserrat Light"/>
              </a:rPr>
              <a:t>СПАСИБО ЗА ВНИМАНИЕ!</a:t>
            </a:r>
            <a:endParaRPr lang="ru-RU" sz="4002" spc="-6" dirty="0">
              <a:solidFill>
                <a:srgbClr val="FFFFFF"/>
              </a:solidFill>
              <a:latin typeface="Montserrat Light"/>
              <a:cs typeface="Montserrat Ligh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95978" y="3369"/>
            <a:ext cx="3328813" cy="6854149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428" y="457167"/>
            <a:ext cx="2857564" cy="1013490"/>
            <a:chOff x="0" y="753903"/>
            <a:chExt cx="4712335" cy="1671320"/>
          </a:xfrm>
        </p:grpSpPr>
        <p:sp>
          <p:nvSpPr>
            <p:cNvPr id="7" name="object 7"/>
            <p:cNvSpPr/>
            <p:nvPr/>
          </p:nvSpPr>
          <p:spPr>
            <a:xfrm>
              <a:off x="0" y="753903"/>
              <a:ext cx="4712335" cy="1671320"/>
            </a:xfrm>
            <a:custGeom>
              <a:avLst/>
              <a:gdLst/>
              <a:ahLst/>
              <a:cxnLst/>
              <a:rect l="l" t="t" r="r" b="b"/>
              <a:pathLst>
                <a:path w="4712335" h="1671320">
                  <a:moveTo>
                    <a:pt x="4293062" y="0"/>
                  </a:moveTo>
                  <a:lnTo>
                    <a:pt x="0" y="0"/>
                  </a:lnTo>
                  <a:lnTo>
                    <a:pt x="0" y="1671153"/>
                  </a:lnTo>
                  <a:lnTo>
                    <a:pt x="4293062" y="1671153"/>
                  </a:lnTo>
                  <a:lnTo>
                    <a:pt x="4341907" y="1668335"/>
                  </a:lnTo>
                  <a:lnTo>
                    <a:pt x="4389096" y="1660091"/>
                  </a:lnTo>
                  <a:lnTo>
                    <a:pt x="4434317" y="1646735"/>
                  </a:lnTo>
                  <a:lnTo>
                    <a:pt x="4477254" y="1628581"/>
                  </a:lnTo>
                  <a:lnTo>
                    <a:pt x="4517593" y="1605944"/>
                  </a:lnTo>
                  <a:lnTo>
                    <a:pt x="4555021" y="1579138"/>
                  </a:lnTo>
                  <a:lnTo>
                    <a:pt x="4589222" y="1548477"/>
                  </a:lnTo>
                  <a:lnTo>
                    <a:pt x="4619883" y="1514276"/>
                  </a:lnTo>
                  <a:lnTo>
                    <a:pt x="4646689" y="1476848"/>
                  </a:lnTo>
                  <a:lnTo>
                    <a:pt x="4669326" y="1436509"/>
                  </a:lnTo>
                  <a:lnTo>
                    <a:pt x="4687480" y="1393572"/>
                  </a:lnTo>
                  <a:lnTo>
                    <a:pt x="4700836" y="1348351"/>
                  </a:lnTo>
                  <a:lnTo>
                    <a:pt x="4709080" y="1301162"/>
                  </a:lnTo>
                  <a:lnTo>
                    <a:pt x="4711898" y="1252317"/>
                  </a:lnTo>
                  <a:lnTo>
                    <a:pt x="4711898" y="418835"/>
                  </a:lnTo>
                  <a:lnTo>
                    <a:pt x="4709080" y="369991"/>
                  </a:lnTo>
                  <a:lnTo>
                    <a:pt x="4700836" y="322801"/>
                  </a:lnTo>
                  <a:lnTo>
                    <a:pt x="4687480" y="277581"/>
                  </a:lnTo>
                  <a:lnTo>
                    <a:pt x="4669326" y="234643"/>
                  </a:lnTo>
                  <a:lnTo>
                    <a:pt x="4646689" y="194304"/>
                  </a:lnTo>
                  <a:lnTo>
                    <a:pt x="4619883" y="156876"/>
                  </a:lnTo>
                  <a:lnTo>
                    <a:pt x="4589222" y="122675"/>
                  </a:lnTo>
                  <a:lnTo>
                    <a:pt x="4555021" y="92014"/>
                  </a:lnTo>
                  <a:lnTo>
                    <a:pt x="4517593" y="65208"/>
                  </a:lnTo>
                  <a:lnTo>
                    <a:pt x="4477254" y="42571"/>
                  </a:lnTo>
                  <a:lnTo>
                    <a:pt x="4434317" y="24417"/>
                  </a:lnTo>
                  <a:lnTo>
                    <a:pt x="4389096" y="11061"/>
                  </a:lnTo>
                  <a:lnTo>
                    <a:pt x="4341907" y="2817"/>
                  </a:lnTo>
                  <a:lnTo>
                    <a:pt x="42930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1301" y="753903"/>
              <a:ext cx="4460597" cy="16711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400699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6059</TotalTime>
  <Words>1013</Words>
  <Application>Microsoft Office PowerPoint</Application>
  <PresentationFormat>Широкоэкранный</PresentationFormat>
  <Paragraphs>241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Montserrat</vt:lpstr>
      <vt:lpstr>Montserrat Light</vt:lpstr>
      <vt:lpstr>Times New Roman</vt:lpstr>
      <vt:lpstr>Тема Office</vt:lpstr>
      <vt:lpstr>Сведения о производственном травматизме в Российской Федерации и Дальневосточном федеральном округе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Марченко Юрий Анатольевич</dc:creator>
  <cp:lastModifiedBy>Инюцын Михаил Сергеевич</cp:lastModifiedBy>
  <cp:revision>492</cp:revision>
  <cp:lastPrinted>2024-06-26T13:45:37Z</cp:lastPrinted>
  <dcterms:created xsi:type="dcterms:W3CDTF">2023-11-09T10:39:50Z</dcterms:created>
  <dcterms:modified xsi:type="dcterms:W3CDTF">2024-07-08T08:46:03Z</dcterms:modified>
</cp:coreProperties>
</file>