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8" r:id="rId2"/>
    <p:sldId id="323" r:id="rId3"/>
    <p:sldId id="388" r:id="rId4"/>
    <p:sldId id="389" r:id="rId5"/>
    <p:sldId id="374" r:id="rId6"/>
    <p:sldId id="324" r:id="rId7"/>
    <p:sldId id="394" r:id="rId8"/>
    <p:sldId id="448" r:id="rId9"/>
    <p:sldId id="447" r:id="rId10"/>
    <p:sldId id="446" r:id="rId11"/>
    <p:sldId id="445" r:id="rId12"/>
    <p:sldId id="443" r:id="rId13"/>
    <p:sldId id="444" r:id="rId14"/>
    <p:sldId id="442" r:id="rId15"/>
    <p:sldId id="336" r:id="rId16"/>
    <p:sldId id="426" r:id="rId17"/>
    <p:sldId id="346" r:id="rId18"/>
    <p:sldId id="402" r:id="rId19"/>
    <p:sldId id="390" r:id="rId20"/>
    <p:sldId id="391" r:id="rId21"/>
    <p:sldId id="337" r:id="rId22"/>
    <p:sldId id="377" r:id="rId23"/>
    <p:sldId id="326" r:id="rId24"/>
    <p:sldId id="429" r:id="rId25"/>
    <p:sldId id="359" r:id="rId26"/>
    <p:sldId id="422" r:id="rId27"/>
    <p:sldId id="417" r:id="rId28"/>
    <p:sldId id="431" r:id="rId29"/>
    <p:sldId id="432" r:id="rId30"/>
    <p:sldId id="353" r:id="rId31"/>
    <p:sldId id="383" r:id="rId32"/>
    <p:sldId id="384" r:id="rId33"/>
    <p:sldId id="439" r:id="rId34"/>
    <p:sldId id="386" r:id="rId35"/>
    <p:sldId id="303" r:id="rId36"/>
  </p:sldIdLst>
  <p:sldSz cx="10691813" cy="6011863"/>
  <p:notesSz cx="6858000" cy="9144000"/>
  <p:defaultTextStyle>
    <a:defPPr>
      <a:defRPr lang="ru-RU"/>
    </a:defPPr>
    <a:lvl1pPr marL="0" algn="l" defTabSz="1069025" rtl="0" eaLnBrk="1" latinLnBrk="0" hangingPunct="1">
      <a:defRPr sz="2104" kern="1200">
        <a:solidFill>
          <a:schemeClr val="tx1"/>
        </a:solidFill>
        <a:latin typeface="+mn-lt"/>
        <a:ea typeface="+mn-ea"/>
        <a:cs typeface="+mn-cs"/>
      </a:defRPr>
    </a:lvl1pPr>
    <a:lvl2pPr marL="534513" algn="l" defTabSz="1069025" rtl="0" eaLnBrk="1" latinLnBrk="0" hangingPunct="1">
      <a:defRPr sz="2104" kern="1200">
        <a:solidFill>
          <a:schemeClr val="tx1"/>
        </a:solidFill>
        <a:latin typeface="+mn-lt"/>
        <a:ea typeface="+mn-ea"/>
        <a:cs typeface="+mn-cs"/>
      </a:defRPr>
    </a:lvl2pPr>
    <a:lvl3pPr marL="1069025" algn="l" defTabSz="1069025" rtl="0" eaLnBrk="1" latinLnBrk="0" hangingPunct="1">
      <a:defRPr sz="2104" kern="1200">
        <a:solidFill>
          <a:schemeClr val="tx1"/>
        </a:solidFill>
        <a:latin typeface="+mn-lt"/>
        <a:ea typeface="+mn-ea"/>
        <a:cs typeface="+mn-cs"/>
      </a:defRPr>
    </a:lvl3pPr>
    <a:lvl4pPr marL="1603538" algn="l" defTabSz="1069025" rtl="0" eaLnBrk="1" latinLnBrk="0" hangingPunct="1">
      <a:defRPr sz="2104" kern="1200">
        <a:solidFill>
          <a:schemeClr val="tx1"/>
        </a:solidFill>
        <a:latin typeface="+mn-lt"/>
        <a:ea typeface="+mn-ea"/>
        <a:cs typeface="+mn-cs"/>
      </a:defRPr>
    </a:lvl4pPr>
    <a:lvl5pPr marL="2138050" algn="l" defTabSz="1069025" rtl="0" eaLnBrk="1" latinLnBrk="0" hangingPunct="1">
      <a:defRPr sz="2104" kern="1200">
        <a:solidFill>
          <a:schemeClr val="tx1"/>
        </a:solidFill>
        <a:latin typeface="+mn-lt"/>
        <a:ea typeface="+mn-ea"/>
        <a:cs typeface="+mn-cs"/>
      </a:defRPr>
    </a:lvl5pPr>
    <a:lvl6pPr marL="2672563" algn="l" defTabSz="1069025" rtl="0" eaLnBrk="1" latinLnBrk="0" hangingPunct="1">
      <a:defRPr sz="2104" kern="1200">
        <a:solidFill>
          <a:schemeClr val="tx1"/>
        </a:solidFill>
        <a:latin typeface="+mn-lt"/>
        <a:ea typeface="+mn-ea"/>
        <a:cs typeface="+mn-cs"/>
      </a:defRPr>
    </a:lvl6pPr>
    <a:lvl7pPr marL="3207075" algn="l" defTabSz="1069025" rtl="0" eaLnBrk="1" latinLnBrk="0" hangingPunct="1">
      <a:defRPr sz="2104" kern="1200">
        <a:solidFill>
          <a:schemeClr val="tx1"/>
        </a:solidFill>
        <a:latin typeface="+mn-lt"/>
        <a:ea typeface="+mn-ea"/>
        <a:cs typeface="+mn-cs"/>
      </a:defRPr>
    </a:lvl7pPr>
    <a:lvl8pPr marL="3741588" algn="l" defTabSz="1069025" rtl="0" eaLnBrk="1" latinLnBrk="0" hangingPunct="1">
      <a:defRPr sz="2104" kern="1200">
        <a:solidFill>
          <a:schemeClr val="tx1"/>
        </a:solidFill>
        <a:latin typeface="+mn-lt"/>
        <a:ea typeface="+mn-ea"/>
        <a:cs typeface="+mn-cs"/>
      </a:defRPr>
    </a:lvl8pPr>
    <a:lvl9pPr marL="4276100" algn="l" defTabSz="1069025" rtl="0" eaLnBrk="1" latinLnBrk="0" hangingPunct="1">
      <a:defRPr sz="21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942FD2A-F91A-48BD-AE0A-D60033E946C5}">
          <p14:sldIdLst>
            <p14:sldId id="298"/>
            <p14:sldId id="323"/>
            <p14:sldId id="388"/>
            <p14:sldId id="389"/>
            <p14:sldId id="374"/>
            <p14:sldId id="324"/>
            <p14:sldId id="394"/>
            <p14:sldId id="448"/>
            <p14:sldId id="447"/>
            <p14:sldId id="446"/>
            <p14:sldId id="445"/>
            <p14:sldId id="443"/>
            <p14:sldId id="444"/>
            <p14:sldId id="442"/>
            <p14:sldId id="336"/>
            <p14:sldId id="426"/>
            <p14:sldId id="346"/>
            <p14:sldId id="402"/>
            <p14:sldId id="390"/>
            <p14:sldId id="391"/>
            <p14:sldId id="337"/>
            <p14:sldId id="377"/>
            <p14:sldId id="326"/>
            <p14:sldId id="429"/>
            <p14:sldId id="359"/>
            <p14:sldId id="422"/>
            <p14:sldId id="417"/>
            <p14:sldId id="431"/>
            <p14:sldId id="432"/>
            <p14:sldId id="353"/>
            <p14:sldId id="383"/>
            <p14:sldId id="384"/>
            <p14:sldId id="439"/>
            <p14:sldId id="386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3" pos="1034" userDrawn="1">
          <p15:clr>
            <a:srgbClr val="A4A3A4"/>
          </p15:clr>
        </p15:guide>
        <p15:guide id="4" pos="6271" userDrawn="1">
          <p15:clr>
            <a:srgbClr val="A4A3A4"/>
          </p15:clr>
        </p15:guide>
        <p15:guide id="5" orient="horz" pos="15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D72D"/>
    <a:srgbClr val="FFD10D"/>
    <a:srgbClr val="FFCF05"/>
    <a:srgbClr val="FFD009"/>
    <a:srgbClr val="008080"/>
    <a:srgbClr val="006699"/>
    <a:srgbClr val="0096FF"/>
    <a:srgbClr val="F06623"/>
    <a:srgbClr val="115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2" autoAdjust="0"/>
    <p:restoredTop sz="94622" autoAdjust="0"/>
  </p:normalViewPr>
  <p:slideViewPr>
    <p:cSldViewPr showGuides="1">
      <p:cViewPr varScale="1">
        <p:scale>
          <a:sx n="112" d="100"/>
          <a:sy n="112" d="100"/>
        </p:scale>
        <p:origin x="138" y="234"/>
      </p:cViewPr>
      <p:guideLst>
        <p:guide orient="horz" pos="2211"/>
        <p:guide pos="1034"/>
        <p:guide pos="6271"/>
        <p:guide orient="horz" pos="1576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5F9CD-EFA3-4A78-B13E-293F92E6EC9D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50BB-50BB-4EE9-BECC-48FC6723C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9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69025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1pPr>
    <a:lvl2pPr marL="534513" algn="l" defTabSz="1069025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2pPr>
    <a:lvl3pPr marL="1069025" algn="l" defTabSz="1069025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3pPr>
    <a:lvl4pPr marL="1603538" algn="l" defTabSz="1069025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4pPr>
    <a:lvl5pPr marL="2138050" algn="l" defTabSz="1069025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5pPr>
    <a:lvl6pPr marL="2672563" algn="l" defTabSz="1069025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6pPr>
    <a:lvl7pPr marL="3207075" algn="l" defTabSz="1069025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7pPr>
    <a:lvl8pPr marL="3741588" algn="l" defTabSz="1069025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8pPr>
    <a:lvl9pPr marL="4276100" algn="l" defTabSz="1069025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1377;ga74a7d3fa0_0_263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219" name="Google Shape;1378;ga74a7d3fa0_0_2633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13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750BB-50BB-4EE9-BECC-48FC6723CE7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302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750BB-50BB-4EE9-BECC-48FC6723CE7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750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750BB-50BB-4EE9-BECC-48FC6723CE7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95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377;ga74a7d3fa0_0_263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267" name="Google Shape;1378;ga74a7d3fa0_0_2633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74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750BB-50BB-4EE9-BECC-48FC6723CE7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25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238FD-BBFB-4A2B-9212-B25C95CE02E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870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377;ga74a7d3fa0_0_263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363" name="Google Shape;1378;ga74a7d3fa0_0_2633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100"/>
            </a:pPr>
            <a:endParaRPr lang="ru-RU" altLang="ru-RU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77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750BB-50BB-4EE9-BECC-48FC6723CE7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866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750BB-50BB-4EE9-BECC-48FC6723CE7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058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750BB-50BB-4EE9-BECC-48FC6723CE7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94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886" y="1867577"/>
            <a:ext cx="9088041" cy="128865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772" y="3406722"/>
            <a:ext cx="7484269" cy="15363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24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71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1564" y="240754"/>
            <a:ext cx="2405658" cy="51295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2" y="240754"/>
            <a:ext cx="7038777" cy="51295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64462" y="520158"/>
            <a:ext cx="9962890" cy="6693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64462" y="1347044"/>
            <a:ext cx="9962890" cy="399318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534375" lvl="0" indent="-4007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68751" lvl="1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○"/>
              <a:defRPr/>
            </a:lvl2pPr>
            <a:lvl3pPr marL="1603126" lvl="2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■"/>
              <a:defRPr/>
            </a:lvl3pPr>
            <a:lvl4pPr marL="2137501" lvl="3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●"/>
              <a:defRPr/>
            </a:lvl4pPr>
            <a:lvl5pPr marL="2671877" lvl="4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○"/>
              <a:defRPr/>
            </a:lvl5pPr>
            <a:lvl6pPr marL="3206252" lvl="5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■"/>
              <a:defRPr/>
            </a:lvl6pPr>
            <a:lvl7pPr marL="3740628" lvl="6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●"/>
              <a:defRPr/>
            </a:lvl7pPr>
            <a:lvl8pPr marL="4275003" lvl="7" indent="-371094" algn="l" rtl="0">
              <a:lnSpc>
                <a:spcPct val="115000"/>
              </a:lnSpc>
              <a:spcBef>
                <a:spcPts val="1870"/>
              </a:spcBef>
              <a:spcAft>
                <a:spcPts val="0"/>
              </a:spcAft>
              <a:buSzPts val="1400"/>
              <a:buChar char="○"/>
              <a:defRPr/>
            </a:lvl8pPr>
            <a:lvl9pPr marL="4809378" lvl="8" indent="-371094" algn="l" rtl="0">
              <a:lnSpc>
                <a:spcPct val="115000"/>
              </a:lnSpc>
              <a:spcBef>
                <a:spcPts val="1870"/>
              </a:spcBef>
              <a:spcAft>
                <a:spcPts val="187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53;p13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71417-14EA-4E08-BA24-EFBAFDF461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679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18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81" y="3863180"/>
            <a:ext cx="9088041" cy="119402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81" y="2548084"/>
            <a:ext cx="9088041" cy="131509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41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592" y="1402769"/>
            <a:ext cx="4722217" cy="39675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005" y="1402769"/>
            <a:ext cx="4722217" cy="39675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07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345712"/>
            <a:ext cx="4724074" cy="5608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591" y="1906540"/>
            <a:ext cx="4724074" cy="34637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1294" y="1345712"/>
            <a:ext cx="4725930" cy="5608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1294" y="1906540"/>
            <a:ext cx="4725930" cy="34637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64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10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55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3" y="239361"/>
            <a:ext cx="3517533" cy="10186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202" y="239365"/>
            <a:ext cx="5977020" cy="51309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93" y="1258042"/>
            <a:ext cx="3517533" cy="41122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00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670" y="4208304"/>
            <a:ext cx="6415088" cy="49681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670" y="537171"/>
            <a:ext cx="6415088" cy="36071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670" y="4705121"/>
            <a:ext cx="6415088" cy="7055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1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240754"/>
            <a:ext cx="9622632" cy="1001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402769"/>
            <a:ext cx="9622632" cy="3967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591" y="5572107"/>
            <a:ext cx="2494756" cy="3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863AB-C84D-4CE7-8F5F-DBEE0F9EBA5C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036" y="5572107"/>
            <a:ext cx="3385741" cy="3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466" y="5572107"/>
            <a:ext cx="2494756" cy="320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AD8BB-7D67-43E9-8BB8-753F9A2C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7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077A1EA7-4531-FB4C-9708-C0CC2BA74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674" y="1997819"/>
            <a:ext cx="6409507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</a:t>
            </a:r>
            <a:r>
              <a:rPr lang="ru-RU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 в обеспечении </a:t>
            </a:r>
            <a:endParaRPr lang="ru-RU" altLang="zh-CN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</a:t>
            </a:r>
            <a:r>
              <a:rPr lang="ru-RU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СИЗ. </a:t>
            </a:r>
            <a:endParaRPr lang="ru-RU" altLang="zh-CN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 </a:t>
            </a:r>
            <a:r>
              <a:rPr lang="ru-RU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формирования </a:t>
            </a:r>
            <a:endParaRPr lang="ru-RU" altLang="zh-CN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 </a:t>
            </a:r>
            <a:r>
              <a:rPr lang="ru-RU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выдачи СИЗ на основе </a:t>
            </a:r>
            <a:r>
              <a:rPr lang="ru-RU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ЕТН</a:t>
            </a:r>
            <a:r>
              <a:rPr lang="ru-RU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zh-CN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232" y="4302075"/>
            <a:ext cx="4473981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Пилипенко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Татьяна</a:t>
            </a:r>
          </a:p>
          <a:p>
            <a:pPr algn="r" eaLnBrk="1" hangingPunct="1">
              <a:defRPr/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Зам.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генерального директора по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вопросам</a:t>
            </a:r>
            <a:endParaRPr lang="ru-RU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r" eaLnBrk="1" hangingPunct="1">
              <a:defRPr/>
            </a:pP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стандартизации и технического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регулирования</a:t>
            </a:r>
          </a:p>
          <a:p>
            <a:pPr algn="r" eaLnBrk="1" hangingPunct="1">
              <a:defRPr/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ГК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«Восток-Сервис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»</a:t>
            </a:r>
          </a:p>
          <a:p>
            <a:pPr algn="r" eaLnBrk="1" hangingPunct="1">
              <a:defRPr/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2024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год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9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809282" y="807104"/>
            <a:ext cx="673552" cy="5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088614" y="116841"/>
            <a:ext cx="360319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7971596" y="270039"/>
            <a:ext cx="2237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C000"/>
                </a:solidFill>
              </a:rPr>
              <a:t>ОСНОВНЫЕ ОШИБКИ</a:t>
            </a:r>
            <a:endParaRPr lang="ru-RU" altLang="ru-RU" b="1" dirty="0">
              <a:solidFill>
                <a:srgbClr val="FFC000"/>
              </a:solidFill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905746" y="4269833"/>
            <a:ext cx="3678943" cy="104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1636" b="1" dirty="0" err="1" smtClean="0">
                <a:solidFill>
                  <a:schemeClr val="accent5">
                    <a:lumMod val="75000"/>
                  </a:schemeClr>
                </a:solidFill>
              </a:rPr>
              <a:t>ЕТН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285750" indent="-285750" algn="ctr" eaLnBrk="1" hangingPunct="1">
              <a:buFontTx/>
              <a:buChar char="-"/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Плащ 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для защиты от воды и растворов нетоксичных веществ </a:t>
            </a:r>
          </a:p>
          <a:p>
            <a:pPr eaLnBrk="1" hangingPunct="1">
              <a:defRPr/>
            </a:pPr>
            <a:endParaRPr lang="en-US" altLang="zh-CN" sz="1636" b="1" u="sng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63498" y="924431"/>
            <a:ext cx="7016799" cy="844205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Сокращается </a:t>
            </a:r>
            <a:r>
              <a:rPr lang="ru-RU" sz="1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</a:t>
            </a: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СИЗ, предусмотренный </a:t>
            </a:r>
          </a:p>
          <a:p>
            <a:pPr>
              <a:defRPr/>
            </a:pP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Приложении № </a:t>
            </a:r>
            <a:r>
              <a:rPr lang="ru-RU" sz="1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или защитные свойства</a:t>
            </a:r>
            <a:endParaRPr lang="ru-RU" sz="1800" dirty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286" dirty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34" y="1853803"/>
            <a:ext cx="3707950" cy="1931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42" y="1853803"/>
            <a:ext cx="3034781" cy="193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0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852278" y="839898"/>
            <a:ext cx="673552" cy="5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41475" y="857761"/>
            <a:ext cx="8024078" cy="646331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Указывается слишком размытое описание СИЗ, </a:t>
            </a:r>
          </a:p>
          <a:p>
            <a:pPr>
              <a:defRPr/>
            </a:pP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возможности идентификации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314"/>
          <a:stretch/>
        </p:blipFill>
        <p:spPr>
          <a:xfrm rot="1393544">
            <a:off x="6441890" y="2676494"/>
            <a:ext cx="2839030" cy="2534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0533" r="4799" b="25568"/>
          <a:stretch/>
        </p:blipFill>
        <p:spPr>
          <a:xfrm>
            <a:off x="154695" y="2185333"/>
            <a:ext cx="2886955" cy="17582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442" y="2933923"/>
            <a:ext cx="3944608" cy="2955826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905746" y="1884669"/>
            <a:ext cx="5049894" cy="54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Нормы СИЗ - Перчатки для защиты от механических воздействий (истирания)</a:t>
            </a:r>
            <a:endParaRPr lang="en-US" altLang="zh-CN" sz="1636" b="1" u="sng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88614" y="116841"/>
            <a:ext cx="360319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2"/>
          <p:cNvSpPr>
            <a:spLocks noChangeArrowheads="1"/>
          </p:cNvSpPr>
          <p:nvPr/>
        </p:nvSpPr>
        <p:spPr bwMode="auto">
          <a:xfrm>
            <a:off x="7971596" y="270039"/>
            <a:ext cx="2237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C000"/>
                </a:solidFill>
              </a:rPr>
              <a:t>ОСНОВНЫЕ ОШИБКИ</a:t>
            </a:r>
            <a:endParaRPr lang="ru-RU" alt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2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809402" y="270039"/>
            <a:ext cx="673552" cy="5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70300" y="546348"/>
            <a:ext cx="8024078" cy="369332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Неправильно выбраны СИЗ для </a:t>
            </a:r>
            <a:r>
              <a:rPr lang="ru-RU" sz="1800" dirty="0" err="1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ИТР</a:t>
            </a:r>
            <a:endParaRPr lang="ru-RU" sz="1800" dirty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34" y="1146923"/>
            <a:ext cx="2578643" cy="38700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104" y="1133723"/>
            <a:ext cx="5840484" cy="388322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088614" y="116841"/>
            <a:ext cx="360319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2"/>
          <p:cNvSpPr>
            <a:spLocks noChangeArrowheads="1"/>
          </p:cNvSpPr>
          <p:nvPr/>
        </p:nvSpPr>
        <p:spPr bwMode="auto">
          <a:xfrm>
            <a:off x="7971596" y="270039"/>
            <a:ext cx="2237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C000"/>
                </a:solidFill>
              </a:rPr>
              <a:t>ОСНОВНЫЕ ОШИБКИ</a:t>
            </a:r>
            <a:endParaRPr lang="ru-RU" alt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8078" r="30462"/>
          <a:stretch/>
        </p:blipFill>
        <p:spPr>
          <a:xfrm>
            <a:off x="-1" y="2789907"/>
            <a:ext cx="4333156" cy="3221956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627581" y="2044944"/>
            <a:ext cx="5049894" cy="19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17. Нормы должны содержать </a:t>
            </a:r>
            <a:r>
              <a:rPr lang="ru-RU" altLang="zh-CN" sz="1636" b="1" u="sng" dirty="0">
                <a:solidFill>
                  <a:schemeClr val="accent5">
                    <a:lumMod val="75000"/>
                  </a:schemeClr>
                </a:solidFill>
              </a:rPr>
              <a:t>конкретную информацию 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о классе(ах) защиты, </a:t>
            </a:r>
          </a:p>
          <a:p>
            <a:pPr eaLnBrk="1" hangingPunct="1">
              <a:defRPr/>
            </a:pPr>
            <a:endParaRPr lang="ru-RU" altLang="zh-CN" sz="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эксплуатационных уровнях защиты </a:t>
            </a:r>
            <a:endParaRPr lang="ru-RU" altLang="zh-CN" sz="1636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если это предусмотрено для данного типа СИЗ), </a:t>
            </a:r>
          </a:p>
          <a:p>
            <a:pPr eaLnBrk="1" hangingPunct="1">
              <a:defRPr/>
            </a:pPr>
            <a:endParaRPr lang="ru-RU" altLang="zh-CN" sz="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b="1" dirty="0">
                <a:solidFill>
                  <a:schemeClr val="accent5">
                    <a:lumMod val="75000"/>
                  </a:schemeClr>
                </a:solidFill>
              </a:rPr>
              <a:t>особенностях конструкции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, </a:t>
            </a:r>
          </a:p>
          <a:p>
            <a:pPr eaLnBrk="1" hangingPunct="1">
              <a:defRPr/>
            </a:pPr>
            <a:endParaRPr lang="ru-RU" altLang="zh-CN" sz="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b="1" dirty="0">
                <a:solidFill>
                  <a:schemeClr val="accent5">
                    <a:lumMod val="75000"/>
                  </a:schemeClr>
                </a:solidFill>
              </a:rPr>
              <a:t>комплектности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, планируемых к выдаче СИЗ</a:t>
            </a:r>
            <a:endParaRPr lang="en-US" altLang="zh-CN" sz="1636" b="1" u="sng" dirty="0">
              <a:solidFill>
                <a:srgbClr val="C00000"/>
              </a:solidFill>
            </a:endParaRPr>
          </a:p>
        </p:txBody>
      </p:sp>
      <p:pic>
        <p:nvPicPr>
          <p:cNvPr id="1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954404" y="436917"/>
            <a:ext cx="673552" cy="5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41475" y="521361"/>
            <a:ext cx="8024078" cy="646331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Указывается </a:t>
            </a:r>
            <a:r>
              <a:rPr lang="ru-RU" sz="18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конкретная  конструкция</a:t>
            </a:r>
            <a:endParaRPr lang="ru-RU" sz="1800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(например, брюки/полукомбинезон)</a:t>
            </a:r>
            <a:endParaRPr lang="ru-RU" sz="1800" dirty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88614" y="116841"/>
            <a:ext cx="360319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2"/>
          <p:cNvSpPr>
            <a:spLocks noChangeArrowheads="1"/>
          </p:cNvSpPr>
          <p:nvPr/>
        </p:nvSpPr>
        <p:spPr bwMode="auto">
          <a:xfrm>
            <a:off x="7971596" y="270039"/>
            <a:ext cx="2237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C000"/>
                </a:solidFill>
              </a:rPr>
              <a:t>ОСНОВНЫЕ ОШИБКИ</a:t>
            </a:r>
            <a:endParaRPr lang="ru-RU" alt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73142" y="1600832"/>
            <a:ext cx="5195846" cy="381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zh-CN" sz="1636" b="1" dirty="0">
                <a:solidFill>
                  <a:schemeClr val="accent5">
                    <a:lumMod val="50000"/>
                  </a:schemeClr>
                </a:solidFill>
              </a:rPr>
              <a:t>Классы </a:t>
            </a:r>
            <a:r>
              <a:rPr lang="ru-RU" altLang="zh-CN" sz="1636" b="1" dirty="0" smtClean="0">
                <a:solidFill>
                  <a:schemeClr val="accent5">
                    <a:lumMod val="50000"/>
                  </a:schemeClr>
                </a:solidFill>
              </a:rPr>
              <a:t>защиты (примеры): </a:t>
            </a:r>
            <a:endParaRPr lang="ru-RU" altLang="zh-CN" sz="1636" b="1" dirty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одежда от пониженных температур, кислот, воды, пыли, сигнальная, нефти и нефтепродуктов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  <a:p>
            <a:pPr eaLnBrk="1" hangingPunct="1">
              <a:defRPr/>
            </a:pPr>
            <a:endParaRPr lang="ru-RU" altLang="zh-CN" sz="1636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СИЗОД – </a:t>
            </a:r>
            <a:r>
              <a:rPr lang="en-US" altLang="zh-CN" sz="1636" dirty="0">
                <a:solidFill>
                  <a:schemeClr val="accent5">
                    <a:lumMod val="75000"/>
                  </a:schemeClr>
                </a:solidFill>
              </a:rPr>
              <a:t>FFP1 NR D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А1В1Е1К1Р3</a:t>
            </a:r>
          </a:p>
          <a:p>
            <a:pPr eaLnBrk="1" hangingPunct="1">
              <a:defRPr/>
            </a:pPr>
            <a:endParaRPr lang="ru-RU" altLang="zh-CN" sz="1636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СИЗОС – 23 </a:t>
            </a:r>
            <a:r>
              <a:rPr lang="ru-RU" altLang="zh-CN" sz="1636" dirty="0" err="1">
                <a:solidFill>
                  <a:schemeClr val="accent5">
                    <a:lumMod val="75000"/>
                  </a:schemeClr>
                </a:solidFill>
              </a:rPr>
              <a:t>Дб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endParaRPr lang="ru-RU" altLang="zh-CN" sz="1636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altLang="zh-CN" sz="1636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ОЧКИ 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– В, </a:t>
            </a:r>
            <a:r>
              <a:rPr lang="en-US" altLang="zh-CN" sz="1636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, ЩИТКИ – </a:t>
            </a:r>
            <a:r>
              <a:rPr lang="en-US" altLang="zh-CN" sz="1636" dirty="0">
                <a:solidFill>
                  <a:schemeClr val="accent5">
                    <a:lumMod val="75000"/>
                  </a:schemeClr>
                </a:solidFill>
              </a:rPr>
              <a:t>A, 9, 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  <a:p>
            <a:pPr eaLnBrk="1" hangingPunct="1">
              <a:defRPr/>
            </a:pPr>
            <a:endParaRPr lang="ru-RU" altLang="zh-CN" sz="1636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ОБУВЬ – 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5 Дж, 200 Дж</a:t>
            </a:r>
          </a:p>
          <a:p>
            <a:pPr eaLnBrk="1" hangingPunct="1">
              <a:defRPr/>
            </a:pPr>
            <a:endParaRPr lang="ru-RU" altLang="zh-CN" sz="1636" dirty="0">
              <a:solidFill>
                <a:srgbClr val="C00000"/>
              </a:solidFill>
            </a:endParaRPr>
          </a:p>
          <a:p>
            <a:pPr eaLnBrk="1" hangingPunct="1">
              <a:defRPr/>
            </a:pPr>
            <a:r>
              <a:rPr lang="ru-RU" altLang="zh-CN" sz="1636" b="1" dirty="0">
                <a:solidFill>
                  <a:schemeClr val="accent5">
                    <a:lumMod val="50000"/>
                  </a:schemeClr>
                </a:solidFill>
              </a:rPr>
              <a:t>Эксплуатационные уровни: 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защита от дуги (кал/см</a:t>
            </a:r>
            <a:r>
              <a:rPr lang="ru-RU" altLang="zh-CN" sz="1636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), СИЗ рук (цифры или латинские буквы)</a:t>
            </a:r>
          </a:p>
          <a:p>
            <a:pPr marL="333985" indent="-333985" eaLnBrk="1" hangingPunct="1">
              <a:buFontTx/>
              <a:buChar char="-"/>
              <a:defRPr/>
            </a:pPr>
            <a:endParaRPr lang="ru-RU" altLang="zh-CN" sz="1636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40" y="2429867"/>
            <a:ext cx="4015281" cy="256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07902" y="631044"/>
            <a:ext cx="7016799" cy="646331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Указывается класс риска</a:t>
            </a:r>
            <a:r>
              <a:rPr lang="ru-RU" sz="1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1800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</a:t>
            </a:r>
            <a:r>
              <a:rPr lang="ru-RU" sz="1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ТС 019/2011, </a:t>
            </a:r>
          </a:p>
          <a:p>
            <a:pPr>
              <a:defRPr/>
            </a:pPr>
            <a:r>
              <a:rPr lang="ru-RU" sz="1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вместо класса защиты по ГОСТ</a:t>
            </a:r>
            <a:endParaRPr lang="ru-RU" sz="1800" dirty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752916" y="564994"/>
            <a:ext cx="673551" cy="5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088614" y="116841"/>
            <a:ext cx="360319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2"/>
          <p:cNvSpPr>
            <a:spLocks noChangeArrowheads="1"/>
          </p:cNvSpPr>
          <p:nvPr/>
        </p:nvSpPr>
        <p:spPr bwMode="auto">
          <a:xfrm>
            <a:off x="7971596" y="270039"/>
            <a:ext cx="2237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C000"/>
                </a:solidFill>
              </a:rPr>
              <a:t>ОСНОВНЫЕ ОШИБКИ</a:t>
            </a:r>
            <a:endParaRPr lang="ru-RU" alt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110102" y="3490288"/>
            <a:ext cx="2664296" cy="18198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Работодатель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имеет право осуществлять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замену нескольких СИЗ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, указанных в Нормах,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на одно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, обеспечивающее равноценную или превосходящую защиту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642" y="1233231"/>
            <a:ext cx="2667403" cy="48061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1193" t="2089" r="13348"/>
          <a:stretch/>
        </p:blipFill>
        <p:spPr>
          <a:xfrm>
            <a:off x="761454" y="1704176"/>
            <a:ext cx="1841993" cy="4302075"/>
          </a:xfrm>
          <a:prstGeom prst="rect">
            <a:avLst/>
          </a:prstGeom>
        </p:spPr>
      </p:pic>
      <p:cxnSp>
        <p:nvCxnSpPr>
          <p:cNvPr id="13" name="Straight Connector 49"/>
          <p:cNvCxnSpPr/>
          <p:nvPr/>
        </p:nvCxnSpPr>
        <p:spPr>
          <a:xfrm flipV="1">
            <a:off x="2195972" y="3005932"/>
            <a:ext cx="1471311" cy="360039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t="4343"/>
          <a:stretch/>
        </p:blipFill>
        <p:spPr>
          <a:xfrm>
            <a:off x="7506146" y="1421755"/>
            <a:ext cx="1934400" cy="18999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2" name="Straight Connector 47"/>
          <p:cNvCxnSpPr/>
          <p:nvPr/>
        </p:nvCxnSpPr>
        <p:spPr>
          <a:xfrm>
            <a:off x="8442250" y="3077939"/>
            <a:ext cx="0" cy="43204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088614" y="116841"/>
            <a:ext cx="360319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7971596" y="270039"/>
            <a:ext cx="2237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C000"/>
                </a:solidFill>
              </a:rPr>
              <a:t>ОСНОВНЫЕ ОШИБКИ</a:t>
            </a:r>
            <a:endParaRPr lang="ru-RU" altLang="ru-RU" b="1" dirty="0">
              <a:solidFill>
                <a:srgbClr val="FFC000"/>
              </a:solidFill>
            </a:endParaRPr>
          </a:p>
        </p:txBody>
      </p:sp>
      <p:pic>
        <p:nvPicPr>
          <p:cNvPr id="17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767244" y="577048"/>
            <a:ext cx="675407" cy="5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03360" y="703581"/>
            <a:ext cx="7937186" cy="646331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объединяются защитные свойства СИЗ из Приложения № 1 </a:t>
            </a:r>
          </a:p>
          <a:p>
            <a:pPr>
              <a:defRPr/>
            </a:pPr>
            <a:r>
              <a:rPr lang="ru-RU" sz="1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Приложения № 2 из-за этого увеличивается список выдаваемых СИЗ</a:t>
            </a:r>
            <a:endParaRPr lang="ru-RU" sz="1800" dirty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7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381" y="1450276"/>
            <a:ext cx="1317595" cy="1317595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068575" y="360064"/>
            <a:ext cx="3371647" cy="5271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382" tIns="47690" rIns="95382" bIns="4769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Как это работает?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49"/>
          <p:cNvCxnSpPr/>
          <p:nvPr/>
        </p:nvCxnSpPr>
        <p:spPr>
          <a:xfrm>
            <a:off x="665163" y="1347015"/>
            <a:ext cx="7581781" cy="9578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ukazka.ru/img/g/uk468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076" y="1728081"/>
            <a:ext cx="1321342" cy="92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49"/>
          <p:cNvCxnSpPr/>
          <p:nvPr/>
        </p:nvCxnSpPr>
        <p:spPr>
          <a:xfrm flipH="1" flipV="1">
            <a:off x="3189152" y="1042928"/>
            <a:ext cx="23892" cy="4228612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812" y="2853575"/>
            <a:ext cx="1286367" cy="9815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41" y="2779502"/>
            <a:ext cx="1286367" cy="9815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670" y="2829827"/>
            <a:ext cx="1286367" cy="981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789" y="3013584"/>
            <a:ext cx="1282169" cy="823559"/>
          </a:xfrm>
          <a:prstGeom prst="rect">
            <a:avLst/>
          </a:prstGeom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667253" y="3235812"/>
            <a:ext cx="1886045" cy="3733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Мун200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4145467" y="3256270"/>
            <a:ext cx="1886045" cy="3733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800" b="1" dirty="0" err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Мп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l="16327" r="17634"/>
          <a:stretch/>
        </p:blipFill>
        <p:spPr>
          <a:xfrm>
            <a:off x="3652046" y="4224695"/>
            <a:ext cx="595670" cy="901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27465" t="6800" r="27196" b="7365"/>
          <a:stretch/>
        </p:blipFill>
        <p:spPr>
          <a:xfrm>
            <a:off x="6007865" y="4232207"/>
            <a:ext cx="544865" cy="103155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/>
          <a:srcRect l="13106" t="8784" r="15177" b="9490"/>
          <a:stretch/>
        </p:blipFill>
        <p:spPr>
          <a:xfrm>
            <a:off x="1284644" y="4167379"/>
            <a:ext cx="511754" cy="1049701"/>
          </a:xfrm>
          <a:prstGeom prst="rect">
            <a:avLst/>
          </a:prstGeom>
        </p:spPr>
      </p:pic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558595" y="4435407"/>
            <a:ext cx="551796" cy="3492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Со</a:t>
            </a:r>
            <a:endParaRPr lang="ru-RU" sz="1800" b="1" baseline="-250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2109289" y="4380998"/>
            <a:ext cx="551796" cy="3492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800" b="1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Вн</a:t>
            </a:r>
            <a:endParaRPr lang="ru-RU" sz="1800" b="1" baseline="-250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6574627" y="4501075"/>
            <a:ext cx="1412964" cy="3492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800" b="1" dirty="0" err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ВнСо</a:t>
            </a:r>
            <a:endParaRPr lang="ru-RU" sz="1800" b="1" baseline="-250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192600" y="2022121"/>
            <a:ext cx="1886045" cy="3733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Ми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1796964" y="1946294"/>
            <a:ext cx="1886045" cy="3733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Во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6769152" y="1959239"/>
            <a:ext cx="1886045" cy="3733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800" b="1" dirty="0" err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МиВо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314742" y="1563401"/>
            <a:ext cx="1061715" cy="1061715"/>
          </a:xfrm>
          <a:prstGeom prst="rect">
            <a:avLst/>
          </a:prstGeom>
        </p:spPr>
      </p:pic>
      <p:cxnSp>
        <p:nvCxnSpPr>
          <p:cNvPr id="34" name="Straight Connector 49"/>
          <p:cNvCxnSpPr/>
          <p:nvPr/>
        </p:nvCxnSpPr>
        <p:spPr>
          <a:xfrm flipH="1" flipV="1">
            <a:off x="5690332" y="1084175"/>
            <a:ext cx="47912" cy="4257525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9"/>
          <p:cNvCxnSpPr/>
          <p:nvPr/>
        </p:nvCxnSpPr>
        <p:spPr>
          <a:xfrm flipV="1">
            <a:off x="8246944" y="1086445"/>
            <a:ext cx="1992" cy="4255255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1087827" y="1008656"/>
            <a:ext cx="1886045" cy="3117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Приложение 1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3524371" y="989707"/>
            <a:ext cx="1886045" cy="3117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Приложение 2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5916807" y="1008655"/>
            <a:ext cx="1886045" cy="3117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Нормы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6125553" y="3785678"/>
            <a:ext cx="1886045" cy="3733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Мун200Мп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44" name="Straight Connector 49"/>
          <p:cNvCxnSpPr/>
          <p:nvPr/>
        </p:nvCxnSpPr>
        <p:spPr>
          <a:xfrm flipV="1">
            <a:off x="665163" y="2718270"/>
            <a:ext cx="7581781" cy="6723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9"/>
          <p:cNvCxnSpPr/>
          <p:nvPr/>
        </p:nvCxnSpPr>
        <p:spPr>
          <a:xfrm>
            <a:off x="665163" y="4057081"/>
            <a:ext cx="7581781" cy="27879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9"/>
          <p:cNvCxnSpPr/>
          <p:nvPr/>
        </p:nvCxnSpPr>
        <p:spPr>
          <a:xfrm>
            <a:off x="631824" y="5299500"/>
            <a:ext cx="7615120" cy="34502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49"/>
          <p:cNvCxnSpPr/>
          <p:nvPr/>
        </p:nvCxnSpPr>
        <p:spPr>
          <a:xfrm flipV="1">
            <a:off x="665163" y="1017578"/>
            <a:ext cx="14046" cy="4281922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47"/>
          <p:cNvCxnSpPr/>
          <p:nvPr/>
        </p:nvCxnSpPr>
        <p:spPr>
          <a:xfrm>
            <a:off x="1641475" y="2923815"/>
            <a:ext cx="0" cy="281142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9"/>
          <p:cNvCxnSpPr/>
          <p:nvPr/>
        </p:nvCxnSpPr>
        <p:spPr>
          <a:xfrm>
            <a:off x="4063099" y="2957889"/>
            <a:ext cx="0" cy="281142"/>
          </a:xfrm>
          <a:prstGeom prst="line">
            <a:avLst/>
          </a:prstGeom>
          <a:ln w="6350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50"/>
          <p:cNvCxnSpPr/>
          <p:nvPr/>
        </p:nvCxnSpPr>
        <p:spPr>
          <a:xfrm>
            <a:off x="6453345" y="3231474"/>
            <a:ext cx="0" cy="281142"/>
          </a:xfrm>
          <a:prstGeom prst="line">
            <a:avLst/>
          </a:prstGeom>
          <a:ln w="635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1"/>
          <p:cNvCxnSpPr/>
          <p:nvPr/>
        </p:nvCxnSpPr>
        <p:spPr>
          <a:xfrm>
            <a:off x="9223045" y="3046714"/>
            <a:ext cx="0" cy="281142"/>
          </a:xfrm>
          <a:prstGeom prst="line">
            <a:avLst/>
          </a:prstGeom>
          <a:ln w="6350">
            <a:solidFill>
              <a:schemeClr val="accent4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60"/>
          <p:cNvGrpSpPr/>
          <p:nvPr/>
        </p:nvGrpSpPr>
        <p:grpSpPr>
          <a:xfrm>
            <a:off x="617387" y="1119800"/>
            <a:ext cx="2017203" cy="1804015"/>
            <a:chOff x="699822" y="1342041"/>
            <a:chExt cx="1725835" cy="1543440"/>
          </a:xfrm>
          <a:solidFill>
            <a:schemeClr val="accent1">
              <a:lumMod val="75000"/>
            </a:schemeClr>
          </a:solidFill>
        </p:grpSpPr>
        <p:grpSp>
          <p:nvGrpSpPr>
            <p:cNvPr id="14" name="Group 28"/>
            <p:cNvGrpSpPr/>
            <p:nvPr/>
          </p:nvGrpSpPr>
          <p:grpSpPr>
            <a:xfrm>
              <a:off x="699822" y="1342041"/>
              <a:ext cx="1725835" cy="1543440"/>
              <a:chOff x="505304" y="1183365"/>
              <a:chExt cx="2373313" cy="2122489"/>
            </a:xfrm>
            <a:grpFill/>
            <a:effectLst>
              <a:outerShdw blurRad="457200" dist="50800" dir="6000000" sx="93000" sy="93000" algn="ctr" rotWithShape="0">
                <a:srgbClr val="000000">
                  <a:alpha val="97000"/>
                </a:srgbClr>
              </a:outerShdw>
            </a:effectLst>
          </p:grpSpPr>
          <p:sp>
            <p:nvSpPr>
              <p:cNvPr id="16" name="Freeform 30"/>
              <p:cNvSpPr>
                <a:spLocks/>
              </p:cNvSpPr>
              <p:nvPr/>
            </p:nvSpPr>
            <p:spPr bwMode="auto">
              <a:xfrm>
                <a:off x="1537179" y="1183365"/>
                <a:ext cx="1341438" cy="1890713"/>
              </a:xfrm>
              <a:custGeom>
                <a:avLst/>
                <a:gdLst>
                  <a:gd name="T0" fmla="*/ 0 w 845"/>
                  <a:gd name="T1" fmla="*/ 592 h 1191"/>
                  <a:gd name="T2" fmla="*/ 528 w 845"/>
                  <a:gd name="T3" fmla="*/ 1191 h 1191"/>
                  <a:gd name="T4" fmla="*/ 845 w 845"/>
                  <a:gd name="T5" fmla="*/ 604 h 1191"/>
                  <a:gd name="T6" fmla="*/ 313 w 845"/>
                  <a:gd name="T7" fmla="*/ 0 h 1191"/>
                  <a:gd name="T8" fmla="*/ 0 w 845"/>
                  <a:gd name="T9" fmla="*/ 59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5" h="1191">
                    <a:moveTo>
                      <a:pt x="0" y="592"/>
                    </a:moveTo>
                    <a:lnTo>
                      <a:pt x="528" y="1191"/>
                    </a:lnTo>
                    <a:lnTo>
                      <a:pt x="845" y="604"/>
                    </a:lnTo>
                    <a:lnTo>
                      <a:pt x="313" y="0"/>
                    </a:lnTo>
                    <a:lnTo>
                      <a:pt x="0" y="592"/>
                    </a:lnTo>
                    <a:close/>
                  </a:path>
                </a:pathLst>
              </a:cu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106878" tIns="53439" rIns="106878" bIns="534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59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31"/>
              <p:cNvSpPr>
                <a:spLocks/>
              </p:cNvSpPr>
              <p:nvPr/>
            </p:nvSpPr>
            <p:spPr bwMode="auto">
              <a:xfrm>
                <a:off x="505304" y="2123166"/>
                <a:ext cx="1870075" cy="1182688"/>
              </a:xfrm>
              <a:custGeom>
                <a:avLst/>
                <a:gdLst>
                  <a:gd name="T0" fmla="*/ 650 w 1178"/>
                  <a:gd name="T1" fmla="*/ 0 h 745"/>
                  <a:gd name="T2" fmla="*/ 0 w 1178"/>
                  <a:gd name="T3" fmla="*/ 164 h 745"/>
                  <a:gd name="T4" fmla="*/ 583 w 1178"/>
                  <a:gd name="T5" fmla="*/ 745 h 745"/>
                  <a:gd name="T6" fmla="*/ 1178 w 1178"/>
                  <a:gd name="T7" fmla="*/ 599 h 745"/>
                  <a:gd name="T8" fmla="*/ 650 w 1178"/>
                  <a:gd name="T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8" h="745">
                    <a:moveTo>
                      <a:pt x="650" y="0"/>
                    </a:moveTo>
                    <a:lnTo>
                      <a:pt x="0" y="164"/>
                    </a:lnTo>
                    <a:lnTo>
                      <a:pt x="583" y="745"/>
                    </a:lnTo>
                    <a:lnTo>
                      <a:pt x="1178" y="599"/>
                    </a:lnTo>
                    <a:lnTo>
                      <a:pt x="65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6878" tIns="53439" rIns="106878" bIns="534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59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32"/>
              <p:cNvSpPr>
                <a:spLocks/>
              </p:cNvSpPr>
              <p:nvPr/>
            </p:nvSpPr>
            <p:spPr bwMode="auto">
              <a:xfrm>
                <a:off x="505304" y="1183365"/>
                <a:ext cx="1528763" cy="1200150"/>
              </a:xfrm>
              <a:custGeom>
                <a:avLst/>
                <a:gdLst>
                  <a:gd name="T0" fmla="*/ 272 w 963"/>
                  <a:gd name="T1" fmla="*/ 177 h 756"/>
                  <a:gd name="T2" fmla="*/ 0 w 963"/>
                  <a:gd name="T3" fmla="*/ 756 h 756"/>
                  <a:gd name="T4" fmla="*/ 650 w 963"/>
                  <a:gd name="T5" fmla="*/ 592 h 756"/>
                  <a:gd name="T6" fmla="*/ 963 w 963"/>
                  <a:gd name="T7" fmla="*/ 0 h 756"/>
                  <a:gd name="T8" fmla="*/ 272 w 963"/>
                  <a:gd name="T9" fmla="*/ 177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3" h="756">
                    <a:moveTo>
                      <a:pt x="272" y="177"/>
                    </a:moveTo>
                    <a:lnTo>
                      <a:pt x="0" y="756"/>
                    </a:lnTo>
                    <a:lnTo>
                      <a:pt x="650" y="592"/>
                    </a:lnTo>
                    <a:lnTo>
                      <a:pt x="963" y="0"/>
                    </a:lnTo>
                    <a:lnTo>
                      <a:pt x="272" y="1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6878" tIns="53439" rIns="106878" bIns="534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5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163"/>
            <p:cNvSpPr>
              <a:spLocks noEditPoints="1"/>
            </p:cNvSpPr>
            <p:nvPr/>
          </p:nvSpPr>
          <p:spPr bwMode="auto">
            <a:xfrm rot="18147731">
              <a:off x="1786174" y="1856368"/>
              <a:ext cx="368951" cy="284805"/>
            </a:xfrm>
            <a:custGeom>
              <a:avLst/>
              <a:gdLst>
                <a:gd name="T0" fmla="*/ 38 w 48"/>
                <a:gd name="T1" fmla="*/ 30 h 37"/>
                <a:gd name="T2" fmla="*/ 30 w 48"/>
                <a:gd name="T3" fmla="*/ 37 h 37"/>
                <a:gd name="T4" fmla="*/ 8 w 48"/>
                <a:gd name="T5" fmla="*/ 37 h 37"/>
                <a:gd name="T6" fmla="*/ 0 w 48"/>
                <a:gd name="T7" fmla="*/ 30 h 37"/>
                <a:gd name="T8" fmla="*/ 0 w 48"/>
                <a:gd name="T9" fmla="*/ 7 h 37"/>
                <a:gd name="T10" fmla="*/ 8 w 48"/>
                <a:gd name="T11" fmla="*/ 0 h 37"/>
                <a:gd name="T12" fmla="*/ 30 w 48"/>
                <a:gd name="T13" fmla="*/ 0 h 37"/>
                <a:gd name="T14" fmla="*/ 33 w 48"/>
                <a:gd name="T15" fmla="*/ 0 h 37"/>
                <a:gd name="T16" fmla="*/ 34 w 48"/>
                <a:gd name="T17" fmla="*/ 1 h 37"/>
                <a:gd name="T18" fmla="*/ 34 w 48"/>
                <a:gd name="T19" fmla="*/ 2 h 37"/>
                <a:gd name="T20" fmla="*/ 32 w 48"/>
                <a:gd name="T21" fmla="*/ 3 h 37"/>
                <a:gd name="T22" fmla="*/ 31 w 48"/>
                <a:gd name="T23" fmla="*/ 3 h 37"/>
                <a:gd name="T24" fmla="*/ 30 w 48"/>
                <a:gd name="T25" fmla="*/ 3 h 37"/>
                <a:gd name="T26" fmla="*/ 8 w 48"/>
                <a:gd name="T27" fmla="*/ 3 h 37"/>
                <a:gd name="T28" fmla="*/ 4 w 48"/>
                <a:gd name="T29" fmla="*/ 7 h 37"/>
                <a:gd name="T30" fmla="*/ 4 w 48"/>
                <a:gd name="T31" fmla="*/ 30 h 37"/>
                <a:gd name="T32" fmla="*/ 8 w 48"/>
                <a:gd name="T33" fmla="*/ 34 h 37"/>
                <a:gd name="T34" fmla="*/ 30 w 48"/>
                <a:gd name="T35" fmla="*/ 34 h 37"/>
                <a:gd name="T36" fmla="*/ 34 w 48"/>
                <a:gd name="T37" fmla="*/ 30 h 37"/>
                <a:gd name="T38" fmla="*/ 34 w 48"/>
                <a:gd name="T39" fmla="*/ 26 h 37"/>
                <a:gd name="T40" fmla="*/ 35 w 48"/>
                <a:gd name="T41" fmla="*/ 26 h 37"/>
                <a:gd name="T42" fmla="*/ 36 w 48"/>
                <a:gd name="T43" fmla="*/ 24 h 37"/>
                <a:gd name="T44" fmla="*/ 37 w 48"/>
                <a:gd name="T45" fmla="*/ 24 h 37"/>
                <a:gd name="T46" fmla="*/ 38 w 48"/>
                <a:gd name="T47" fmla="*/ 25 h 37"/>
                <a:gd name="T48" fmla="*/ 38 w 48"/>
                <a:gd name="T49" fmla="*/ 30 h 37"/>
                <a:gd name="T50" fmla="*/ 43 w 48"/>
                <a:gd name="T51" fmla="*/ 13 h 37"/>
                <a:gd name="T52" fmla="*/ 25 w 48"/>
                <a:gd name="T53" fmla="*/ 31 h 37"/>
                <a:gd name="T54" fmla="*/ 17 w 48"/>
                <a:gd name="T55" fmla="*/ 31 h 37"/>
                <a:gd name="T56" fmla="*/ 17 w 48"/>
                <a:gd name="T57" fmla="*/ 23 h 37"/>
                <a:gd name="T58" fmla="*/ 35 w 48"/>
                <a:gd name="T59" fmla="*/ 5 h 37"/>
                <a:gd name="T60" fmla="*/ 43 w 48"/>
                <a:gd name="T61" fmla="*/ 13 h 37"/>
                <a:gd name="T62" fmla="*/ 27 w 48"/>
                <a:gd name="T63" fmla="*/ 25 h 37"/>
                <a:gd name="T64" fmla="*/ 23 w 48"/>
                <a:gd name="T65" fmla="*/ 21 h 37"/>
                <a:gd name="T66" fmla="*/ 20 w 48"/>
                <a:gd name="T67" fmla="*/ 24 h 37"/>
                <a:gd name="T68" fmla="*/ 20 w 48"/>
                <a:gd name="T69" fmla="*/ 25 h 37"/>
                <a:gd name="T70" fmla="*/ 22 w 48"/>
                <a:gd name="T71" fmla="*/ 25 h 37"/>
                <a:gd name="T72" fmla="*/ 22 w 48"/>
                <a:gd name="T73" fmla="*/ 28 h 37"/>
                <a:gd name="T74" fmla="*/ 24 w 48"/>
                <a:gd name="T75" fmla="*/ 28 h 37"/>
                <a:gd name="T76" fmla="*/ 27 w 48"/>
                <a:gd name="T77" fmla="*/ 25 h 37"/>
                <a:gd name="T78" fmla="*/ 35 w 48"/>
                <a:gd name="T79" fmla="*/ 9 h 37"/>
                <a:gd name="T80" fmla="*/ 25 w 48"/>
                <a:gd name="T81" fmla="*/ 18 h 37"/>
                <a:gd name="T82" fmla="*/ 25 w 48"/>
                <a:gd name="T83" fmla="*/ 19 h 37"/>
                <a:gd name="T84" fmla="*/ 26 w 48"/>
                <a:gd name="T85" fmla="*/ 19 h 37"/>
                <a:gd name="T86" fmla="*/ 36 w 48"/>
                <a:gd name="T87" fmla="*/ 10 h 37"/>
                <a:gd name="T88" fmla="*/ 36 w 48"/>
                <a:gd name="T89" fmla="*/ 9 h 37"/>
                <a:gd name="T90" fmla="*/ 35 w 48"/>
                <a:gd name="T91" fmla="*/ 9 h 37"/>
                <a:gd name="T92" fmla="*/ 45 w 48"/>
                <a:gd name="T93" fmla="*/ 11 h 37"/>
                <a:gd name="T94" fmla="*/ 37 w 48"/>
                <a:gd name="T95" fmla="*/ 3 h 37"/>
                <a:gd name="T96" fmla="*/ 39 w 48"/>
                <a:gd name="T97" fmla="*/ 1 h 37"/>
                <a:gd name="T98" fmla="*/ 43 w 48"/>
                <a:gd name="T99" fmla="*/ 1 h 37"/>
                <a:gd name="T100" fmla="*/ 47 w 48"/>
                <a:gd name="T101" fmla="*/ 5 h 37"/>
                <a:gd name="T102" fmla="*/ 47 w 48"/>
                <a:gd name="T103" fmla="*/ 8 h 37"/>
                <a:gd name="T104" fmla="*/ 45 w 48"/>
                <a:gd name="T105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" h="37">
                  <a:moveTo>
                    <a:pt x="38" y="30"/>
                  </a:moveTo>
                  <a:cubicBezTo>
                    <a:pt x="38" y="34"/>
                    <a:pt x="34" y="37"/>
                    <a:pt x="30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4" y="37"/>
                    <a:pt x="0" y="34"/>
                    <a:pt x="0" y="3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2" y="0"/>
                    <a:pt x="33" y="0"/>
                  </a:cubicBezTo>
                  <a:cubicBezTo>
                    <a:pt x="34" y="0"/>
                    <a:pt x="34" y="1"/>
                    <a:pt x="34" y="1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1" y="3"/>
                  </a:cubicBezTo>
                  <a:cubicBezTo>
                    <a:pt x="31" y="3"/>
                    <a:pt x="31" y="3"/>
                    <a:pt x="30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5"/>
                    <a:pt x="4" y="7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2"/>
                    <a:pt x="6" y="34"/>
                    <a:pt x="8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3" y="34"/>
                    <a:pt x="34" y="32"/>
                    <a:pt x="34" y="3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5" y="26"/>
                    <a:pt x="35" y="26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8" y="24"/>
                    <a:pt x="38" y="24"/>
                    <a:pt x="38" y="25"/>
                  </a:cubicBezTo>
                  <a:lnTo>
                    <a:pt x="38" y="30"/>
                  </a:lnTo>
                  <a:close/>
                  <a:moveTo>
                    <a:pt x="43" y="13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5" y="5"/>
                    <a:pt x="35" y="5"/>
                    <a:pt x="35" y="5"/>
                  </a:cubicBezTo>
                  <a:lnTo>
                    <a:pt x="43" y="13"/>
                  </a:lnTo>
                  <a:close/>
                  <a:moveTo>
                    <a:pt x="27" y="25"/>
                  </a:moveTo>
                  <a:cubicBezTo>
                    <a:pt x="23" y="21"/>
                    <a:pt x="23" y="21"/>
                    <a:pt x="23" y="21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7" y="25"/>
                  </a:lnTo>
                  <a:close/>
                  <a:moveTo>
                    <a:pt x="35" y="9"/>
                  </a:move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9"/>
                    <a:pt x="25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8"/>
                    <a:pt x="35" y="9"/>
                  </a:cubicBezTo>
                  <a:close/>
                  <a:moveTo>
                    <a:pt x="45" y="11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0" y="0"/>
                    <a:pt x="42" y="0"/>
                    <a:pt x="43" y="1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7"/>
                    <a:pt x="47" y="8"/>
                  </a:cubicBezTo>
                  <a:lnTo>
                    <a:pt x="45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id-ID" sz="2459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40"/>
          <p:cNvGrpSpPr/>
          <p:nvPr/>
        </p:nvGrpSpPr>
        <p:grpSpPr>
          <a:xfrm>
            <a:off x="7985235" y="1205731"/>
            <a:ext cx="1822904" cy="1862033"/>
            <a:chOff x="6527202" y="1417175"/>
            <a:chExt cx="2144713" cy="2190750"/>
          </a:xfrm>
          <a:effectLst>
            <a:outerShdw blurRad="457200" dist="50800" dir="6000000" sx="93000" sy="93000" algn="ctr" rotWithShape="0">
              <a:srgbClr val="000000">
                <a:alpha val="97000"/>
              </a:srgbClr>
            </a:outerShdw>
          </a:effectLst>
        </p:grpSpPr>
        <p:sp>
          <p:nvSpPr>
            <p:cNvPr id="20" name="Freeform 42"/>
            <p:cNvSpPr>
              <a:spLocks/>
            </p:cNvSpPr>
            <p:nvPr/>
          </p:nvSpPr>
          <p:spPr bwMode="auto">
            <a:xfrm>
              <a:off x="7152677" y="1801350"/>
              <a:ext cx="1519238" cy="1806575"/>
            </a:xfrm>
            <a:custGeom>
              <a:avLst/>
              <a:gdLst>
                <a:gd name="T0" fmla="*/ 811 w 957"/>
                <a:gd name="T1" fmla="*/ 0 h 1138"/>
                <a:gd name="T2" fmla="*/ 957 w 957"/>
                <a:gd name="T3" fmla="*/ 812 h 1138"/>
                <a:gd name="T4" fmla="*/ 218 w 957"/>
                <a:gd name="T5" fmla="*/ 1138 h 1138"/>
                <a:gd name="T6" fmla="*/ 0 w 957"/>
                <a:gd name="T7" fmla="*/ 681 h 1138"/>
                <a:gd name="T8" fmla="*/ 48 w 957"/>
                <a:gd name="T9" fmla="*/ 319 h 1138"/>
                <a:gd name="T10" fmla="*/ 811 w 957"/>
                <a:gd name="T11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7" h="1138">
                  <a:moveTo>
                    <a:pt x="811" y="0"/>
                  </a:moveTo>
                  <a:lnTo>
                    <a:pt x="957" y="812"/>
                  </a:lnTo>
                  <a:lnTo>
                    <a:pt x="218" y="1138"/>
                  </a:lnTo>
                  <a:lnTo>
                    <a:pt x="0" y="681"/>
                  </a:lnTo>
                  <a:lnTo>
                    <a:pt x="48" y="319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  <p:sp>
          <p:nvSpPr>
            <p:cNvPr id="21" name="Freeform 43"/>
            <p:cNvSpPr>
              <a:spLocks/>
            </p:cNvSpPr>
            <p:nvPr/>
          </p:nvSpPr>
          <p:spPr bwMode="auto">
            <a:xfrm>
              <a:off x="6527202" y="1910887"/>
              <a:ext cx="971550" cy="1697038"/>
            </a:xfrm>
            <a:custGeom>
              <a:avLst/>
              <a:gdLst>
                <a:gd name="T0" fmla="*/ 442 w 612"/>
                <a:gd name="T1" fmla="*/ 250 h 1069"/>
                <a:gd name="T2" fmla="*/ 612 w 612"/>
                <a:gd name="T3" fmla="*/ 1069 h 1069"/>
                <a:gd name="T4" fmla="*/ 164 w 612"/>
                <a:gd name="T5" fmla="*/ 783 h 1069"/>
                <a:gd name="T6" fmla="*/ 0 w 612"/>
                <a:gd name="T7" fmla="*/ 0 h 1069"/>
                <a:gd name="T8" fmla="*/ 442 w 612"/>
                <a:gd name="T9" fmla="*/ 250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1069">
                  <a:moveTo>
                    <a:pt x="442" y="250"/>
                  </a:moveTo>
                  <a:lnTo>
                    <a:pt x="612" y="1069"/>
                  </a:lnTo>
                  <a:lnTo>
                    <a:pt x="164" y="783"/>
                  </a:lnTo>
                  <a:lnTo>
                    <a:pt x="0" y="0"/>
                  </a:lnTo>
                  <a:lnTo>
                    <a:pt x="442" y="25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  <p:sp>
          <p:nvSpPr>
            <p:cNvPr id="22" name="Freeform 44"/>
            <p:cNvSpPr>
              <a:spLocks/>
            </p:cNvSpPr>
            <p:nvPr/>
          </p:nvSpPr>
          <p:spPr bwMode="auto">
            <a:xfrm>
              <a:off x="6527202" y="1417175"/>
              <a:ext cx="1912938" cy="890588"/>
            </a:xfrm>
            <a:custGeom>
              <a:avLst/>
              <a:gdLst>
                <a:gd name="T0" fmla="*/ 1205 w 1205"/>
                <a:gd name="T1" fmla="*/ 242 h 561"/>
                <a:gd name="T2" fmla="*/ 442 w 1205"/>
                <a:gd name="T3" fmla="*/ 561 h 561"/>
                <a:gd name="T4" fmla="*/ 0 w 1205"/>
                <a:gd name="T5" fmla="*/ 311 h 561"/>
                <a:gd name="T6" fmla="*/ 711 w 1205"/>
                <a:gd name="T7" fmla="*/ 0 h 561"/>
                <a:gd name="T8" fmla="*/ 1205 w 1205"/>
                <a:gd name="T9" fmla="*/ 242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5" h="561">
                  <a:moveTo>
                    <a:pt x="1205" y="242"/>
                  </a:moveTo>
                  <a:lnTo>
                    <a:pt x="442" y="561"/>
                  </a:lnTo>
                  <a:lnTo>
                    <a:pt x="0" y="311"/>
                  </a:lnTo>
                  <a:lnTo>
                    <a:pt x="711" y="0"/>
                  </a:lnTo>
                  <a:lnTo>
                    <a:pt x="1205" y="24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19"/>
          <p:cNvGrpSpPr/>
          <p:nvPr/>
        </p:nvGrpSpPr>
        <p:grpSpPr>
          <a:xfrm>
            <a:off x="3038349" y="989707"/>
            <a:ext cx="1857524" cy="1863383"/>
            <a:chOff x="2527622" y="2858972"/>
            <a:chExt cx="2185444" cy="2192338"/>
          </a:xfrm>
          <a:effectLst>
            <a:outerShdw blurRad="457200" dist="50800" dir="6000000" sx="93000" sy="93000" algn="ctr" rotWithShape="0">
              <a:srgbClr val="000000">
                <a:alpha val="97000"/>
              </a:srgbClr>
            </a:outerShdw>
          </a:effectLst>
        </p:grpSpPr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149922" y="3246322"/>
              <a:ext cx="1519238" cy="1804988"/>
            </a:xfrm>
            <a:custGeom>
              <a:avLst/>
              <a:gdLst>
                <a:gd name="T0" fmla="*/ 813 w 957"/>
                <a:gd name="T1" fmla="*/ 0 h 1137"/>
                <a:gd name="T2" fmla="*/ 957 w 957"/>
                <a:gd name="T3" fmla="*/ 811 h 1137"/>
                <a:gd name="T4" fmla="*/ 220 w 957"/>
                <a:gd name="T5" fmla="*/ 1137 h 1137"/>
                <a:gd name="T6" fmla="*/ 0 w 957"/>
                <a:gd name="T7" fmla="*/ 681 h 1137"/>
                <a:gd name="T8" fmla="*/ 48 w 957"/>
                <a:gd name="T9" fmla="*/ 319 h 1137"/>
                <a:gd name="T10" fmla="*/ 813 w 957"/>
                <a:gd name="T11" fmla="*/ 0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7" h="1137">
                  <a:moveTo>
                    <a:pt x="813" y="0"/>
                  </a:moveTo>
                  <a:lnTo>
                    <a:pt x="957" y="811"/>
                  </a:lnTo>
                  <a:lnTo>
                    <a:pt x="220" y="1137"/>
                  </a:lnTo>
                  <a:lnTo>
                    <a:pt x="0" y="681"/>
                  </a:lnTo>
                  <a:lnTo>
                    <a:pt x="48" y="319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193828" y="3046113"/>
              <a:ext cx="1519238" cy="1804988"/>
            </a:xfrm>
            <a:custGeom>
              <a:avLst/>
              <a:gdLst>
                <a:gd name="T0" fmla="*/ 813 w 957"/>
                <a:gd name="T1" fmla="*/ 0 h 1137"/>
                <a:gd name="T2" fmla="*/ 957 w 957"/>
                <a:gd name="T3" fmla="*/ 811 h 1137"/>
                <a:gd name="T4" fmla="*/ 220 w 957"/>
                <a:gd name="T5" fmla="*/ 1137 h 1137"/>
                <a:gd name="T6" fmla="*/ 0 w 957"/>
                <a:gd name="T7" fmla="*/ 681 h 1137"/>
                <a:gd name="T8" fmla="*/ 48 w 957"/>
                <a:gd name="T9" fmla="*/ 319 h 1137"/>
                <a:gd name="T10" fmla="*/ 813 w 957"/>
                <a:gd name="T11" fmla="*/ 0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7" h="1137">
                  <a:moveTo>
                    <a:pt x="813" y="0"/>
                  </a:moveTo>
                  <a:lnTo>
                    <a:pt x="957" y="811"/>
                  </a:lnTo>
                  <a:lnTo>
                    <a:pt x="220" y="1137"/>
                  </a:lnTo>
                  <a:lnTo>
                    <a:pt x="0" y="681"/>
                  </a:lnTo>
                  <a:lnTo>
                    <a:pt x="48" y="319"/>
                  </a:lnTo>
                  <a:lnTo>
                    <a:pt x="8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2571528" y="3155650"/>
              <a:ext cx="971550" cy="1695450"/>
            </a:xfrm>
            <a:custGeom>
              <a:avLst/>
              <a:gdLst>
                <a:gd name="T0" fmla="*/ 440 w 612"/>
                <a:gd name="T1" fmla="*/ 250 h 1068"/>
                <a:gd name="T2" fmla="*/ 612 w 612"/>
                <a:gd name="T3" fmla="*/ 1068 h 1068"/>
                <a:gd name="T4" fmla="*/ 163 w 612"/>
                <a:gd name="T5" fmla="*/ 782 h 1068"/>
                <a:gd name="T6" fmla="*/ 0 w 612"/>
                <a:gd name="T7" fmla="*/ 0 h 1068"/>
                <a:gd name="T8" fmla="*/ 440 w 612"/>
                <a:gd name="T9" fmla="*/ 25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1068">
                  <a:moveTo>
                    <a:pt x="440" y="250"/>
                  </a:moveTo>
                  <a:lnTo>
                    <a:pt x="612" y="1068"/>
                  </a:lnTo>
                  <a:lnTo>
                    <a:pt x="163" y="782"/>
                  </a:lnTo>
                  <a:lnTo>
                    <a:pt x="0" y="0"/>
                  </a:lnTo>
                  <a:lnTo>
                    <a:pt x="440" y="2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2527622" y="3355859"/>
              <a:ext cx="971550" cy="1695450"/>
            </a:xfrm>
            <a:custGeom>
              <a:avLst/>
              <a:gdLst>
                <a:gd name="T0" fmla="*/ 0 w 612"/>
                <a:gd name="T1" fmla="*/ 0 h 1068"/>
                <a:gd name="T2" fmla="*/ 163 w 612"/>
                <a:gd name="T3" fmla="*/ 782 h 1068"/>
                <a:gd name="T4" fmla="*/ 612 w 612"/>
                <a:gd name="T5" fmla="*/ 1068 h 1068"/>
                <a:gd name="T6" fmla="*/ 440 w 612"/>
                <a:gd name="T7" fmla="*/ 250 h 1068"/>
                <a:gd name="T8" fmla="*/ 0 w 6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1068">
                  <a:moveTo>
                    <a:pt x="0" y="0"/>
                  </a:moveTo>
                  <a:lnTo>
                    <a:pt x="163" y="782"/>
                  </a:lnTo>
                  <a:lnTo>
                    <a:pt x="612" y="1068"/>
                  </a:lnTo>
                  <a:lnTo>
                    <a:pt x="440" y="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2571528" y="3155650"/>
              <a:ext cx="971550" cy="1695450"/>
            </a:xfrm>
            <a:custGeom>
              <a:avLst/>
              <a:gdLst>
                <a:gd name="T0" fmla="*/ 0 w 612"/>
                <a:gd name="T1" fmla="*/ 0 h 1068"/>
                <a:gd name="T2" fmla="*/ 163 w 612"/>
                <a:gd name="T3" fmla="*/ 782 h 1068"/>
                <a:gd name="T4" fmla="*/ 612 w 612"/>
                <a:gd name="T5" fmla="*/ 1068 h 1068"/>
                <a:gd name="T6" fmla="*/ 440 w 612"/>
                <a:gd name="T7" fmla="*/ 250 h 1068"/>
                <a:gd name="T8" fmla="*/ 0 w 6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1068">
                  <a:moveTo>
                    <a:pt x="0" y="0"/>
                  </a:moveTo>
                  <a:lnTo>
                    <a:pt x="163" y="782"/>
                  </a:lnTo>
                  <a:lnTo>
                    <a:pt x="612" y="1068"/>
                  </a:lnTo>
                  <a:lnTo>
                    <a:pt x="440" y="2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527622" y="2858972"/>
              <a:ext cx="1912938" cy="893763"/>
            </a:xfrm>
            <a:custGeom>
              <a:avLst/>
              <a:gdLst>
                <a:gd name="T0" fmla="*/ 1205 w 1205"/>
                <a:gd name="T1" fmla="*/ 244 h 563"/>
                <a:gd name="T2" fmla="*/ 440 w 1205"/>
                <a:gd name="T3" fmla="*/ 563 h 563"/>
                <a:gd name="T4" fmla="*/ 0 w 1205"/>
                <a:gd name="T5" fmla="*/ 313 h 563"/>
                <a:gd name="T6" fmla="*/ 709 w 1205"/>
                <a:gd name="T7" fmla="*/ 0 h 563"/>
                <a:gd name="T8" fmla="*/ 1205 w 1205"/>
                <a:gd name="T9" fmla="*/ 244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5" h="563">
                  <a:moveTo>
                    <a:pt x="1205" y="244"/>
                  </a:moveTo>
                  <a:lnTo>
                    <a:pt x="440" y="563"/>
                  </a:lnTo>
                  <a:lnTo>
                    <a:pt x="0" y="313"/>
                  </a:lnTo>
                  <a:lnTo>
                    <a:pt x="709" y="0"/>
                  </a:lnTo>
                  <a:lnTo>
                    <a:pt x="1205" y="2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34"/>
          <p:cNvGrpSpPr/>
          <p:nvPr/>
        </p:nvGrpSpPr>
        <p:grpSpPr>
          <a:xfrm>
            <a:off x="5284843" y="1331306"/>
            <a:ext cx="2017203" cy="1802665"/>
            <a:chOff x="4865310" y="2948849"/>
            <a:chExt cx="2373313" cy="2120901"/>
          </a:xfrm>
          <a:solidFill>
            <a:schemeClr val="accent3">
              <a:lumMod val="75000"/>
            </a:schemeClr>
          </a:solidFill>
          <a:effectLst>
            <a:outerShdw blurRad="457200" dist="50800" dir="6000000" sx="93000" sy="93000" algn="ctr" rotWithShape="0">
              <a:srgbClr val="000000">
                <a:alpha val="97000"/>
              </a:srgbClr>
            </a:outerShdw>
          </a:effectLst>
        </p:grpSpPr>
        <p:sp>
          <p:nvSpPr>
            <p:cNvPr id="31" name="Freeform 36"/>
            <p:cNvSpPr>
              <a:spLocks/>
            </p:cNvSpPr>
            <p:nvPr/>
          </p:nvSpPr>
          <p:spPr bwMode="auto">
            <a:xfrm>
              <a:off x="5898773" y="2948849"/>
              <a:ext cx="1339850" cy="1889125"/>
            </a:xfrm>
            <a:custGeom>
              <a:avLst/>
              <a:gdLst>
                <a:gd name="T0" fmla="*/ 0 w 844"/>
                <a:gd name="T1" fmla="*/ 591 h 1190"/>
                <a:gd name="T2" fmla="*/ 528 w 844"/>
                <a:gd name="T3" fmla="*/ 1190 h 1190"/>
                <a:gd name="T4" fmla="*/ 844 w 844"/>
                <a:gd name="T5" fmla="*/ 604 h 1190"/>
                <a:gd name="T6" fmla="*/ 313 w 844"/>
                <a:gd name="T7" fmla="*/ 0 h 1190"/>
                <a:gd name="T8" fmla="*/ 0 w 844"/>
                <a:gd name="T9" fmla="*/ 591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190">
                  <a:moveTo>
                    <a:pt x="0" y="591"/>
                  </a:moveTo>
                  <a:lnTo>
                    <a:pt x="528" y="1190"/>
                  </a:lnTo>
                  <a:lnTo>
                    <a:pt x="844" y="604"/>
                  </a:lnTo>
                  <a:lnTo>
                    <a:pt x="313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  <p:sp>
          <p:nvSpPr>
            <p:cNvPr id="32" name="Freeform 37"/>
            <p:cNvSpPr>
              <a:spLocks/>
            </p:cNvSpPr>
            <p:nvPr/>
          </p:nvSpPr>
          <p:spPr bwMode="auto">
            <a:xfrm>
              <a:off x="4865310" y="3887062"/>
              <a:ext cx="1871663" cy="1182688"/>
            </a:xfrm>
            <a:custGeom>
              <a:avLst/>
              <a:gdLst>
                <a:gd name="T0" fmla="*/ 0 w 1179"/>
                <a:gd name="T1" fmla="*/ 164 h 745"/>
                <a:gd name="T2" fmla="*/ 583 w 1179"/>
                <a:gd name="T3" fmla="*/ 745 h 745"/>
                <a:gd name="T4" fmla="*/ 1179 w 1179"/>
                <a:gd name="T5" fmla="*/ 599 h 745"/>
                <a:gd name="T6" fmla="*/ 651 w 1179"/>
                <a:gd name="T7" fmla="*/ 0 h 745"/>
                <a:gd name="T8" fmla="*/ 0 w 1179"/>
                <a:gd name="T9" fmla="*/ 164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9" h="745">
                  <a:moveTo>
                    <a:pt x="0" y="164"/>
                  </a:moveTo>
                  <a:lnTo>
                    <a:pt x="583" y="745"/>
                  </a:lnTo>
                  <a:lnTo>
                    <a:pt x="1179" y="599"/>
                  </a:lnTo>
                  <a:lnTo>
                    <a:pt x="651" y="0"/>
                  </a:lnTo>
                  <a:lnTo>
                    <a:pt x="0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  <p:sp>
          <p:nvSpPr>
            <p:cNvPr id="33" name="Freeform 38"/>
            <p:cNvSpPr>
              <a:spLocks/>
            </p:cNvSpPr>
            <p:nvPr/>
          </p:nvSpPr>
          <p:spPr bwMode="auto">
            <a:xfrm>
              <a:off x="4865310" y="2948849"/>
              <a:ext cx="1530350" cy="1198563"/>
            </a:xfrm>
            <a:custGeom>
              <a:avLst/>
              <a:gdLst>
                <a:gd name="T0" fmla="*/ 273 w 964"/>
                <a:gd name="T1" fmla="*/ 176 h 755"/>
                <a:gd name="T2" fmla="*/ 0 w 964"/>
                <a:gd name="T3" fmla="*/ 755 h 755"/>
                <a:gd name="T4" fmla="*/ 651 w 964"/>
                <a:gd name="T5" fmla="*/ 591 h 755"/>
                <a:gd name="T6" fmla="*/ 964 w 964"/>
                <a:gd name="T7" fmla="*/ 0 h 755"/>
                <a:gd name="T8" fmla="*/ 273 w 964"/>
                <a:gd name="T9" fmla="*/ 176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4" h="755">
                  <a:moveTo>
                    <a:pt x="273" y="176"/>
                  </a:moveTo>
                  <a:lnTo>
                    <a:pt x="0" y="755"/>
                  </a:lnTo>
                  <a:lnTo>
                    <a:pt x="651" y="591"/>
                  </a:lnTo>
                  <a:lnTo>
                    <a:pt x="964" y="0"/>
                  </a:lnTo>
                  <a:lnTo>
                    <a:pt x="273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878" tIns="53439" rIns="106878" bIns="53439" numCol="1" anchor="t" anchorCtr="0" compatLnSpc="1">
              <a:prstTxWarp prst="textNoShape">
                <a:avLst/>
              </a:prstTxWarp>
            </a:bodyPr>
            <a:lstStyle/>
            <a:p>
              <a:endParaRPr lang="en-US" sz="2459">
                <a:solidFill>
                  <a:prstClr val="black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650162" y="3348715"/>
            <a:ext cx="3014654" cy="203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3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случае, если СИЗ …подверглось воздействию фактора рабочей среды, при этом предотвратив ..нанесение тяжелого вреда .. здоровью работника, такое СИЗ должно быть незамедлительно выведено из эксплуатации и заменено на новое за счет … работодателя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54695" y="3612025"/>
            <a:ext cx="2373093" cy="2251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3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истечении нормативных сроков эксплуатации или сроков годности СИЗ работник обязан вернуть СИЗ работодателю, </a:t>
            </a:r>
          </a:p>
          <a:p>
            <a:pPr algn="ctr"/>
            <a:r>
              <a:rPr lang="ru-RU" sz="1403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СИЗ однократного применения и </a:t>
            </a:r>
            <a:r>
              <a:rPr lang="ru-RU" sz="1403" dirty="0" err="1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ДСИЗ</a:t>
            </a:r>
            <a:r>
              <a:rPr lang="ru-RU" sz="1403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1403" dirty="0">
              <a:solidFill>
                <a:srgbClr val="9BBB5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40729" y="3322060"/>
            <a:ext cx="2356617" cy="268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3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название профессии отсутствует в </a:t>
            </a:r>
            <a:r>
              <a:rPr lang="ru-RU" sz="1403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ЕТН</a:t>
            </a:r>
            <a:r>
              <a:rPr lang="ru-RU" sz="1403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при разработке Норм нужно руководствоваться результатами </a:t>
            </a:r>
            <a:r>
              <a:rPr lang="ru-RU" sz="1403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СОУТ</a:t>
            </a:r>
            <a:r>
              <a:rPr lang="ru-RU" sz="1403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3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</a:t>
            </a:r>
            <a:r>
              <a:rPr lang="ru-RU" sz="1403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3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ЕТН</a:t>
            </a:r>
            <a:r>
              <a:rPr lang="ru-RU" sz="1403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ПОТ и иными документами, содержащим информацию о необходимости применения СИЗ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2056" y="3231474"/>
            <a:ext cx="2738922" cy="246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3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увольнения работника, СИЗ, которые им эксплуатировались и были возвращены, могут быть переведены в дежурные СИЗ, за исключением тех СИЗ, которые не могут эксплуатироваться другими работниками по причинам санитарно-гигиенического характера (белье, </a:t>
            </a:r>
            <a:r>
              <a:rPr lang="ru-RU" sz="1403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спецобувь). </a:t>
            </a:r>
            <a:endParaRPr lang="ru-RU" sz="1403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142"/>
          <p:cNvSpPr>
            <a:spLocks noEditPoints="1"/>
          </p:cNvSpPr>
          <p:nvPr/>
        </p:nvSpPr>
        <p:spPr bwMode="auto">
          <a:xfrm>
            <a:off x="3934414" y="2201841"/>
            <a:ext cx="256061" cy="141019"/>
          </a:xfrm>
          <a:custGeom>
            <a:avLst/>
            <a:gdLst>
              <a:gd name="T0" fmla="*/ 0 w 1224"/>
              <a:gd name="T1" fmla="*/ 0 h 669"/>
              <a:gd name="T2" fmla="*/ 0 w 1224"/>
              <a:gd name="T3" fmla="*/ 605 h 669"/>
              <a:gd name="T4" fmla="*/ 64 w 1224"/>
              <a:gd name="T5" fmla="*/ 669 h 669"/>
              <a:gd name="T6" fmla="*/ 1224 w 1224"/>
              <a:gd name="T7" fmla="*/ 669 h 669"/>
              <a:gd name="T8" fmla="*/ 1208 w 1224"/>
              <a:gd name="T9" fmla="*/ 599 h 669"/>
              <a:gd name="T10" fmla="*/ 1208 w 1224"/>
              <a:gd name="T11" fmla="*/ 0 h 669"/>
              <a:gd name="T12" fmla="*/ 0 w 1224"/>
              <a:gd name="T13" fmla="*/ 0 h 669"/>
              <a:gd name="T14" fmla="*/ 0 w 1224"/>
              <a:gd name="T15" fmla="*/ 0 h 669"/>
              <a:gd name="T16" fmla="*/ 0 w 1224"/>
              <a:gd name="T17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24" h="669">
                <a:moveTo>
                  <a:pt x="0" y="0"/>
                </a:moveTo>
                <a:cubicBezTo>
                  <a:pt x="0" y="605"/>
                  <a:pt x="0" y="605"/>
                  <a:pt x="0" y="605"/>
                </a:cubicBezTo>
                <a:cubicBezTo>
                  <a:pt x="0" y="641"/>
                  <a:pt x="29" y="669"/>
                  <a:pt x="64" y="669"/>
                </a:cubicBezTo>
                <a:cubicBezTo>
                  <a:pt x="1224" y="669"/>
                  <a:pt x="1224" y="669"/>
                  <a:pt x="1224" y="669"/>
                </a:cubicBezTo>
                <a:cubicBezTo>
                  <a:pt x="1214" y="648"/>
                  <a:pt x="1208" y="624"/>
                  <a:pt x="1208" y="599"/>
                </a:cubicBezTo>
                <a:cubicBezTo>
                  <a:pt x="1208" y="0"/>
                  <a:pt x="1208" y="0"/>
                  <a:pt x="1208" y="0"/>
                </a:cubicBezTo>
                <a:lnTo>
                  <a:pt x="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39" name="Freeform 143"/>
          <p:cNvSpPr>
            <a:spLocks noEditPoints="1"/>
          </p:cNvSpPr>
          <p:nvPr/>
        </p:nvSpPr>
        <p:spPr bwMode="auto">
          <a:xfrm>
            <a:off x="3897304" y="2020001"/>
            <a:ext cx="369248" cy="161429"/>
          </a:xfrm>
          <a:custGeom>
            <a:avLst/>
            <a:gdLst>
              <a:gd name="T0" fmla="*/ 96 w 1758"/>
              <a:gd name="T1" fmla="*/ 767 h 767"/>
              <a:gd name="T2" fmla="*/ 1381 w 1758"/>
              <a:gd name="T3" fmla="*/ 767 h 767"/>
              <a:gd name="T4" fmla="*/ 1381 w 1758"/>
              <a:gd name="T5" fmla="*/ 634 h 767"/>
              <a:gd name="T6" fmla="*/ 1381 w 1758"/>
              <a:gd name="T7" fmla="*/ 631 h 767"/>
              <a:gd name="T8" fmla="*/ 1414 w 1758"/>
              <a:gd name="T9" fmla="*/ 496 h 767"/>
              <a:gd name="T10" fmla="*/ 1446 w 1758"/>
              <a:gd name="T11" fmla="*/ 446 h 767"/>
              <a:gd name="T12" fmla="*/ 1495 w 1758"/>
              <a:gd name="T13" fmla="*/ 397 h 767"/>
              <a:gd name="T14" fmla="*/ 1686 w 1758"/>
              <a:gd name="T15" fmla="*/ 329 h 767"/>
              <a:gd name="T16" fmla="*/ 1758 w 1758"/>
              <a:gd name="T17" fmla="*/ 329 h 767"/>
              <a:gd name="T18" fmla="*/ 1758 w 1758"/>
              <a:gd name="T19" fmla="*/ 190 h 767"/>
              <a:gd name="T20" fmla="*/ 1568 w 1758"/>
              <a:gd name="T21" fmla="*/ 0 h 767"/>
              <a:gd name="T22" fmla="*/ 1396 w 1758"/>
              <a:gd name="T23" fmla="*/ 0 h 767"/>
              <a:gd name="T24" fmla="*/ 1325 w 1758"/>
              <a:gd name="T25" fmla="*/ 56 h 767"/>
              <a:gd name="T26" fmla="*/ 1245 w 1758"/>
              <a:gd name="T27" fmla="*/ 397 h 767"/>
              <a:gd name="T28" fmla="*/ 1233 w 1758"/>
              <a:gd name="T29" fmla="*/ 446 h 767"/>
              <a:gd name="T30" fmla="*/ 1225 w 1758"/>
              <a:gd name="T31" fmla="*/ 481 h 767"/>
              <a:gd name="T32" fmla="*/ 1221 w 1758"/>
              <a:gd name="T33" fmla="*/ 496 h 767"/>
              <a:gd name="T34" fmla="*/ 1168 w 1758"/>
              <a:gd name="T35" fmla="*/ 496 h 767"/>
              <a:gd name="T36" fmla="*/ 1163 w 1758"/>
              <a:gd name="T37" fmla="*/ 446 h 767"/>
              <a:gd name="T38" fmla="*/ 1161 w 1758"/>
              <a:gd name="T39" fmla="*/ 438 h 767"/>
              <a:gd name="T40" fmla="*/ 1151 w 1758"/>
              <a:gd name="T41" fmla="*/ 397 h 767"/>
              <a:gd name="T42" fmla="*/ 1088 w 1758"/>
              <a:gd name="T43" fmla="*/ 155 h 767"/>
              <a:gd name="T44" fmla="*/ 1138 w 1758"/>
              <a:gd name="T45" fmla="*/ 45 h 767"/>
              <a:gd name="T46" fmla="*/ 1109 w 1758"/>
              <a:gd name="T47" fmla="*/ 0 h 767"/>
              <a:gd name="T48" fmla="*/ 1002 w 1758"/>
              <a:gd name="T49" fmla="*/ 0 h 767"/>
              <a:gd name="T50" fmla="*/ 973 w 1758"/>
              <a:gd name="T51" fmla="*/ 45 h 767"/>
              <a:gd name="T52" fmla="*/ 1023 w 1758"/>
              <a:gd name="T53" fmla="*/ 155 h 767"/>
              <a:gd name="T54" fmla="*/ 958 w 1758"/>
              <a:gd name="T55" fmla="*/ 397 h 767"/>
              <a:gd name="T56" fmla="*/ 948 w 1758"/>
              <a:gd name="T57" fmla="*/ 433 h 767"/>
              <a:gd name="T58" fmla="*/ 946 w 1758"/>
              <a:gd name="T59" fmla="*/ 446 h 767"/>
              <a:gd name="T60" fmla="*/ 941 w 1758"/>
              <a:gd name="T61" fmla="*/ 496 h 767"/>
              <a:gd name="T62" fmla="*/ 890 w 1758"/>
              <a:gd name="T63" fmla="*/ 496 h 767"/>
              <a:gd name="T64" fmla="*/ 886 w 1758"/>
              <a:gd name="T65" fmla="*/ 481 h 767"/>
              <a:gd name="T66" fmla="*/ 878 w 1758"/>
              <a:gd name="T67" fmla="*/ 446 h 767"/>
              <a:gd name="T68" fmla="*/ 866 w 1758"/>
              <a:gd name="T69" fmla="*/ 397 h 767"/>
              <a:gd name="T70" fmla="*/ 786 w 1758"/>
              <a:gd name="T71" fmla="*/ 56 h 767"/>
              <a:gd name="T72" fmla="*/ 716 w 1758"/>
              <a:gd name="T73" fmla="*/ 0 h 767"/>
              <a:gd name="T74" fmla="*/ 544 w 1758"/>
              <a:gd name="T75" fmla="*/ 0 h 767"/>
              <a:gd name="T76" fmla="*/ 353 w 1758"/>
              <a:gd name="T77" fmla="*/ 190 h 767"/>
              <a:gd name="T78" fmla="*/ 353 w 1758"/>
              <a:gd name="T79" fmla="*/ 496 h 767"/>
              <a:gd name="T80" fmla="*/ 96 w 1758"/>
              <a:gd name="T81" fmla="*/ 496 h 767"/>
              <a:gd name="T82" fmla="*/ 0 w 1758"/>
              <a:gd name="T83" fmla="*/ 592 h 767"/>
              <a:gd name="T84" fmla="*/ 0 w 1758"/>
              <a:gd name="T85" fmla="*/ 671 h 767"/>
              <a:gd name="T86" fmla="*/ 96 w 1758"/>
              <a:gd name="T87" fmla="*/ 767 h 767"/>
              <a:gd name="T88" fmla="*/ 96 w 1758"/>
              <a:gd name="T89" fmla="*/ 767 h 767"/>
              <a:gd name="T90" fmla="*/ 96 w 1758"/>
              <a:gd name="T91" fmla="*/ 767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58" h="767">
                <a:moveTo>
                  <a:pt x="96" y="767"/>
                </a:moveTo>
                <a:cubicBezTo>
                  <a:pt x="1381" y="767"/>
                  <a:pt x="1381" y="767"/>
                  <a:pt x="1381" y="767"/>
                </a:cubicBezTo>
                <a:cubicBezTo>
                  <a:pt x="1381" y="634"/>
                  <a:pt x="1381" y="634"/>
                  <a:pt x="1381" y="634"/>
                </a:cubicBezTo>
                <a:cubicBezTo>
                  <a:pt x="1381" y="633"/>
                  <a:pt x="1381" y="632"/>
                  <a:pt x="1381" y="631"/>
                </a:cubicBezTo>
                <a:cubicBezTo>
                  <a:pt x="1382" y="583"/>
                  <a:pt x="1393" y="537"/>
                  <a:pt x="1414" y="496"/>
                </a:cubicBezTo>
                <a:cubicBezTo>
                  <a:pt x="1423" y="478"/>
                  <a:pt x="1434" y="462"/>
                  <a:pt x="1446" y="446"/>
                </a:cubicBezTo>
                <a:cubicBezTo>
                  <a:pt x="1460" y="428"/>
                  <a:pt x="1476" y="411"/>
                  <a:pt x="1495" y="397"/>
                </a:cubicBezTo>
                <a:cubicBezTo>
                  <a:pt x="1547" y="354"/>
                  <a:pt x="1613" y="329"/>
                  <a:pt x="1686" y="329"/>
                </a:cubicBezTo>
                <a:cubicBezTo>
                  <a:pt x="1758" y="329"/>
                  <a:pt x="1758" y="329"/>
                  <a:pt x="1758" y="329"/>
                </a:cubicBezTo>
                <a:cubicBezTo>
                  <a:pt x="1758" y="190"/>
                  <a:pt x="1758" y="190"/>
                  <a:pt x="1758" y="190"/>
                </a:cubicBezTo>
                <a:cubicBezTo>
                  <a:pt x="1758" y="85"/>
                  <a:pt x="1673" y="0"/>
                  <a:pt x="1568" y="0"/>
                </a:cubicBezTo>
                <a:cubicBezTo>
                  <a:pt x="1396" y="0"/>
                  <a:pt x="1396" y="0"/>
                  <a:pt x="1396" y="0"/>
                </a:cubicBezTo>
                <a:cubicBezTo>
                  <a:pt x="1362" y="0"/>
                  <a:pt x="1333" y="23"/>
                  <a:pt x="1325" y="56"/>
                </a:cubicBezTo>
                <a:cubicBezTo>
                  <a:pt x="1245" y="397"/>
                  <a:pt x="1245" y="397"/>
                  <a:pt x="1245" y="397"/>
                </a:cubicBezTo>
                <a:cubicBezTo>
                  <a:pt x="1233" y="446"/>
                  <a:pt x="1233" y="446"/>
                  <a:pt x="1233" y="446"/>
                </a:cubicBezTo>
                <a:cubicBezTo>
                  <a:pt x="1225" y="481"/>
                  <a:pt x="1225" y="481"/>
                  <a:pt x="1225" y="481"/>
                </a:cubicBezTo>
                <a:cubicBezTo>
                  <a:pt x="1224" y="486"/>
                  <a:pt x="1223" y="491"/>
                  <a:pt x="1221" y="496"/>
                </a:cubicBezTo>
                <a:cubicBezTo>
                  <a:pt x="1168" y="496"/>
                  <a:pt x="1168" y="496"/>
                  <a:pt x="1168" y="496"/>
                </a:cubicBezTo>
                <a:cubicBezTo>
                  <a:pt x="1167" y="479"/>
                  <a:pt x="1166" y="463"/>
                  <a:pt x="1163" y="446"/>
                </a:cubicBezTo>
                <a:cubicBezTo>
                  <a:pt x="1163" y="443"/>
                  <a:pt x="1162" y="441"/>
                  <a:pt x="1161" y="438"/>
                </a:cubicBezTo>
                <a:cubicBezTo>
                  <a:pt x="1151" y="397"/>
                  <a:pt x="1151" y="397"/>
                  <a:pt x="1151" y="397"/>
                </a:cubicBezTo>
                <a:cubicBezTo>
                  <a:pt x="1088" y="155"/>
                  <a:pt x="1088" y="155"/>
                  <a:pt x="1088" y="155"/>
                </a:cubicBezTo>
                <a:cubicBezTo>
                  <a:pt x="1138" y="45"/>
                  <a:pt x="1138" y="45"/>
                  <a:pt x="1138" y="45"/>
                </a:cubicBezTo>
                <a:cubicBezTo>
                  <a:pt x="1148" y="24"/>
                  <a:pt x="1132" y="0"/>
                  <a:pt x="1109" y="0"/>
                </a:cubicBezTo>
                <a:cubicBezTo>
                  <a:pt x="1002" y="0"/>
                  <a:pt x="1002" y="0"/>
                  <a:pt x="1002" y="0"/>
                </a:cubicBezTo>
                <a:cubicBezTo>
                  <a:pt x="979" y="0"/>
                  <a:pt x="964" y="24"/>
                  <a:pt x="973" y="45"/>
                </a:cubicBezTo>
                <a:cubicBezTo>
                  <a:pt x="1023" y="155"/>
                  <a:pt x="1023" y="155"/>
                  <a:pt x="1023" y="155"/>
                </a:cubicBezTo>
                <a:cubicBezTo>
                  <a:pt x="958" y="397"/>
                  <a:pt x="958" y="397"/>
                  <a:pt x="958" y="397"/>
                </a:cubicBezTo>
                <a:cubicBezTo>
                  <a:pt x="948" y="433"/>
                  <a:pt x="948" y="433"/>
                  <a:pt x="948" y="433"/>
                </a:cubicBezTo>
                <a:cubicBezTo>
                  <a:pt x="948" y="438"/>
                  <a:pt x="947" y="442"/>
                  <a:pt x="946" y="446"/>
                </a:cubicBezTo>
                <a:cubicBezTo>
                  <a:pt x="943" y="463"/>
                  <a:pt x="942" y="479"/>
                  <a:pt x="941" y="496"/>
                </a:cubicBezTo>
                <a:cubicBezTo>
                  <a:pt x="890" y="496"/>
                  <a:pt x="890" y="496"/>
                  <a:pt x="890" y="496"/>
                </a:cubicBezTo>
                <a:cubicBezTo>
                  <a:pt x="889" y="491"/>
                  <a:pt x="887" y="486"/>
                  <a:pt x="886" y="481"/>
                </a:cubicBezTo>
                <a:cubicBezTo>
                  <a:pt x="878" y="446"/>
                  <a:pt x="878" y="446"/>
                  <a:pt x="878" y="446"/>
                </a:cubicBezTo>
                <a:cubicBezTo>
                  <a:pt x="866" y="397"/>
                  <a:pt x="866" y="397"/>
                  <a:pt x="866" y="397"/>
                </a:cubicBezTo>
                <a:cubicBezTo>
                  <a:pt x="786" y="56"/>
                  <a:pt x="786" y="56"/>
                  <a:pt x="786" y="56"/>
                </a:cubicBezTo>
                <a:cubicBezTo>
                  <a:pt x="779" y="23"/>
                  <a:pt x="749" y="0"/>
                  <a:pt x="716" y="0"/>
                </a:cubicBezTo>
                <a:cubicBezTo>
                  <a:pt x="544" y="0"/>
                  <a:pt x="544" y="0"/>
                  <a:pt x="544" y="0"/>
                </a:cubicBezTo>
                <a:cubicBezTo>
                  <a:pt x="439" y="0"/>
                  <a:pt x="353" y="85"/>
                  <a:pt x="353" y="190"/>
                </a:cubicBezTo>
                <a:cubicBezTo>
                  <a:pt x="353" y="496"/>
                  <a:pt x="353" y="496"/>
                  <a:pt x="353" y="496"/>
                </a:cubicBezTo>
                <a:cubicBezTo>
                  <a:pt x="96" y="496"/>
                  <a:pt x="96" y="496"/>
                  <a:pt x="96" y="496"/>
                </a:cubicBezTo>
                <a:cubicBezTo>
                  <a:pt x="43" y="496"/>
                  <a:pt x="0" y="539"/>
                  <a:pt x="0" y="592"/>
                </a:cubicBezTo>
                <a:cubicBezTo>
                  <a:pt x="0" y="671"/>
                  <a:pt x="0" y="671"/>
                  <a:pt x="0" y="671"/>
                </a:cubicBezTo>
                <a:cubicBezTo>
                  <a:pt x="0" y="724"/>
                  <a:pt x="43" y="767"/>
                  <a:pt x="96" y="767"/>
                </a:cubicBezTo>
                <a:close/>
                <a:moveTo>
                  <a:pt x="96" y="767"/>
                </a:moveTo>
                <a:cubicBezTo>
                  <a:pt x="96" y="767"/>
                  <a:pt x="96" y="767"/>
                  <a:pt x="96" y="767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40" name="Freeform 144"/>
          <p:cNvSpPr>
            <a:spLocks noEditPoints="1"/>
          </p:cNvSpPr>
          <p:nvPr/>
        </p:nvSpPr>
        <p:spPr bwMode="auto">
          <a:xfrm>
            <a:off x="4029046" y="1789919"/>
            <a:ext cx="179985" cy="207817"/>
          </a:xfrm>
          <a:custGeom>
            <a:avLst/>
            <a:gdLst>
              <a:gd name="T0" fmla="*/ 427 w 854"/>
              <a:gd name="T1" fmla="*/ 985 h 985"/>
              <a:gd name="T2" fmla="*/ 854 w 854"/>
              <a:gd name="T3" fmla="*/ 558 h 985"/>
              <a:gd name="T4" fmla="*/ 854 w 854"/>
              <a:gd name="T5" fmla="*/ 104 h 985"/>
              <a:gd name="T6" fmla="*/ 743 w 854"/>
              <a:gd name="T7" fmla="*/ 10 h 985"/>
              <a:gd name="T8" fmla="*/ 152 w 854"/>
              <a:gd name="T9" fmla="*/ 125 h 985"/>
              <a:gd name="T10" fmla="*/ 0 w 854"/>
              <a:gd name="T11" fmla="*/ 312 h 985"/>
              <a:gd name="T12" fmla="*/ 0 w 854"/>
              <a:gd name="T13" fmla="*/ 558 h 985"/>
              <a:gd name="T14" fmla="*/ 427 w 854"/>
              <a:gd name="T15" fmla="*/ 985 h 985"/>
              <a:gd name="T16" fmla="*/ 427 w 854"/>
              <a:gd name="T17" fmla="*/ 985 h 985"/>
              <a:gd name="T18" fmla="*/ 427 w 854"/>
              <a:gd name="T19" fmla="*/ 985 h 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4" h="985">
                <a:moveTo>
                  <a:pt x="427" y="985"/>
                </a:moveTo>
                <a:cubicBezTo>
                  <a:pt x="663" y="985"/>
                  <a:pt x="854" y="794"/>
                  <a:pt x="854" y="558"/>
                </a:cubicBezTo>
                <a:cubicBezTo>
                  <a:pt x="854" y="104"/>
                  <a:pt x="854" y="104"/>
                  <a:pt x="854" y="104"/>
                </a:cubicBezTo>
                <a:cubicBezTo>
                  <a:pt x="854" y="45"/>
                  <a:pt x="801" y="0"/>
                  <a:pt x="743" y="10"/>
                </a:cubicBezTo>
                <a:cubicBezTo>
                  <a:pt x="617" y="32"/>
                  <a:pt x="331" y="89"/>
                  <a:pt x="152" y="125"/>
                </a:cubicBezTo>
                <a:cubicBezTo>
                  <a:pt x="63" y="143"/>
                  <a:pt x="0" y="221"/>
                  <a:pt x="0" y="312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794"/>
                  <a:pt x="191" y="985"/>
                  <a:pt x="427" y="985"/>
                </a:cubicBezTo>
                <a:close/>
                <a:moveTo>
                  <a:pt x="427" y="985"/>
                </a:moveTo>
                <a:cubicBezTo>
                  <a:pt x="427" y="985"/>
                  <a:pt x="427" y="985"/>
                  <a:pt x="427" y="985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41" name="Freeform 145"/>
          <p:cNvSpPr>
            <a:spLocks noEditPoints="1"/>
          </p:cNvSpPr>
          <p:nvPr/>
        </p:nvSpPr>
        <p:spPr bwMode="auto">
          <a:xfrm>
            <a:off x="4207176" y="2109066"/>
            <a:ext cx="324715" cy="233795"/>
          </a:xfrm>
          <a:custGeom>
            <a:avLst/>
            <a:gdLst>
              <a:gd name="T0" fmla="*/ 209 w 1541"/>
              <a:gd name="T1" fmla="*/ 0 h 1110"/>
              <a:gd name="T2" fmla="*/ 117 w 1541"/>
              <a:gd name="T3" fmla="*/ 21 h 1110"/>
              <a:gd name="T4" fmla="*/ 52 w 1541"/>
              <a:gd name="T5" fmla="*/ 71 h 1110"/>
              <a:gd name="T6" fmla="*/ 0 w 1541"/>
              <a:gd name="T7" fmla="*/ 206 h 1110"/>
              <a:gd name="T8" fmla="*/ 0 w 1541"/>
              <a:gd name="T9" fmla="*/ 209 h 1110"/>
              <a:gd name="T10" fmla="*/ 0 w 1541"/>
              <a:gd name="T11" fmla="*/ 1040 h 1110"/>
              <a:gd name="T12" fmla="*/ 71 w 1541"/>
              <a:gd name="T13" fmla="*/ 1110 h 1110"/>
              <a:gd name="T14" fmla="*/ 1471 w 1541"/>
              <a:gd name="T15" fmla="*/ 1110 h 1110"/>
              <a:gd name="T16" fmla="*/ 1541 w 1541"/>
              <a:gd name="T17" fmla="*/ 1040 h 1110"/>
              <a:gd name="T18" fmla="*/ 1541 w 1541"/>
              <a:gd name="T19" fmla="*/ 209 h 1110"/>
              <a:gd name="T20" fmla="*/ 1374 w 1541"/>
              <a:gd name="T21" fmla="*/ 4 h 1110"/>
              <a:gd name="T22" fmla="*/ 1332 w 1541"/>
              <a:gd name="T23" fmla="*/ 0 h 1110"/>
              <a:gd name="T24" fmla="*/ 209 w 1541"/>
              <a:gd name="T25" fmla="*/ 0 h 1110"/>
              <a:gd name="T26" fmla="*/ 209 w 1541"/>
              <a:gd name="T27" fmla="*/ 0 h 1110"/>
              <a:gd name="T28" fmla="*/ 209 w 1541"/>
              <a:gd name="T29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41" h="1110">
                <a:moveTo>
                  <a:pt x="209" y="0"/>
                </a:moveTo>
                <a:cubicBezTo>
                  <a:pt x="176" y="0"/>
                  <a:pt x="145" y="8"/>
                  <a:pt x="117" y="21"/>
                </a:cubicBezTo>
                <a:cubicBezTo>
                  <a:pt x="92" y="33"/>
                  <a:pt x="70" y="50"/>
                  <a:pt x="52" y="71"/>
                </a:cubicBezTo>
                <a:cubicBezTo>
                  <a:pt x="20" y="107"/>
                  <a:pt x="1" y="154"/>
                  <a:pt x="0" y="206"/>
                </a:cubicBezTo>
                <a:cubicBezTo>
                  <a:pt x="0" y="207"/>
                  <a:pt x="0" y="208"/>
                  <a:pt x="0" y="209"/>
                </a:cubicBezTo>
                <a:cubicBezTo>
                  <a:pt x="0" y="1040"/>
                  <a:pt x="0" y="1040"/>
                  <a:pt x="0" y="1040"/>
                </a:cubicBezTo>
                <a:cubicBezTo>
                  <a:pt x="0" y="1079"/>
                  <a:pt x="32" y="1110"/>
                  <a:pt x="71" y="1110"/>
                </a:cubicBezTo>
                <a:cubicBezTo>
                  <a:pt x="1471" y="1110"/>
                  <a:pt x="1471" y="1110"/>
                  <a:pt x="1471" y="1110"/>
                </a:cubicBezTo>
                <a:cubicBezTo>
                  <a:pt x="1509" y="1110"/>
                  <a:pt x="1541" y="1079"/>
                  <a:pt x="1541" y="1040"/>
                </a:cubicBezTo>
                <a:cubicBezTo>
                  <a:pt x="1541" y="209"/>
                  <a:pt x="1541" y="209"/>
                  <a:pt x="1541" y="209"/>
                </a:cubicBezTo>
                <a:cubicBezTo>
                  <a:pt x="1541" y="108"/>
                  <a:pt x="1469" y="23"/>
                  <a:pt x="1374" y="4"/>
                </a:cubicBezTo>
                <a:cubicBezTo>
                  <a:pt x="1360" y="1"/>
                  <a:pt x="1347" y="0"/>
                  <a:pt x="1332" y="0"/>
                </a:cubicBezTo>
                <a:lnTo>
                  <a:pt x="209" y="0"/>
                </a:lnTo>
                <a:close/>
                <a:moveTo>
                  <a:pt x="209" y="0"/>
                </a:moveTo>
                <a:cubicBezTo>
                  <a:pt x="209" y="0"/>
                  <a:pt x="209" y="0"/>
                  <a:pt x="209" y="0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42" name="Freeform 146"/>
          <p:cNvSpPr>
            <a:spLocks noEditPoints="1"/>
          </p:cNvSpPr>
          <p:nvPr/>
        </p:nvSpPr>
        <p:spPr bwMode="auto">
          <a:xfrm>
            <a:off x="4272118" y="1858573"/>
            <a:ext cx="196684" cy="226373"/>
          </a:xfrm>
          <a:custGeom>
            <a:avLst/>
            <a:gdLst>
              <a:gd name="T0" fmla="*/ 469 w 937"/>
              <a:gd name="T1" fmla="*/ 1071 h 1071"/>
              <a:gd name="T2" fmla="*/ 937 w 937"/>
              <a:gd name="T3" fmla="*/ 603 h 1071"/>
              <a:gd name="T4" fmla="*/ 937 w 937"/>
              <a:gd name="T5" fmla="*/ 332 h 1071"/>
              <a:gd name="T6" fmla="*/ 770 w 937"/>
              <a:gd name="T7" fmla="*/ 128 h 1071"/>
              <a:gd name="T8" fmla="*/ 122 w 937"/>
              <a:gd name="T9" fmla="*/ 2 h 1071"/>
              <a:gd name="T10" fmla="*/ 104 w 937"/>
              <a:gd name="T11" fmla="*/ 0 h 1071"/>
              <a:gd name="T12" fmla="*/ 0 w 937"/>
              <a:gd name="T13" fmla="*/ 105 h 1071"/>
              <a:gd name="T14" fmla="*/ 0 w 937"/>
              <a:gd name="T15" fmla="*/ 603 h 1071"/>
              <a:gd name="T16" fmla="*/ 469 w 937"/>
              <a:gd name="T17" fmla="*/ 1071 h 1071"/>
              <a:gd name="T18" fmla="*/ 469 w 937"/>
              <a:gd name="T19" fmla="*/ 1071 h 1071"/>
              <a:gd name="T20" fmla="*/ 469 w 937"/>
              <a:gd name="T21" fmla="*/ 1071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37" h="1071">
                <a:moveTo>
                  <a:pt x="469" y="1071"/>
                </a:moveTo>
                <a:cubicBezTo>
                  <a:pt x="727" y="1071"/>
                  <a:pt x="937" y="861"/>
                  <a:pt x="937" y="603"/>
                </a:cubicBezTo>
                <a:cubicBezTo>
                  <a:pt x="937" y="332"/>
                  <a:pt x="937" y="332"/>
                  <a:pt x="937" y="332"/>
                </a:cubicBezTo>
                <a:cubicBezTo>
                  <a:pt x="937" y="233"/>
                  <a:pt x="867" y="148"/>
                  <a:pt x="770" y="128"/>
                </a:cubicBezTo>
                <a:cubicBezTo>
                  <a:pt x="574" y="88"/>
                  <a:pt x="260" y="26"/>
                  <a:pt x="122" y="2"/>
                </a:cubicBezTo>
                <a:cubicBezTo>
                  <a:pt x="116" y="1"/>
                  <a:pt x="110" y="0"/>
                  <a:pt x="104" y="0"/>
                </a:cubicBezTo>
                <a:cubicBezTo>
                  <a:pt x="48" y="0"/>
                  <a:pt x="0" y="46"/>
                  <a:pt x="0" y="105"/>
                </a:cubicBezTo>
                <a:cubicBezTo>
                  <a:pt x="0" y="603"/>
                  <a:pt x="0" y="603"/>
                  <a:pt x="0" y="603"/>
                </a:cubicBezTo>
                <a:cubicBezTo>
                  <a:pt x="0" y="861"/>
                  <a:pt x="210" y="1071"/>
                  <a:pt x="469" y="1071"/>
                </a:cubicBezTo>
                <a:close/>
                <a:moveTo>
                  <a:pt x="469" y="1071"/>
                </a:moveTo>
                <a:cubicBezTo>
                  <a:pt x="469" y="1071"/>
                  <a:pt x="469" y="1071"/>
                  <a:pt x="469" y="1071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43" name="Freeform 118"/>
          <p:cNvSpPr>
            <a:spLocks noEditPoints="1"/>
          </p:cNvSpPr>
          <p:nvPr/>
        </p:nvSpPr>
        <p:spPr bwMode="auto">
          <a:xfrm>
            <a:off x="6563793" y="1844617"/>
            <a:ext cx="336660" cy="552944"/>
          </a:xfrm>
          <a:custGeom>
            <a:avLst/>
            <a:gdLst>
              <a:gd name="T0" fmla="*/ 128 w 2195"/>
              <a:gd name="T1" fmla="*/ 2991 h 2991"/>
              <a:gd name="T2" fmla="*/ 288 w 2195"/>
              <a:gd name="T3" fmla="*/ 2991 h 2991"/>
              <a:gd name="T4" fmla="*/ 416 w 2195"/>
              <a:gd name="T5" fmla="*/ 2863 h 2991"/>
              <a:gd name="T6" fmla="*/ 416 w 2195"/>
              <a:gd name="T7" fmla="*/ 2298 h 2991"/>
              <a:gd name="T8" fmla="*/ 951 w 2195"/>
              <a:gd name="T9" fmla="*/ 1766 h 2991"/>
              <a:gd name="T10" fmla="*/ 1317 w 2195"/>
              <a:gd name="T11" fmla="*/ 1691 h 2991"/>
              <a:gd name="T12" fmla="*/ 1619 w 2195"/>
              <a:gd name="T13" fmla="*/ 1488 h 2991"/>
              <a:gd name="T14" fmla="*/ 1822 w 2195"/>
              <a:gd name="T15" fmla="*/ 1187 h 2991"/>
              <a:gd name="T16" fmla="*/ 1897 w 2195"/>
              <a:gd name="T17" fmla="*/ 817 h 2991"/>
              <a:gd name="T18" fmla="*/ 1897 w 2195"/>
              <a:gd name="T19" fmla="*/ 636 h 2991"/>
              <a:gd name="T20" fmla="*/ 2086 w 2195"/>
              <a:gd name="T21" fmla="*/ 636 h 2991"/>
              <a:gd name="T22" fmla="*/ 2149 w 2195"/>
              <a:gd name="T23" fmla="*/ 500 h 2991"/>
              <a:gd name="T24" fmla="*/ 1751 w 2195"/>
              <a:gd name="T25" fmla="*/ 39 h 2991"/>
              <a:gd name="T26" fmla="*/ 1626 w 2195"/>
              <a:gd name="T27" fmla="*/ 39 h 2991"/>
              <a:gd name="T28" fmla="*/ 1229 w 2195"/>
              <a:gd name="T29" fmla="*/ 500 h 2991"/>
              <a:gd name="T30" fmla="*/ 1291 w 2195"/>
              <a:gd name="T31" fmla="*/ 636 h 2991"/>
              <a:gd name="T32" fmla="*/ 1481 w 2195"/>
              <a:gd name="T33" fmla="*/ 636 h 2991"/>
              <a:gd name="T34" fmla="*/ 1481 w 2195"/>
              <a:gd name="T35" fmla="*/ 818 h 2991"/>
              <a:gd name="T36" fmla="*/ 946 w 2195"/>
              <a:gd name="T37" fmla="*/ 1350 h 2991"/>
              <a:gd name="T38" fmla="*/ 579 w 2195"/>
              <a:gd name="T39" fmla="*/ 1424 h 2991"/>
              <a:gd name="T40" fmla="*/ 278 w 2195"/>
              <a:gd name="T41" fmla="*/ 1628 h 2991"/>
              <a:gd name="T42" fmla="*/ 74 w 2195"/>
              <a:gd name="T43" fmla="*/ 1929 h 2991"/>
              <a:gd name="T44" fmla="*/ 0 w 2195"/>
              <a:gd name="T45" fmla="*/ 2298 h 2991"/>
              <a:gd name="T46" fmla="*/ 0 w 2195"/>
              <a:gd name="T47" fmla="*/ 2863 h 2991"/>
              <a:gd name="T48" fmla="*/ 128 w 2195"/>
              <a:gd name="T49" fmla="*/ 2991 h 2991"/>
              <a:gd name="T50" fmla="*/ 128 w 2195"/>
              <a:gd name="T51" fmla="*/ 2991 h 2991"/>
              <a:gd name="T52" fmla="*/ 128 w 2195"/>
              <a:gd name="T53" fmla="*/ 2991 h 2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195" h="2991">
                <a:moveTo>
                  <a:pt x="128" y="2991"/>
                </a:moveTo>
                <a:cubicBezTo>
                  <a:pt x="288" y="2991"/>
                  <a:pt x="288" y="2991"/>
                  <a:pt x="288" y="2991"/>
                </a:cubicBezTo>
                <a:cubicBezTo>
                  <a:pt x="359" y="2991"/>
                  <a:pt x="416" y="2934"/>
                  <a:pt x="416" y="2863"/>
                </a:cubicBezTo>
                <a:cubicBezTo>
                  <a:pt x="416" y="2298"/>
                  <a:pt x="416" y="2298"/>
                  <a:pt x="416" y="2298"/>
                </a:cubicBezTo>
                <a:cubicBezTo>
                  <a:pt x="416" y="2004"/>
                  <a:pt x="656" y="1766"/>
                  <a:pt x="951" y="1766"/>
                </a:cubicBezTo>
                <a:cubicBezTo>
                  <a:pt x="1078" y="1765"/>
                  <a:pt x="1201" y="1740"/>
                  <a:pt x="1317" y="1691"/>
                </a:cubicBezTo>
                <a:cubicBezTo>
                  <a:pt x="1430" y="1643"/>
                  <a:pt x="1532" y="1575"/>
                  <a:pt x="1619" y="1488"/>
                </a:cubicBezTo>
                <a:cubicBezTo>
                  <a:pt x="1706" y="1401"/>
                  <a:pt x="1774" y="1300"/>
                  <a:pt x="1822" y="1187"/>
                </a:cubicBezTo>
                <a:cubicBezTo>
                  <a:pt x="1871" y="1070"/>
                  <a:pt x="1897" y="945"/>
                  <a:pt x="1897" y="817"/>
                </a:cubicBezTo>
                <a:cubicBezTo>
                  <a:pt x="1897" y="636"/>
                  <a:pt x="1897" y="636"/>
                  <a:pt x="1897" y="636"/>
                </a:cubicBezTo>
                <a:cubicBezTo>
                  <a:pt x="2086" y="636"/>
                  <a:pt x="2086" y="636"/>
                  <a:pt x="2086" y="636"/>
                </a:cubicBezTo>
                <a:cubicBezTo>
                  <a:pt x="2157" y="636"/>
                  <a:pt x="2195" y="553"/>
                  <a:pt x="2149" y="500"/>
                </a:cubicBezTo>
                <a:cubicBezTo>
                  <a:pt x="1751" y="39"/>
                  <a:pt x="1751" y="39"/>
                  <a:pt x="1751" y="39"/>
                </a:cubicBezTo>
                <a:cubicBezTo>
                  <a:pt x="1718" y="0"/>
                  <a:pt x="1659" y="0"/>
                  <a:pt x="1626" y="39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183" y="553"/>
                  <a:pt x="1220" y="636"/>
                  <a:pt x="1291" y="636"/>
                </a:cubicBezTo>
                <a:cubicBezTo>
                  <a:pt x="1481" y="636"/>
                  <a:pt x="1481" y="636"/>
                  <a:pt x="1481" y="636"/>
                </a:cubicBezTo>
                <a:cubicBezTo>
                  <a:pt x="1481" y="818"/>
                  <a:pt x="1481" y="818"/>
                  <a:pt x="1481" y="818"/>
                </a:cubicBezTo>
                <a:cubicBezTo>
                  <a:pt x="1481" y="1112"/>
                  <a:pt x="1240" y="1349"/>
                  <a:pt x="946" y="1350"/>
                </a:cubicBezTo>
                <a:cubicBezTo>
                  <a:pt x="819" y="1350"/>
                  <a:pt x="695" y="1375"/>
                  <a:pt x="579" y="1424"/>
                </a:cubicBezTo>
                <a:cubicBezTo>
                  <a:pt x="466" y="1472"/>
                  <a:pt x="365" y="1541"/>
                  <a:pt x="278" y="1628"/>
                </a:cubicBezTo>
                <a:cubicBezTo>
                  <a:pt x="191" y="1715"/>
                  <a:pt x="122" y="1816"/>
                  <a:pt x="74" y="1929"/>
                </a:cubicBezTo>
                <a:cubicBezTo>
                  <a:pt x="25" y="2046"/>
                  <a:pt x="0" y="2170"/>
                  <a:pt x="0" y="2298"/>
                </a:cubicBezTo>
                <a:cubicBezTo>
                  <a:pt x="0" y="2863"/>
                  <a:pt x="0" y="2863"/>
                  <a:pt x="0" y="2863"/>
                </a:cubicBezTo>
                <a:cubicBezTo>
                  <a:pt x="0" y="2934"/>
                  <a:pt x="57" y="2991"/>
                  <a:pt x="128" y="2991"/>
                </a:cubicBezTo>
                <a:close/>
                <a:moveTo>
                  <a:pt x="128" y="2991"/>
                </a:moveTo>
                <a:cubicBezTo>
                  <a:pt x="128" y="2991"/>
                  <a:pt x="128" y="2991"/>
                  <a:pt x="128" y="2991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44" name="Freeform 119"/>
          <p:cNvSpPr>
            <a:spLocks noEditPoints="1"/>
          </p:cNvSpPr>
          <p:nvPr/>
        </p:nvSpPr>
        <p:spPr bwMode="auto">
          <a:xfrm>
            <a:off x="6530394" y="1872451"/>
            <a:ext cx="146040" cy="176274"/>
          </a:xfrm>
          <a:custGeom>
            <a:avLst/>
            <a:gdLst>
              <a:gd name="T0" fmla="*/ 39 w 954"/>
              <a:gd name="T1" fmla="*/ 806 h 954"/>
              <a:gd name="T2" fmla="*/ 148 w 954"/>
              <a:gd name="T3" fmla="*/ 915 h 954"/>
              <a:gd name="T4" fmla="*/ 288 w 954"/>
              <a:gd name="T5" fmla="*/ 915 h 954"/>
              <a:gd name="T6" fmla="*/ 477 w 954"/>
              <a:gd name="T7" fmla="*/ 726 h 954"/>
              <a:gd name="T8" fmla="*/ 667 w 954"/>
              <a:gd name="T9" fmla="*/ 915 h 954"/>
              <a:gd name="T10" fmla="*/ 807 w 954"/>
              <a:gd name="T11" fmla="*/ 915 h 954"/>
              <a:gd name="T12" fmla="*/ 916 w 954"/>
              <a:gd name="T13" fmla="*/ 806 h 954"/>
              <a:gd name="T14" fmla="*/ 916 w 954"/>
              <a:gd name="T15" fmla="*/ 666 h 954"/>
              <a:gd name="T16" fmla="*/ 726 w 954"/>
              <a:gd name="T17" fmla="*/ 477 h 954"/>
              <a:gd name="T18" fmla="*/ 916 w 954"/>
              <a:gd name="T19" fmla="*/ 287 h 954"/>
              <a:gd name="T20" fmla="*/ 916 w 954"/>
              <a:gd name="T21" fmla="*/ 147 h 954"/>
              <a:gd name="T22" fmla="*/ 807 w 954"/>
              <a:gd name="T23" fmla="*/ 38 h 954"/>
              <a:gd name="T24" fmla="*/ 667 w 954"/>
              <a:gd name="T25" fmla="*/ 38 h 954"/>
              <a:gd name="T26" fmla="*/ 477 w 954"/>
              <a:gd name="T27" fmla="*/ 228 h 954"/>
              <a:gd name="T28" fmla="*/ 288 w 954"/>
              <a:gd name="T29" fmla="*/ 38 h 954"/>
              <a:gd name="T30" fmla="*/ 148 w 954"/>
              <a:gd name="T31" fmla="*/ 38 h 954"/>
              <a:gd name="T32" fmla="*/ 39 w 954"/>
              <a:gd name="T33" fmla="*/ 147 h 954"/>
              <a:gd name="T34" fmla="*/ 39 w 954"/>
              <a:gd name="T35" fmla="*/ 287 h 954"/>
              <a:gd name="T36" fmla="*/ 228 w 954"/>
              <a:gd name="T37" fmla="*/ 477 h 954"/>
              <a:gd name="T38" fmla="*/ 39 w 954"/>
              <a:gd name="T39" fmla="*/ 666 h 954"/>
              <a:gd name="T40" fmla="*/ 39 w 954"/>
              <a:gd name="T41" fmla="*/ 806 h 954"/>
              <a:gd name="T42" fmla="*/ 39 w 954"/>
              <a:gd name="T43" fmla="*/ 806 h 954"/>
              <a:gd name="T44" fmla="*/ 39 w 954"/>
              <a:gd name="T45" fmla="*/ 806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54" h="954">
                <a:moveTo>
                  <a:pt x="39" y="806"/>
                </a:moveTo>
                <a:cubicBezTo>
                  <a:pt x="148" y="915"/>
                  <a:pt x="148" y="915"/>
                  <a:pt x="148" y="915"/>
                </a:cubicBezTo>
                <a:cubicBezTo>
                  <a:pt x="186" y="954"/>
                  <a:pt x="249" y="954"/>
                  <a:pt x="288" y="915"/>
                </a:cubicBezTo>
                <a:cubicBezTo>
                  <a:pt x="477" y="726"/>
                  <a:pt x="477" y="726"/>
                  <a:pt x="477" y="726"/>
                </a:cubicBezTo>
                <a:cubicBezTo>
                  <a:pt x="667" y="915"/>
                  <a:pt x="667" y="915"/>
                  <a:pt x="667" y="915"/>
                </a:cubicBezTo>
                <a:cubicBezTo>
                  <a:pt x="706" y="954"/>
                  <a:pt x="768" y="954"/>
                  <a:pt x="807" y="915"/>
                </a:cubicBezTo>
                <a:cubicBezTo>
                  <a:pt x="916" y="806"/>
                  <a:pt x="916" y="806"/>
                  <a:pt x="916" y="806"/>
                </a:cubicBezTo>
                <a:cubicBezTo>
                  <a:pt x="954" y="768"/>
                  <a:pt x="954" y="705"/>
                  <a:pt x="916" y="666"/>
                </a:cubicBezTo>
                <a:cubicBezTo>
                  <a:pt x="726" y="477"/>
                  <a:pt x="726" y="477"/>
                  <a:pt x="726" y="477"/>
                </a:cubicBezTo>
                <a:cubicBezTo>
                  <a:pt x="916" y="287"/>
                  <a:pt x="916" y="287"/>
                  <a:pt x="916" y="287"/>
                </a:cubicBezTo>
                <a:cubicBezTo>
                  <a:pt x="954" y="249"/>
                  <a:pt x="954" y="186"/>
                  <a:pt x="916" y="147"/>
                </a:cubicBezTo>
                <a:cubicBezTo>
                  <a:pt x="807" y="38"/>
                  <a:pt x="807" y="38"/>
                  <a:pt x="807" y="38"/>
                </a:cubicBezTo>
                <a:cubicBezTo>
                  <a:pt x="768" y="0"/>
                  <a:pt x="706" y="0"/>
                  <a:pt x="667" y="38"/>
                </a:cubicBezTo>
                <a:cubicBezTo>
                  <a:pt x="477" y="228"/>
                  <a:pt x="477" y="228"/>
                  <a:pt x="477" y="228"/>
                </a:cubicBezTo>
                <a:cubicBezTo>
                  <a:pt x="288" y="38"/>
                  <a:pt x="288" y="38"/>
                  <a:pt x="288" y="38"/>
                </a:cubicBezTo>
                <a:cubicBezTo>
                  <a:pt x="249" y="0"/>
                  <a:pt x="186" y="0"/>
                  <a:pt x="148" y="38"/>
                </a:cubicBezTo>
                <a:cubicBezTo>
                  <a:pt x="39" y="147"/>
                  <a:pt x="39" y="147"/>
                  <a:pt x="39" y="147"/>
                </a:cubicBezTo>
                <a:cubicBezTo>
                  <a:pt x="0" y="186"/>
                  <a:pt x="0" y="249"/>
                  <a:pt x="39" y="287"/>
                </a:cubicBezTo>
                <a:cubicBezTo>
                  <a:pt x="228" y="477"/>
                  <a:pt x="228" y="477"/>
                  <a:pt x="228" y="477"/>
                </a:cubicBezTo>
                <a:cubicBezTo>
                  <a:pt x="39" y="666"/>
                  <a:pt x="39" y="666"/>
                  <a:pt x="39" y="666"/>
                </a:cubicBezTo>
                <a:cubicBezTo>
                  <a:pt x="0" y="705"/>
                  <a:pt x="0" y="768"/>
                  <a:pt x="39" y="806"/>
                </a:cubicBezTo>
                <a:close/>
                <a:moveTo>
                  <a:pt x="39" y="806"/>
                </a:moveTo>
                <a:cubicBezTo>
                  <a:pt x="39" y="806"/>
                  <a:pt x="39" y="806"/>
                  <a:pt x="39" y="806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45" name="Freeform 120"/>
          <p:cNvSpPr>
            <a:spLocks noEditPoints="1"/>
          </p:cNvSpPr>
          <p:nvPr/>
        </p:nvSpPr>
        <p:spPr bwMode="auto">
          <a:xfrm>
            <a:off x="6795731" y="2184177"/>
            <a:ext cx="172173" cy="205963"/>
          </a:xfrm>
          <a:custGeom>
            <a:avLst/>
            <a:gdLst>
              <a:gd name="T0" fmla="*/ 560 w 1120"/>
              <a:gd name="T1" fmla="*/ 1120 h 1120"/>
              <a:gd name="T2" fmla="*/ 1120 w 1120"/>
              <a:gd name="T3" fmla="*/ 560 h 1120"/>
              <a:gd name="T4" fmla="*/ 560 w 1120"/>
              <a:gd name="T5" fmla="*/ 0 h 1120"/>
              <a:gd name="T6" fmla="*/ 0 w 1120"/>
              <a:gd name="T7" fmla="*/ 560 h 1120"/>
              <a:gd name="T8" fmla="*/ 560 w 1120"/>
              <a:gd name="T9" fmla="*/ 1120 h 1120"/>
              <a:gd name="T10" fmla="*/ 560 w 1120"/>
              <a:gd name="T11" fmla="*/ 352 h 1120"/>
              <a:gd name="T12" fmla="*/ 768 w 1120"/>
              <a:gd name="T13" fmla="*/ 560 h 1120"/>
              <a:gd name="T14" fmla="*/ 560 w 1120"/>
              <a:gd name="T15" fmla="*/ 768 h 1120"/>
              <a:gd name="T16" fmla="*/ 352 w 1120"/>
              <a:gd name="T17" fmla="*/ 560 h 1120"/>
              <a:gd name="T18" fmla="*/ 560 w 1120"/>
              <a:gd name="T19" fmla="*/ 352 h 1120"/>
              <a:gd name="T20" fmla="*/ 560 w 1120"/>
              <a:gd name="T21" fmla="*/ 352 h 1120"/>
              <a:gd name="T22" fmla="*/ 560 w 1120"/>
              <a:gd name="T23" fmla="*/ 352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0" h="1120">
                <a:moveTo>
                  <a:pt x="560" y="1120"/>
                </a:moveTo>
                <a:cubicBezTo>
                  <a:pt x="868" y="1120"/>
                  <a:pt x="1120" y="869"/>
                  <a:pt x="1120" y="560"/>
                </a:cubicBezTo>
                <a:cubicBezTo>
                  <a:pt x="1120" y="251"/>
                  <a:pt x="868" y="0"/>
                  <a:pt x="560" y="0"/>
                </a:cubicBezTo>
                <a:cubicBezTo>
                  <a:pt x="251" y="0"/>
                  <a:pt x="0" y="251"/>
                  <a:pt x="0" y="560"/>
                </a:cubicBezTo>
                <a:cubicBezTo>
                  <a:pt x="0" y="869"/>
                  <a:pt x="251" y="1120"/>
                  <a:pt x="560" y="1120"/>
                </a:cubicBezTo>
                <a:close/>
                <a:moveTo>
                  <a:pt x="560" y="352"/>
                </a:moveTo>
                <a:cubicBezTo>
                  <a:pt x="674" y="352"/>
                  <a:pt x="768" y="445"/>
                  <a:pt x="768" y="560"/>
                </a:cubicBezTo>
                <a:cubicBezTo>
                  <a:pt x="768" y="675"/>
                  <a:pt x="674" y="768"/>
                  <a:pt x="560" y="768"/>
                </a:cubicBezTo>
                <a:cubicBezTo>
                  <a:pt x="445" y="768"/>
                  <a:pt x="352" y="675"/>
                  <a:pt x="352" y="560"/>
                </a:cubicBezTo>
                <a:cubicBezTo>
                  <a:pt x="352" y="445"/>
                  <a:pt x="445" y="352"/>
                  <a:pt x="560" y="352"/>
                </a:cubicBezTo>
                <a:close/>
                <a:moveTo>
                  <a:pt x="560" y="352"/>
                </a:moveTo>
                <a:cubicBezTo>
                  <a:pt x="560" y="352"/>
                  <a:pt x="560" y="352"/>
                  <a:pt x="560" y="352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46" name="Freeform 38"/>
          <p:cNvSpPr>
            <a:spLocks noEditPoints="1"/>
          </p:cNvSpPr>
          <p:nvPr/>
        </p:nvSpPr>
        <p:spPr bwMode="auto">
          <a:xfrm>
            <a:off x="9338177" y="1928091"/>
            <a:ext cx="94632" cy="92776"/>
          </a:xfrm>
          <a:custGeom>
            <a:avLst/>
            <a:gdLst>
              <a:gd name="T0" fmla="*/ 81 w 81"/>
              <a:gd name="T1" fmla="*/ 40 h 80"/>
              <a:gd name="T2" fmla="*/ 41 w 81"/>
              <a:gd name="T3" fmla="*/ 80 h 80"/>
              <a:gd name="T4" fmla="*/ 0 w 81"/>
              <a:gd name="T5" fmla="*/ 40 h 80"/>
              <a:gd name="T6" fmla="*/ 41 w 81"/>
              <a:gd name="T7" fmla="*/ 0 h 80"/>
              <a:gd name="T8" fmla="*/ 81 w 81"/>
              <a:gd name="T9" fmla="*/ 40 h 80"/>
              <a:gd name="T10" fmla="*/ 81 w 81"/>
              <a:gd name="T11" fmla="*/ 40 h 80"/>
              <a:gd name="T12" fmla="*/ 81 w 81"/>
              <a:gd name="T13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80">
                <a:moveTo>
                  <a:pt x="81" y="40"/>
                </a:moveTo>
                <a:cubicBezTo>
                  <a:pt x="81" y="62"/>
                  <a:pt x="63" y="80"/>
                  <a:pt x="41" y="80"/>
                </a:cubicBezTo>
                <a:cubicBezTo>
                  <a:pt x="18" y="80"/>
                  <a:pt x="0" y="62"/>
                  <a:pt x="0" y="40"/>
                </a:cubicBezTo>
                <a:cubicBezTo>
                  <a:pt x="0" y="18"/>
                  <a:pt x="18" y="0"/>
                  <a:pt x="41" y="0"/>
                </a:cubicBezTo>
                <a:cubicBezTo>
                  <a:pt x="63" y="0"/>
                  <a:pt x="81" y="18"/>
                  <a:pt x="81" y="40"/>
                </a:cubicBezTo>
                <a:close/>
                <a:moveTo>
                  <a:pt x="81" y="40"/>
                </a:moveTo>
                <a:cubicBezTo>
                  <a:pt x="81" y="40"/>
                  <a:pt x="81" y="40"/>
                  <a:pt x="81" y="40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47" name="Freeform 39"/>
          <p:cNvSpPr>
            <a:spLocks noEditPoints="1"/>
          </p:cNvSpPr>
          <p:nvPr/>
        </p:nvSpPr>
        <p:spPr bwMode="auto">
          <a:xfrm>
            <a:off x="9260244" y="2020867"/>
            <a:ext cx="267194" cy="391514"/>
          </a:xfrm>
          <a:custGeom>
            <a:avLst/>
            <a:gdLst>
              <a:gd name="T0" fmla="*/ 213 w 227"/>
              <a:gd name="T1" fmla="*/ 42 h 332"/>
              <a:gd name="T2" fmla="*/ 166 w 227"/>
              <a:gd name="T3" fmla="*/ 5 h 332"/>
              <a:gd name="T4" fmla="*/ 147 w 227"/>
              <a:gd name="T5" fmla="*/ 5 h 332"/>
              <a:gd name="T6" fmla="*/ 138 w 227"/>
              <a:gd name="T7" fmla="*/ 6 h 332"/>
              <a:gd name="T8" fmla="*/ 120 w 227"/>
              <a:gd name="T9" fmla="*/ 13 h 332"/>
              <a:gd name="T10" fmla="*/ 85 w 227"/>
              <a:gd name="T11" fmla="*/ 30 h 332"/>
              <a:gd name="T12" fmla="*/ 80 w 227"/>
              <a:gd name="T13" fmla="*/ 35 h 332"/>
              <a:gd name="T14" fmla="*/ 76 w 227"/>
              <a:gd name="T15" fmla="*/ 39 h 332"/>
              <a:gd name="T16" fmla="*/ 49 w 227"/>
              <a:gd name="T17" fmla="*/ 76 h 332"/>
              <a:gd name="T18" fmla="*/ 10 w 227"/>
              <a:gd name="T19" fmla="*/ 96 h 332"/>
              <a:gd name="T20" fmla="*/ 4 w 227"/>
              <a:gd name="T21" fmla="*/ 115 h 332"/>
              <a:gd name="T22" fmla="*/ 17 w 227"/>
              <a:gd name="T23" fmla="*/ 123 h 332"/>
              <a:gd name="T24" fmla="*/ 23 w 227"/>
              <a:gd name="T25" fmla="*/ 121 h 332"/>
              <a:gd name="T26" fmla="*/ 65 w 227"/>
              <a:gd name="T27" fmla="*/ 100 h 332"/>
              <a:gd name="T28" fmla="*/ 70 w 227"/>
              <a:gd name="T29" fmla="*/ 96 h 332"/>
              <a:gd name="T30" fmla="*/ 89 w 227"/>
              <a:gd name="T31" fmla="*/ 70 h 332"/>
              <a:gd name="T32" fmla="*/ 111 w 227"/>
              <a:gd name="T33" fmla="*/ 122 h 332"/>
              <a:gd name="T34" fmla="*/ 65 w 227"/>
              <a:gd name="T35" fmla="*/ 131 h 332"/>
              <a:gd name="T36" fmla="*/ 52 w 227"/>
              <a:gd name="T37" fmla="*/ 145 h 332"/>
              <a:gd name="T38" fmla="*/ 39 w 227"/>
              <a:gd name="T39" fmla="*/ 262 h 332"/>
              <a:gd name="T40" fmla="*/ 41 w 227"/>
              <a:gd name="T41" fmla="*/ 271 h 332"/>
              <a:gd name="T42" fmla="*/ 70 w 227"/>
              <a:gd name="T43" fmla="*/ 271 h 332"/>
              <a:gd name="T44" fmla="*/ 71 w 227"/>
              <a:gd name="T45" fmla="*/ 266 h 332"/>
              <a:gd name="T46" fmla="*/ 83 w 227"/>
              <a:gd name="T47" fmla="*/ 160 h 332"/>
              <a:gd name="T48" fmla="*/ 133 w 227"/>
              <a:gd name="T49" fmla="*/ 150 h 332"/>
              <a:gd name="T50" fmla="*/ 145 w 227"/>
              <a:gd name="T51" fmla="*/ 161 h 332"/>
              <a:gd name="T52" fmla="*/ 145 w 227"/>
              <a:gd name="T53" fmla="*/ 167 h 332"/>
              <a:gd name="T54" fmla="*/ 148 w 227"/>
              <a:gd name="T55" fmla="*/ 262 h 332"/>
              <a:gd name="T56" fmla="*/ 151 w 227"/>
              <a:gd name="T57" fmla="*/ 271 h 332"/>
              <a:gd name="T58" fmla="*/ 191 w 227"/>
              <a:gd name="T59" fmla="*/ 332 h 332"/>
              <a:gd name="T60" fmla="*/ 226 w 227"/>
              <a:gd name="T61" fmla="*/ 332 h 332"/>
              <a:gd name="T62" fmla="*/ 224 w 227"/>
              <a:gd name="T63" fmla="*/ 317 h 332"/>
              <a:gd name="T64" fmla="*/ 183 w 227"/>
              <a:gd name="T65" fmla="*/ 255 h 332"/>
              <a:gd name="T66" fmla="*/ 180 w 227"/>
              <a:gd name="T67" fmla="*/ 166 h 332"/>
              <a:gd name="T68" fmla="*/ 179 w 227"/>
              <a:gd name="T69" fmla="*/ 161 h 332"/>
              <a:gd name="T70" fmla="*/ 179 w 227"/>
              <a:gd name="T71" fmla="*/ 160 h 332"/>
              <a:gd name="T72" fmla="*/ 161 w 227"/>
              <a:gd name="T73" fmla="*/ 38 h 332"/>
              <a:gd name="T74" fmla="*/ 190 w 227"/>
              <a:gd name="T75" fmla="*/ 60 h 332"/>
              <a:gd name="T76" fmla="*/ 194 w 227"/>
              <a:gd name="T77" fmla="*/ 112 h 332"/>
              <a:gd name="T78" fmla="*/ 209 w 227"/>
              <a:gd name="T79" fmla="*/ 125 h 332"/>
              <a:gd name="T80" fmla="*/ 210 w 227"/>
              <a:gd name="T81" fmla="*/ 125 h 332"/>
              <a:gd name="T82" fmla="*/ 223 w 227"/>
              <a:gd name="T83" fmla="*/ 110 h 332"/>
              <a:gd name="T84" fmla="*/ 218 w 227"/>
              <a:gd name="T85" fmla="*/ 52 h 332"/>
              <a:gd name="T86" fmla="*/ 213 w 227"/>
              <a:gd name="T87" fmla="*/ 42 h 332"/>
              <a:gd name="T88" fmla="*/ 213 w 227"/>
              <a:gd name="T89" fmla="*/ 42 h 332"/>
              <a:gd name="T90" fmla="*/ 213 w 227"/>
              <a:gd name="T91" fmla="*/ 42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7" h="332">
                <a:moveTo>
                  <a:pt x="213" y="42"/>
                </a:moveTo>
                <a:cubicBezTo>
                  <a:pt x="213" y="42"/>
                  <a:pt x="166" y="5"/>
                  <a:pt x="166" y="5"/>
                </a:cubicBezTo>
                <a:cubicBezTo>
                  <a:pt x="160" y="0"/>
                  <a:pt x="153" y="3"/>
                  <a:pt x="147" y="5"/>
                </a:cubicBezTo>
                <a:cubicBezTo>
                  <a:pt x="144" y="5"/>
                  <a:pt x="141" y="6"/>
                  <a:pt x="138" y="6"/>
                </a:cubicBezTo>
                <a:cubicBezTo>
                  <a:pt x="132" y="9"/>
                  <a:pt x="126" y="11"/>
                  <a:pt x="120" y="13"/>
                </a:cubicBezTo>
                <a:cubicBezTo>
                  <a:pt x="108" y="18"/>
                  <a:pt x="95" y="22"/>
                  <a:pt x="85" y="30"/>
                </a:cubicBezTo>
                <a:cubicBezTo>
                  <a:pt x="83" y="31"/>
                  <a:pt x="81" y="33"/>
                  <a:pt x="80" y="35"/>
                </a:cubicBezTo>
                <a:cubicBezTo>
                  <a:pt x="78" y="36"/>
                  <a:pt x="77" y="37"/>
                  <a:pt x="76" y="39"/>
                </a:cubicBezTo>
                <a:cubicBezTo>
                  <a:pt x="49" y="76"/>
                  <a:pt x="49" y="76"/>
                  <a:pt x="49" y="76"/>
                </a:cubicBezTo>
                <a:cubicBezTo>
                  <a:pt x="10" y="96"/>
                  <a:pt x="10" y="96"/>
                  <a:pt x="10" y="96"/>
                </a:cubicBezTo>
                <a:cubicBezTo>
                  <a:pt x="3" y="99"/>
                  <a:pt x="0" y="108"/>
                  <a:pt x="4" y="115"/>
                </a:cubicBezTo>
                <a:cubicBezTo>
                  <a:pt x="6" y="120"/>
                  <a:pt x="11" y="123"/>
                  <a:pt x="17" y="123"/>
                </a:cubicBezTo>
                <a:cubicBezTo>
                  <a:pt x="19" y="123"/>
                  <a:pt x="21" y="122"/>
                  <a:pt x="23" y="121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7" y="99"/>
                  <a:pt x="69" y="98"/>
                  <a:pt x="70" y="96"/>
                </a:cubicBezTo>
                <a:cubicBezTo>
                  <a:pt x="89" y="70"/>
                  <a:pt x="89" y="70"/>
                  <a:pt x="89" y="70"/>
                </a:cubicBezTo>
                <a:cubicBezTo>
                  <a:pt x="96" y="87"/>
                  <a:pt x="105" y="108"/>
                  <a:pt x="111" y="122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58" y="133"/>
                  <a:pt x="53" y="138"/>
                  <a:pt x="52" y="145"/>
                </a:cubicBezTo>
                <a:cubicBezTo>
                  <a:pt x="39" y="262"/>
                  <a:pt x="39" y="262"/>
                  <a:pt x="39" y="262"/>
                </a:cubicBezTo>
                <a:cubicBezTo>
                  <a:pt x="39" y="265"/>
                  <a:pt x="39" y="268"/>
                  <a:pt x="41" y="271"/>
                </a:cubicBezTo>
                <a:cubicBezTo>
                  <a:pt x="70" y="271"/>
                  <a:pt x="70" y="271"/>
                  <a:pt x="70" y="271"/>
                </a:cubicBezTo>
                <a:cubicBezTo>
                  <a:pt x="70" y="269"/>
                  <a:pt x="71" y="268"/>
                  <a:pt x="71" y="266"/>
                </a:cubicBezTo>
                <a:cubicBezTo>
                  <a:pt x="83" y="160"/>
                  <a:pt x="83" y="160"/>
                  <a:pt x="83" y="160"/>
                </a:cubicBezTo>
                <a:cubicBezTo>
                  <a:pt x="133" y="150"/>
                  <a:pt x="133" y="150"/>
                  <a:pt x="133" y="150"/>
                </a:cubicBezTo>
                <a:cubicBezTo>
                  <a:pt x="145" y="161"/>
                  <a:pt x="145" y="161"/>
                  <a:pt x="145" y="161"/>
                </a:cubicBezTo>
                <a:cubicBezTo>
                  <a:pt x="145" y="163"/>
                  <a:pt x="145" y="165"/>
                  <a:pt x="145" y="167"/>
                </a:cubicBezTo>
                <a:cubicBezTo>
                  <a:pt x="148" y="262"/>
                  <a:pt x="148" y="262"/>
                  <a:pt x="148" y="262"/>
                </a:cubicBezTo>
                <a:cubicBezTo>
                  <a:pt x="148" y="265"/>
                  <a:pt x="149" y="268"/>
                  <a:pt x="151" y="271"/>
                </a:cubicBezTo>
                <a:cubicBezTo>
                  <a:pt x="191" y="332"/>
                  <a:pt x="191" y="332"/>
                  <a:pt x="191" y="332"/>
                </a:cubicBezTo>
                <a:cubicBezTo>
                  <a:pt x="226" y="332"/>
                  <a:pt x="226" y="332"/>
                  <a:pt x="226" y="332"/>
                </a:cubicBezTo>
                <a:cubicBezTo>
                  <a:pt x="227" y="327"/>
                  <a:pt x="227" y="322"/>
                  <a:pt x="224" y="317"/>
                </a:cubicBezTo>
                <a:cubicBezTo>
                  <a:pt x="183" y="255"/>
                  <a:pt x="183" y="255"/>
                  <a:pt x="183" y="255"/>
                </a:cubicBezTo>
                <a:cubicBezTo>
                  <a:pt x="180" y="166"/>
                  <a:pt x="180" y="166"/>
                  <a:pt x="180" y="166"/>
                </a:cubicBezTo>
                <a:cubicBezTo>
                  <a:pt x="180" y="164"/>
                  <a:pt x="179" y="162"/>
                  <a:pt x="179" y="161"/>
                </a:cubicBezTo>
                <a:cubicBezTo>
                  <a:pt x="179" y="160"/>
                  <a:pt x="179" y="160"/>
                  <a:pt x="179" y="160"/>
                </a:cubicBezTo>
                <a:cubicBezTo>
                  <a:pt x="161" y="38"/>
                  <a:pt x="161" y="38"/>
                  <a:pt x="161" y="38"/>
                </a:cubicBezTo>
                <a:cubicBezTo>
                  <a:pt x="190" y="60"/>
                  <a:pt x="190" y="60"/>
                  <a:pt x="190" y="60"/>
                </a:cubicBezTo>
                <a:cubicBezTo>
                  <a:pt x="194" y="112"/>
                  <a:pt x="194" y="112"/>
                  <a:pt x="194" y="112"/>
                </a:cubicBezTo>
                <a:cubicBezTo>
                  <a:pt x="195" y="120"/>
                  <a:pt x="201" y="125"/>
                  <a:pt x="209" y="125"/>
                </a:cubicBezTo>
                <a:cubicBezTo>
                  <a:pt x="209" y="125"/>
                  <a:pt x="210" y="125"/>
                  <a:pt x="210" y="125"/>
                </a:cubicBezTo>
                <a:cubicBezTo>
                  <a:pt x="218" y="125"/>
                  <a:pt x="224" y="118"/>
                  <a:pt x="223" y="110"/>
                </a:cubicBezTo>
                <a:cubicBezTo>
                  <a:pt x="218" y="52"/>
                  <a:pt x="218" y="52"/>
                  <a:pt x="218" y="52"/>
                </a:cubicBezTo>
                <a:cubicBezTo>
                  <a:pt x="218" y="48"/>
                  <a:pt x="216" y="44"/>
                  <a:pt x="213" y="42"/>
                </a:cubicBezTo>
                <a:close/>
                <a:moveTo>
                  <a:pt x="213" y="42"/>
                </a:moveTo>
                <a:cubicBezTo>
                  <a:pt x="213" y="42"/>
                  <a:pt x="213" y="42"/>
                  <a:pt x="213" y="42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48" name="Freeform 40"/>
          <p:cNvSpPr>
            <a:spLocks noEditPoints="1"/>
          </p:cNvSpPr>
          <p:nvPr/>
        </p:nvSpPr>
        <p:spPr bwMode="auto">
          <a:xfrm>
            <a:off x="8874298" y="2202707"/>
            <a:ext cx="677263" cy="311726"/>
          </a:xfrm>
          <a:custGeom>
            <a:avLst/>
            <a:gdLst>
              <a:gd name="T0" fmla="*/ 292 w 365"/>
              <a:gd name="T1" fmla="*/ 81 h 168"/>
              <a:gd name="T2" fmla="*/ 219 w 365"/>
              <a:gd name="T3" fmla="*/ 81 h 168"/>
              <a:gd name="T4" fmla="*/ 219 w 365"/>
              <a:gd name="T5" fmla="*/ 42 h 168"/>
              <a:gd name="T6" fmla="*/ 146 w 365"/>
              <a:gd name="T7" fmla="*/ 42 h 168"/>
              <a:gd name="T8" fmla="*/ 146 w 365"/>
              <a:gd name="T9" fmla="*/ 0 h 168"/>
              <a:gd name="T10" fmla="*/ 0 w 365"/>
              <a:gd name="T11" fmla="*/ 0 h 168"/>
              <a:gd name="T12" fmla="*/ 0 w 365"/>
              <a:gd name="T13" fmla="*/ 168 h 168"/>
              <a:gd name="T14" fmla="*/ 365 w 365"/>
              <a:gd name="T15" fmla="*/ 168 h 168"/>
              <a:gd name="T16" fmla="*/ 364 w 365"/>
              <a:gd name="T17" fmla="*/ 168 h 168"/>
              <a:gd name="T18" fmla="*/ 365 w 365"/>
              <a:gd name="T19" fmla="*/ 168 h 168"/>
              <a:gd name="T20" fmla="*/ 365 w 365"/>
              <a:gd name="T21" fmla="*/ 121 h 168"/>
              <a:gd name="T22" fmla="*/ 292 w 365"/>
              <a:gd name="T23" fmla="*/ 121 h 168"/>
              <a:gd name="T24" fmla="*/ 292 w 365"/>
              <a:gd name="T25" fmla="*/ 81 h 168"/>
              <a:gd name="T26" fmla="*/ 292 w 365"/>
              <a:gd name="T27" fmla="*/ 81 h 168"/>
              <a:gd name="T28" fmla="*/ 292 w 365"/>
              <a:gd name="T29" fmla="*/ 8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65" h="168">
                <a:moveTo>
                  <a:pt x="292" y="81"/>
                </a:moveTo>
                <a:lnTo>
                  <a:pt x="219" y="81"/>
                </a:lnTo>
                <a:lnTo>
                  <a:pt x="219" y="42"/>
                </a:lnTo>
                <a:lnTo>
                  <a:pt x="146" y="42"/>
                </a:lnTo>
                <a:lnTo>
                  <a:pt x="146" y="0"/>
                </a:lnTo>
                <a:lnTo>
                  <a:pt x="0" y="0"/>
                </a:lnTo>
                <a:lnTo>
                  <a:pt x="0" y="168"/>
                </a:lnTo>
                <a:lnTo>
                  <a:pt x="365" y="168"/>
                </a:lnTo>
                <a:lnTo>
                  <a:pt x="364" y="168"/>
                </a:lnTo>
                <a:lnTo>
                  <a:pt x="365" y="168"/>
                </a:lnTo>
                <a:lnTo>
                  <a:pt x="365" y="121"/>
                </a:lnTo>
                <a:lnTo>
                  <a:pt x="292" y="121"/>
                </a:lnTo>
                <a:lnTo>
                  <a:pt x="292" y="81"/>
                </a:lnTo>
                <a:close/>
                <a:moveTo>
                  <a:pt x="292" y="81"/>
                </a:moveTo>
                <a:lnTo>
                  <a:pt x="292" y="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49" name="Freeform 41"/>
          <p:cNvSpPr>
            <a:spLocks noEditPoints="1"/>
          </p:cNvSpPr>
          <p:nvPr/>
        </p:nvSpPr>
        <p:spPr bwMode="auto">
          <a:xfrm>
            <a:off x="8874298" y="2202707"/>
            <a:ext cx="677263" cy="311726"/>
          </a:xfrm>
          <a:custGeom>
            <a:avLst/>
            <a:gdLst>
              <a:gd name="T0" fmla="*/ 292 w 365"/>
              <a:gd name="T1" fmla="*/ 81 h 168"/>
              <a:gd name="T2" fmla="*/ 219 w 365"/>
              <a:gd name="T3" fmla="*/ 81 h 168"/>
              <a:gd name="T4" fmla="*/ 219 w 365"/>
              <a:gd name="T5" fmla="*/ 42 h 168"/>
              <a:gd name="T6" fmla="*/ 146 w 365"/>
              <a:gd name="T7" fmla="*/ 42 h 168"/>
              <a:gd name="T8" fmla="*/ 146 w 365"/>
              <a:gd name="T9" fmla="*/ 0 h 168"/>
              <a:gd name="T10" fmla="*/ 0 w 365"/>
              <a:gd name="T11" fmla="*/ 0 h 168"/>
              <a:gd name="T12" fmla="*/ 0 w 365"/>
              <a:gd name="T13" fmla="*/ 168 h 168"/>
              <a:gd name="T14" fmla="*/ 365 w 365"/>
              <a:gd name="T15" fmla="*/ 168 h 168"/>
              <a:gd name="T16" fmla="*/ 364 w 365"/>
              <a:gd name="T17" fmla="*/ 168 h 168"/>
              <a:gd name="T18" fmla="*/ 365 w 365"/>
              <a:gd name="T19" fmla="*/ 168 h 168"/>
              <a:gd name="T20" fmla="*/ 365 w 365"/>
              <a:gd name="T21" fmla="*/ 121 h 168"/>
              <a:gd name="T22" fmla="*/ 292 w 365"/>
              <a:gd name="T23" fmla="*/ 121 h 168"/>
              <a:gd name="T24" fmla="*/ 292 w 365"/>
              <a:gd name="T25" fmla="*/ 81 h 168"/>
              <a:gd name="T26" fmla="*/ 292 w 365"/>
              <a:gd name="T27" fmla="*/ 81 h 168"/>
              <a:gd name="T28" fmla="*/ 292 w 365"/>
              <a:gd name="T29" fmla="*/ 8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65" h="168">
                <a:moveTo>
                  <a:pt x="292" y="81"/>
                </a:moveTo>
                <a:lnTo>
                  <a:pt x="219" y="81"/>
                </a:lnTo>
                <a:lnTo>
                  <a:pt x="219" y="42"/>
                </a:lnTo>
                <a:lnTo>
                  <a:pt x="146" y="42"/>
                </a:lnTo>
                <a:lnTo>
                  <a:pt x="146" y="0"/>
                </a:lnTo>
                <a:lnTo>
                  <a:pt x="0" y="0"/>
                </a:lnTo>
                <a:lnTo>
                  <a:pt x="0" y="168"/>
                </a:lnTo>
                <a:lnTo>
                  <a:pt x="365" y="168"/>
                </a:lnTo>
                <a:lnTo>
                  <a:pt x="364" y="168"/>
                </a:lnTo>
                <a:lnTo>
                  <a:pt x="365" y="168"/>
                </a:lnTo>
                <a:lnTo>
                  <a:pt x="365" y="121"/>
                </a:lnTo>
                <a:lnTo>
                  <a:pt x="292" y="121"/>
                </a:lnTo>
                <a:lnTo>
                  <a:pt x="292" y="81"/>
                </a:lnTo>
                <a:moveTo>
                  <a:pt x="292" y="81"/>
                </a:moveTo>
                <a:lnTo>
                  <a:pt x="292" y="81"/>
                </a:ln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6878" tIns="53439" rIns="106878" bIns="53439" numCol="1" anchor="t" anchorCtr="0" compatLnSpc="1">
            <a:prstTxWarp prst="textNoShape">
              <a:avLst/>
            </a:prstTxWarp>
          </a:bodyPr>
          <a:lstStyle/>
          <a:p>
            <a:endParaRPr lang="en-US" sz="2459">
              <a:solidFill>
                <a:prstClr val="black"/>
              </a:solidFill>
            </a:endParaRPr>
          </a:p>
        </p:txBody>
      </p:sp>
      <p:sp>
        <p:nvSpPr>
          <p:cNvPr id="51" name="Прямоугольник 5"/>
          <p:cNvSpPr>
            <a:spLocks noChangeArrowheads="1"/>
          </p:cNvSpPr>
          <p:nvPr/>
        </p:nvSpPr>
        <p:spPr bwMode="auto">
          <a:xfrm>
            <a:off x="523428" y="280183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Приказ Минтруда России N 766н от 29.10.2021 "Об утверждении Правил обеспечения </a:t>
            </a:r>
          </a:p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работников средствами индивидуальной защиты и смывающими средствами</a:t>
            </a:r>
            <a:r>
              <a:rPr lang="ru-RU" altLang="ru-RU" sz="1636" dirty="0">
                <a:solidFill>
                  <a:schemeClr val="bg1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3560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994" y="2084269"/>
            <a:ext cx="4385900" cy="2819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6769" b="27011"/>
          <a:stretch/>
        </p:blipFill>
        <p:spPr>
          <a:xfrm rot="20620091">
            <a:off x="4157494" y="1116557"/>
            <a:ext cx="2203804" cy="96640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10127" y="145010"/>
            <a:ext cx="6838344" cy="41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Доработка результатов оценки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профрисков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725" y="3829315"/>
            <a:ext cx="539781" cy="484289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773755" y="2653548"/>
            <a:ext cx="1082281" cy="61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sz="1752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SNR 20 </a:t>
            </a:r>
            <a:endParaRPr lang="ru-RU" sz="1752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83 </a:t>
            </a:r>
            <a:r>
              <a:rPr lang="ru-RU" sz="1752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Дб</a:t>
            </a: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994917" y="3323092"/>
            <a:ext cx="1082281" cy="3418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75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80 </a:t>
            </a:r>
            <a:r>
              <a:rPr lang="ru-RU" sz="1752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Дб</a:t>
            </a:r>
            <a:r>
              <a:rPr lang="ru-RU" sz="175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9467814" y="2547055"/>
            <a:ext cx="1082281" cy="3418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175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80 </a:t>
            </a:r>
            <a:r>
              <a:rPr lang="ru-RU" sz="1752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Дб</a:t>
            </a:r>
            <a:r>
              <a:rPr lang="ru-RU" sz="1752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9762" r="8773"/>
          <a:stretch/>
        </p:blipFill>
        <p:spPr>
          <a:xfrm>
            <a:off x="657918" y="757775"/>
            <a:ext cx="2231207" cy="1825887"/>
          </a:xfrm>
          <a:prstGeom prst="rect">
            <a:avLst/>
          </a:prstGeom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4142814" y="1539222"/>
            <a:ext cx="1003688" cy="2155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983759" y="2610707"/>
            <a:ext cx="1247326" cy="61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50 см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класс</a:t>
            </a:r>
            <a:r>
              <a:rPr lang="ru-RU" sz="175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080" y="3035966"/>
            <a:ext cx="2120841" cy="2120841"/>
          </a:xfrm>
          <a:prstGeom prst="rect">
            <a:avLst/>
          </a:prstGeom>
        </p:spPr>
      </p:pic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3024464" y="3104391"/>
            <a:ext cx="1287292" cy="61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30 км/ч 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класс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/>
          <a:srcRect l="23521" r="20719"/>
          <a:stretch/>
        </p:blipFill>
        <p:spPr>
          <a:xfrm>
            <a:off x="8844229" y="459039"/>
            <a:ext cx="1087681" cy="1392270"/>
          </a:xfrm>
          <a:prstGeom prst="rect">
            <a:avLst/>
          </a:prstGeom>
        </p:spPr>
      </p:pic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7331990" y="687083"/>
            <a:ext cx="1718855" cy="61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Класс 3</a:t>
            </a:r>
            <a:endParaRPr lang="en-US" sz="1752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en-US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r>
              <a:rPr lang="en-US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 H</a:t>
            </a:r>
            <a:r>
              <a:rPr lang="en-US" sz="1752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r>
              <a:rPr lang="en-US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</a:t>
            </a:r>
            <a:r>
              <a:rPr lang="en-US" sz="1752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ru-RU" sz="1752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514963" y="956673"/>
            <a:ext cx="1718855" cy="6114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537" tIns="35768" rIns="71537" bIns="3576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Класс 1</a:t>
            </a:r>
            <a:endParaRPr lang="en-US" sz="1752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75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 м/с</a:t>
            </a:r>
            <a:endParaRPr lang="ru-RU" sz="1752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6934121" y="3222397"/>
            <a:ext cx="1003688" cy="2155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8727396" y="2835203"/>
            <a:ext cx="1003688" cy="2155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1084690" y="2409442"/>
            <a:ext cx="1003688" cy="2155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3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5113" y="1166699"/>
            <a:ext cx="5115600" cy="42543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382" tIns="47690" rIns="95382" bIns="4769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  <a:defRPr/>
            </a:pPr>
            <a:r>
              <a:rPr lang="ru-RU" sz="1518" b="1" dirty="0">
                <a:solidFill>
                  <a:srgbClr val="C00000"/>
                </a:solidFill>
              </a:rPr>
              <a:t>Пункт 50</a:t>
            </a:r>
          </a:p>
          <a:p>
            <a:pPr>
              <a:buNone/>
              <a:defRPr/>
            </a:pP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СИЗ, предназначенные для использования </a:t>
            </a:r>
            <a:r>
              <a:rPr lang="ru-RU" sz="1518" b="1" u="sng" dirty="0">
                <a:solidFill>
                  <a:schemeClr val="accent5">
                    <a:lumMod val="75000"/>
                  </a:schemeClr>
                </a:solidFill>
              </a:rPr>
              <a:t>на открытом воздухе</a:t>
            </a: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 для защиты от пониженных </a:t>
            </a:r>
            <a:endParaRPr lang="ru-RU" sz="1518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ru-RU" sz="1518" dirty="0" smtClean="0">
                <a:solidFill>
                  <a:schemeClr val="accent5">
                    <a:lumMod val="75000"/>
                  </a:schemeClr>
                </a:solidFill>
              </a:rPr>
              <a:t>или </a:t>
            </a: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повышенных температур, обусловленных ежегодными сезонными изменениями температуры, выдаются работникам </a:t>
            </a:r>
            <a:r>
              <a:rPr lang="ru-RU" sz="1518" b="1" u="sng" dirty="0">
                <a:solidFill>
                  <a:schemeClr val="accent5">
                    <a:lumMod val="75000"/>
                  </a:schemeClr>
                </a:solidFill>
              </a:rPr>
              <a:t>с наступлением соответствующего периода года</a:t>
            </a: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, а с его окончанием </a:t>
            </a:r>
            <a:r>
              <a:rPr lang="ru-RU" sz="1518" b="1" u="sng" dirty="0">
                <a:solidFill>
                  <a:schemeClr val="accent5">
                    <a:lumMod val="75000"/>
                  </a:schemeClr>
                </a:solidFill>
              </a:rPr>
              <a:t>сдаются работодателю </a:t>
            </a: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для хранения до следующего сезона.</a:t>
            </a:r>
          </a:p>
          <a:p>
            <a:pPr>
              <a:buNone/>
              <a:defRPr/>
            </a:pPr>
            <a:endParaRPr lang="ru-RU" sz="1518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Расчет продолжительности </a:t>
            </a:r>
            <a:r>
              <a:rPr lang="ru-RU" sz="1518" b="1" u="sng" dirty="0">
                <a:solidFill>
                  <a:schemeClr val="accent5">
                    <a:lumMod val="75000"/>
                  </a:schemeClr>
                </a:solidFill>
              </a:rPr>
              <a:t>нормативного срока эксплуатации </a:t>
            </a: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исчисляется с момента выдачи </a:t>
            </a:r>
            <a:r>
              <a:rPr lang="ru-RU" sz="1518" b="1" u="sng" dirty="0">
                <a:solidFill>
                  <a:srgbClr val="C00000"/>
                </a:solidFill>
              </a:rPr>
              <a:t>специальной одежды </a:t>
            </a: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работнику и может не включить время хранения специальной одежды, отпуска работника и период временной нетрудоспособности работника, но не должен превышать 2,5 </a:t>
            </a:r>
            <a:r>
              <a:rPr lang="ru-RU" sz="1518" i="1" dirty="0">
                <a:solidFill>
                  <a:srgbClr val="C00000"/>
                </a:solidFill>
                <a:latin typeface="Bahnschrift Light SemiCondensed" panose="020B0502040204020203" pitchFamily="34" charset="0"/>
              </a:rPr>
              <a:t>(календарных</a:t>
            </a:r>
            <a:r>
              <a:rPr lang="ru-RU" sz="1518" i="1" dirty="0">
                <a:solidFill>
                  <a:srgbClr val="C00000"/>
                </a:solidFill>
              </a:rPr>
              <a:t>) </a:t>
            </a: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656" y="1421755"/>
            <a:ext cx="4752528" cy="3168352"/>
          </a:xfrm>
          <a:prstGeom prst="rect">
            <a:avLst/>
          </a:prstGeom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23428" y="280183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Приказ Минтруда России N 766н от 29.10.2021 "Об утверждении Правил обеспечения </a:t>
            </a:r>
          </a:p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работников средствами индивидуальной защиты и смывающими средствами</a:t>
            </a:r>
            <a:r>
              <a:rPr lang="ru-RU" altLang="ru-RU" sz="1636" dirty="0">
                <a:solidFill>
                  <a:schemeClr val="bg1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6052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78215" y="3406369"/>
            <a:ext cx="5523863" cy="60304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8197" name="Прямоугольник 5"/>
          <p:cNvSpPr>
            <a:spLocks noChangeArrowheads="1"/>
          </p:cNvSpPr>
          <p:nvPr/>
        </p:nvSpPr>
        <p:spPr bwMode="auto">
          <a:xfrm>
            <a:off x="523428" y="280183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ИЗМЕНЕНИЯ В ТРУДОВОЙ КОДЕКС РОССИЙСКОЙ ФЕДЕРАЦИИ  </a:t>
            </a:r>
          </a:p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Федеральный закон № 311-ФЗ от 02.07.2021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426026" y="1210961"/>
            <a:ext cx="4377155" cy="90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18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2805" b="1" u="sng" dirty="0">
                <a:solidFill>
                  <a:schemeClr val="accent5">
                    <a:lumMod val="75000"/>
                  </a:schemeClr>
                </a:solidFill>
              </a:rPr>
              <a:t>Действуют начиная </a:t>
            </a:r>
          </a:p>
          <a:p>
            <a:pPr algn="ctr" eaLnBrk="1" hangingPunct="1">
              <a:defRPr/>
            </a:pPr>
            <a:r>
              <a:rPr lang="ru-RU" altLang="zh-CN" sz="2805" dirty="0">
                <a:solidFill>
                  <a:schemeClr val="accent5">
                    <a:lumMod val="75000"/>
                  </a:schemeClr>
                </a:solidFill>
              </a:rPr>
              <a:t>с 01 марта 2022</a:t>
            </a:r>
            <a:endParaRPr lang="en-US" altLang="zh-CN" sz="280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7394" y="1205731"/>
            <a:ext cx="5544273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8200" name="Прямоугольник 12"/>
          <p:cNvSpPr>
            <a:spLocks noChangeArrowheads="1"/>
          </p:cNvSpPr>
          <p:nvPr/>
        </p:nvSpPr>
        <p:spPr bwMode="auto">
          <a:xfrm>
            <a:off x="1827078" y="1363134"/>
            <a:ext cx="3135817" cy="29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286" b="1" dirty="0" smtClean="0">
                <a:solidFill>
                  <a:schemeClr val="bg1"/>
                </a:solidFill>
              </a:rPr>
              <a:t>ОБЕСПЕЧЕНИЕ </a:t>
            </a:r>
            <a:r>
              <a:rPr lang="ru-RU" altLang="ru-RU" sz="1286" b="1" dirty="0">
                <a:solidFill>
                  <a:schemeClr val="bg1"/>
                </a:solidFill>
              </a:rPr>
              <a:t>РАБОТНИКОВ СИЗ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67082" y="2062978"/>
            <a:ext cx="5546129" cy="524118"/>
          </a:xfrm>
          <a:prstGeom prst="rect">
            <a:avLst/>
          </a:prstGeom>
          <a:noFill/>
          <a:ln w="19050" cmpd="thickThin">
            <a:solidFill>
              <a:srgbClr val="C00000"/>
            </a:solidFill>
            <a:prstDash val="sysDot"/>
            <a:beve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3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УСТАНОВЛЕНИЕ</a:t>
            </a:r>
            <a:r>
              <a:rPr lang="ru-RU" sz="1403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ЕДИНЫХ ТИПОВЫХ НОРМ </a:t>
            </a:r>
          </a:p>
          <a:p>
            <a:pPr algn="ctr">
              <a:defRPr/>
            </a:pPr>
            <a:r>
              <a:rPr lang="ru-RU" sz="1403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</a:t>
            </a:r>
            <a:r>
              <a:rPr lang="ru-RU" sz="1403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ОЦЕНКИ ПРОФЕССИОНАЛЬНЫХ РИСКОВ</a:t>
            </a:r>
            <a:endParaRPr lang="ru-RU" sz="1286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2" name="Прямоугольник 14"/>
          <p:cNvSpPr>
            <a:spLocks noChangeArrowheads="1"/>
          </p:cNvSpPr>
          <p:nvPr/>
        </p:nvSpPr>
        <p:spPr bwMode="auto">
          <a:xfrm>
            <a:off x="1757927" y="3486157"/>
            <a:ext cx="3620107" cy="48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286" b="1" dirty="0">
                <a:solidFill>
                  <a:schemeClr val="bg1"/>
                </a:solidFill>
              </a:rPr>
              <a:t>РАБОТНИК ОБЕСПЕЧИВАЕТСЯ СИЗ </a:t>
            </a:r>
          </a:p>
          <a:p>
            <a:pPr algn="ctr"/>
            <a:r>
              <a:rPr lang="ru-RU" altLang="ru-RU" sz="1286" b="1" dirty="0">
                <a:solidFill>
                  <a:schemeClr val="bg1"/>
                </a:solidFill>
              </a:rPr>
              <a:t>В ЗАВИСИМОСТИ ОТ: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40406" y="4259905"/>
            <a:ext cx="2141262" cy="883832"/>
          </a:xfrm>
          <a:prstGeom prst="rect">
            <a:avLst/>
          </a:prstGeom>
          <a:noFill/>
          <a:ln w="57150" cmpd="thickThin">
            <a:solidFill>
              <a:srgbClr val="C00000"/>
            </a:solidFill>
            <a:prstDash val="sysDot"/>
            <a:beve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86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Наличия подтвержденных защитных свойств в </a:t>
            </a:r>
            <a:r>
              <a:rPr lang="ru-RU" sz="1286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СИЗ </a:t>
            </a:r>
            <a:endParaRPr lang="ru-RU" sz="1286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43006" y="4254340"/>
            <a:ext cx="1395346" cy="685957"/>
          </a:xfrm>
          <a:prstGeom prst="rect">
            <a:avLst/>
          </a:prstGeom>
          <a:noFill/>
          <a:ln w="19050" cmpd="thickThin">
            <a:solidFill>
              <a:srgbClr val="C00000"/>
            </a:solidFill>
            <a:prstDash val="sysDot"/>
            <a:beve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86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Климатических условий</a:t>
            </a:r>
          </a:p>
          <a:p>
            <a:pPr algn="ctr">
              <a:defRPr/>
            </a:pPr>
            <a:endParaRPr lang="ru-RU" sz="1286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8216" y="4259905"/>
            <a:ext cx="1777582" cy="685957"/>
          </a:xfrm>
          <a:prstGeom prst="rect">
            <a:avLst/>
          </a:prstGeom>
          <a:noFill/>
          <a:ln w="19050" cmpd="thickThin">
            <a:solidFill>
              <a:srgbClr val="C00000"/>
            </a:solidFill>
            <a:prstDash val="sysDot"/>
            <a:beve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86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Вредных и опасных </a:t>
            </a:r>
          </a:p>
          <a:p>
            <a:pPr algn="ctr">
              <a:defRPr/>
            </a:pPr>
            <a:r>
              <a:rPr lang="ru-RU" sz="1286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факторов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241" y="2405267"/>
            <a:ext cx="4178542" cy="23504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951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84847" y="1303663"/>
            <a:ext cx="5115600" cy="15445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382" tIns="47690" rIns="95382" bIns="4769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  <a:defRPr/>
            </a:pPr>
            <a:r>
              <a:rPr lang="ru-RU" sz="1518" b="1" dirty="0">
                <a:solidFill>
                  <a:srgbClr val="C00000"/>
                </a:solidFill>
              </a:rPr>
              <a:t>Пункт 49</a:t>
            </a:r>
          </a:p>
          <a:p>
            <a:pPr>
              <a:buNone/>
              <a:defRPr/>
            </a:pP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Работодатель может дополнительно выдавать работникам специальную одежду для защиты от прохладной окружающей среды (окружающая среда, характеризующаяся сочетанием влажности и ветра при температуре воздуха выше минус 5°С).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45085" y="3509986"/>
            <a:ext cx="5115600" cy="11241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382" tIns="47690" rIns="95382" bIns="4769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  <a:defRPr/>
            </a:pP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ГОСТ Р 59497-2021 </a:t>
            </a:r>
            <a:r>
              <a:rPr lang="ru-RU" sz="1518" dirty="0" err="1">
                <a:solidFill>
                  <a:schemeClr val="accent5">
                    <a:lumMod val="75000"/>
                  </a:schemeClr>
                </a:solidFill>
              </a:rPr>
              <a:t>ССБТ</a:t>
            </a: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>
              <a:buNone/>
              <a:defRPr/>
            </a:pP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ОДЕЖДА СПЕЦИАЛЬНАЯ ДЛЯ ЗАЩИТЫ ОТ ПРОХЛАДНОЙ ОКРУЖАЮЩЕЙ СРЕДЫ</a:t>
            </a:r>
          </a:p>
          <a:p>
            <a:pPr>
              <a:buNone/>
              <a:defRPr/>
            </a:pPr>
            <a:r>
              <a:rPr lang="ru-RU" sz="1518" dirty="0">
                <a:solidFill>
                  <a:schemeClr val="accent5">
                    <a:lumMod val="75000"/>
                  </a:schemeClr>
                </a:solidFill>
              </a:rPr>
              <a:t>Технические требования и методы испытаний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301" r="30720"/>
          <a:stretch/>
        </p:blipFill>
        <p:spPr>
          <a:xfrm>
            <a:off x="5921751" y="1106151"/>
            <a:ext cx="1799517" cy="4616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620" y="1566317"/>
            <a:ext cx="2788850" cy="2788850"/>
          </a:xfrm>
          <a:prstGeom prst="rect">
            <a:avLst/>
          </a:prstGeom>
        </p:spPr>
      </p:pic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523428" y="280183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Приказ Минтруда России N 766н от 29.10.2021 "Об утверждении Правил обеспечения </a:t>
            </a:r>
          </a:p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работников средствами индивидуальной защиты и смывающими средствами</a:t>
            </a:r>
            <a:r>
              <a:rPr lang="ru-RU" altLang="ru-RU" sz="1636" dirty="0">
                <a:solidFill>
                  <a:schemeClr val="bg1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402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953418" y="1740382"/>
            <a:ext cx="5723212" cy="31171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636" b="1" dirty="0">
                <a:solidFill>
                  <a:srgbClr val="C00000"/>
                </a:solidFill>
              </a:rPr>
              <a:t>Пункт 1</a:t>
            </a:r>
            <a:r>
              <a:rPr lang="en-US" altLang="ru-RU" sz="1636" b="1" dirty="0">
                <a:solidFill>
                  <a:srgbClr val="C00000"/>
                </a:solidFill>
              </a:rPr>
              <a:t>8</a:t>
            </a:r>
            <a:r>
              <a:rPr lang="ru-RU" altLang="ru-RU" sz="1636" b="1" dirty="0">
                <a:solidFill>
                  <a:srgbClr val="C00000"/>
                </a:solidFill>
              </a:rPr>
              <a:t> –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636" dirty="0">
                <a:solidFill>
                  <a:srgbClr val="C00000"/>
                </a:solidFill>
              </a:rPr>
              <a:t>Инженерно-техническим работникам, выдаются СИЗ, с теми же защитными свойствами, как и предусмотренные для работников, работу которых они контролируют или участвуют в ее выполнении.</a:t>
            </a:r>
          </a:p>
          <a:p>
            <a:pPr>
              <a:spcBef>
                <a:spcPct val="0"/>
              </a:spcBef>
              <a:buNone/>
              <a:defRPr/>
            </a:pPr>
            <a:endParaRPr lang="ru-RU" altLang="ru-RU" sz="1636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endParaRPr lang="ru-RU" altLang="ru-RU" sz="1636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63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636" u="sng" dirty="0">
                <a:solidFill>
                  <a:schemeClr val="accent5">
                    <a:lumMod val="50000"/>
                  </a:schemeClr>
                </a:solidFill>
              </a:rPr>
              <a:t>Нормативный срок эксплуатации СИЗ, выдаваемых инженерно-техническим работникам, устанавливается  работодателем, но не более срока годности СИЗ, установленного изготовителем</a:t>
            </a:r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374" y="1599133"/>
            <a:ext cx="3258426" cy="3258426"/>
          </a:xfrm>
          <a:prstGeom prst="rect">
            <a:avLst/>
          </a:prstGeom>
        </p:spPr>
      </p:pic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523428" y="280183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Приказ Минтруда России N 766н от 29.10.2021 "Об утверждении Правил обеспечения </a:t>
            </a:r>
          </a:p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работников средствами индивидуальной защиты и смывающими средствами</a:t>
            </a:r>
            <a:r>
              <a:rPr lang="ru-RU" altLang="ru-RU" sz="1636" dirty="0">
                <a:solidFill>
                  <a:schemeClr val="bg1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90778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364" r="10728"/>
          <a:stretch/>
        </p:blipFill>
        <p:spPr>
          <a:xfrm>
            <a:off x="6956118" y="1515567"/>
            <a:ext cx="3733666" cy="3362572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32673" y="1008926"/>
            <a:ext cx="6840760" cy="43758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636" b="1" dirty="0">
                <a:solidFill>
                  <a:srgbClr val="C00000"/>
                </a:solidFill>
              </a:rPr>
              <a:t>Пункт 1</a:t>
            </a:r>
            <a:r>
              <a:rPr lang="en-US" altLang="ru-RU" sz="1636" b="1" dirty="0">
                <a:solidFill>
                  <a:srgbClr val="C00000"/>
                </a:solidFill>
              </a:rPr>
              <a:t>8</a:t>
            </a:r>
            <a:r>
              <a:rPr lang="ru-RU" altLang="ru-RU" sz="1636" b="1" dirty="0">
                <a:solidFill>
                  <a:srgbClr val="C00000"/>
                </a:solidFill>
              </a:rPr>
              <a:t> –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636" dirty="0" smtClean="0">
                <a:solidFill>
                  <a:srgbClr val="C00000"/>
                </a:solidFill>
              </a:rPr>
              <a:t>Руководителям… </a:t>
            </a:r>
            <a:r>
              <a:rPr lang="ru-RU" altLang="ru-RU" sz="1636" dirty="0" err="1" smtClean="0">
                <a:solidFill>
                  <a:srgbClr val="C00000"/>
                </a:solidFill>
              </a:rPr>
              <a:t>ИТР</a:t>
            </a:r>
            <a:r>
              <a:rPr lang="ru-RU" altLang="ru-RU" sz="1636" dirty="0" smtClean="0">
                <a:solidFill>
                  <a:srgbClr val="C00000"/>
                </a:solidFill>
              </a:rPr>
              <a:t>…, </a:t>
            </a:r>
            <a:r>
              <a:rPr lang="ru-RU" altLang="ru-RU" sz="1636" dirty="0">
                <a:solidFill>
                  <a:srgbClr val="C00000"/>
                </a:solidFill>
              </a:rPr>
              <a:t>которые в соответствии с должностными обязанностями периодически посещают производственные помещения (площадки), должны </a:t>
            </a:r>
            <a:r>
              <a:rPr lang="ru-RU" altLang="ru-RU" sz="1636" dirty="0" smtClean="0">
                <a:solidFill>
                  <a:srgbClr val="C00000"/>
                </a:solidFill>
              </a:rPr>
              <a:t>выдаваться </a:t>
            </a:r>
            <a:r>
              <a:rPr lang="ru-RU" altLang="ru-RU" sz="1636" dirty="0">
                <a:solidFill>
                  <a:srgbClr val="C00000"/>
                </a:solidFill>
              </a:rPr>
              <a:t>соответствующие СИЗ в качестве дежурных (на время посещения данных объектов).</a:t>
            </a:r>
            <a:endParaRPr lang="ru-RU" altLang="ru-RU" sz="1636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endParaRPr lang="ru-RU" altLang="ru-RU" sz="1636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63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При определении объема СИЗ, предполагаемых к выдаче работникам на основании проведенных </a:t>
            </a:r>
            <a:r>
              <a:rPr lang="ru-RU" altLang="ru-RU" sz="1636" dirty="0" err="1">
                <a:solidFill>
                  <a:schemeClr val="accent5">
                    <a:lumMod val="50000"/>
                  </a:schemeClr>
                </a:solidFill>
              </a:rPr>
              <a:t>СОУТ</a:t>
            </a:r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 и </a:t>
            </a:r>
            <a:r>
              <a:rPr lang="ru-RU" altLang="ru-RU" sz="1636" dirty="0" err="1">
                <a:solidFill>
                  <a:schemeClr val="accent5">
                    <a:lumMod val="50000"/>
                  </a:schemeClr>
                </a:solidFill>
              </a:rPr>
              <a:t>ОПР</a:t>
            </a:r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altLang="ru-RU" sz="1636" u="sng" dirty="0">
                <a:solidFill>
                  <a:schemeClr val="accent5">
                    <a:lumMod val="50000"/>
                  </a:schemeClr>
                </a:solidFill>
              </a:rPr>
              <a:t>работодатель вправе не учитывать СИЗ от опасностей, уровень риска по которым не приведет к нанесению вреда здоровью работника в процессе трудовой деятельности </a:t>
            </a:r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вследствие реализации работодателем </a:t>
            </a:r>
            <a:r>
              <a:rPr lang="ru-RU" altLang="ru-RU" sz="1636" b="1" dirty="0">
                <a:solidFill>
                  <a:schemeClr val="accent5">
                    <a:lumMod val="50000"/>
                  </a:schemeClr>
                </a:solidFill>
              </a:rPr>
              <a:t>иных мероприятий по управлению рисками</a:t>
            </a:r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, снижению их уровней. </a:t>
            </a:r>
            <a:endParaRPr lang="ru-RU" altLang="ru-RU" sz="1636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endParaRPr lang="ru-RU" altLang="ru-RU" sz="1636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636" dirty="0" smtClean="0">
                <a:solidFill>
                  <a:schemeClr val="accent5">
                    <a:lumMod val="50000"/>
                  </a:schemeClr>
                </a:solidFill>
              </a:rPr>
              <a:t>При </a:t>
            </a:r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этом реализация указанных мероприятий должна подтверждаться результатами </a:t>
            </a:r>
            <a:r>
              <a:rPr lang="ru-RU" altLang="ru-RU" sz="1636" dirty="0" err="1">
                <a:solidFill>
                  <a:schemeClr val="accent5">
                    <a:lumMod val="50000"/>
                  </a:schemeClr>
                </a:solidFill>
              </a:rPr>
              <a:t>СОУТ</a:t>
            </a:r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 и (или) ОПР</a:t>
            </a:r>
            <a:r>
              <a:rPr lang="ru-RU" altLang="ru-RU" sz="1636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altLang="ru-RU" sz="1636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523428" y="280183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Приказ Минтруда России N 766н от 29.10.2021 "Об утверждении Правил обеспечения </a:t>
            </a:r>
          </a:p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работников средствами индивидуальной защиты и смывающими средствами</a:t>
            </a:r>
            <a:r>
              <a:rPr lang="ru-RU" altLang="ru-RU" sz="1636" dirty="0">
                <a:solidFill>
                  <a:schemeClr val="bg1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09677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4" y="1980944"/>
            <a:ext cx="3468925" cy="27739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1824" y="228228"/>
            <a:ext cx="10057959" cy="6382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631826" y="241216"/>
            <a:ext cx="10057958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bg1"/>
                </a:solidFill>
              </a:rPr>
              <a:t>Приказ Минтруда России N 767н от 29 октября 2021 года Об утверждении Единых типовых норм </a:t>
            </a:r>
          </a:p>
          <a:p>
            <a:pPr algn="ctr"/>
            <a:r>
              <a:rPr lang="ru-RU" altLang="ru-RU" sz="1636" dirty="0">
                <a:solidFill>
                  <a:schemeClr val="bg1"/>
                </a:solidFill>
              </a:rPr>
              <a:t>выдачи средств индивидуальной защиты и смывающих средств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31824" y="1130793"/>
            <a:ext cx="3561953" cy="447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2400" b="1" u="sng" dirty="0">
                <a:solidFill>
                  <a:srgbClr val="C00000"/>
                </a:solidFill>
              </a:rPr>
              <a:t>Действует начиная </a:t>
            </a:r>
          </a:p>
          <a:p>
            <a:pPr algn="ctr" eaLnBrk="1" hangingPunct="1">
              <a:defRPr/>
            </a:pPr>
            <a:r>
              <a:rPr lang="ru-RU" altLang="zh-CN" sz="2400" dirty="0">
                <a:solidFill>
                  <a:schemeClr val="accent5">
                    <a:lumMod val="75000"/>
                  </a:schemeClr>
                </a:solidFill>
              </a:rPr>
              <a:t>с 01 сентября 2023 г.</a:t>
            </a:r>
          </a:p>
          <a:p>
            <a:pPr algn="ctr" eaLnBrk="1" hangingPunct="1">
              <a:defRPr/>
            </a:pPr>
            <a:endParaRPr lang="ru-RU" altLang="zh-CN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ru-RU" altLang="zh-CN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ru-RU" altLang="zh-CN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ru-RU" altLang="zh-CN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ru-RU" altLang="zh-CN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ru-RU" altLang="zh-CN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ru-RU" altLang="zh-CN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ru-RU" altLang="zh-CN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altLang="zh-CN" sz="2400" b="1" u="sng" dirty="0">
                <a:solidFill>
                  <a:srgbClr val="C00000"/>
                </a:solidFill>
              </a:rPr>
              <a:t>Отмена ТОН </a:t>
            </a:r>
          </a:p>
          <a:p>
            <a:pPr algn="ctr" eaLnBrk="1" hangingPunct="1">
              <a:defRPr/>
            </a:pPr>
            <a:r>
              <a:rPr lang="ru-RU" altLang="zh-CN" sz="2400" dirty="0" smtClean="0">
                <a:solidFill>
                  <a:schemeClr val="accent5">
                    <a:lumMod val="75000"/>
                  </a:schemeClr>
                </a:solidFill>
              </a:rPr>
              <a:t>24:00 31 </a:t>
            </a:r>
            <a:r>
              <a:rPr lang="ru-RU" altLang="zh-CN" sz="2400" dirty="0">
                <a:solidFill>
                  <a:schemeClr val="accent5">
                    <a:lumMod val="75000"/>
                  </a:schemeClr>
                </a:solidFill>
              </a:rPr>
              <a:t>декабря 2024 г.</a:t>
            </a:r>
            <a:endParaRPr lang="en-US" altLang="zh-CN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4535390" y="1117018"/>
            <a:ext cx="6355132" cy="15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18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Три Приложения </a:t>
            </a:r>
            <a:r>
              <a:rPr lang="ru-RU" altLang="zh-CN" sz="1600" dirty="0" smtClean="0">
                <a:solidFill>
                  <a:schemeClr val="accent5">
                    <a:lumMod val="75000"/>
                  </a:schemeClr>
                </a:solidFill>
              </a:rPr>
              <a:t>принятых </a:t>
            </a: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одним </a:t>
            </a:r>
          </a:p>
          <a:p>
            <a:pPr algn="ctr" eaLnBrk="1" hangingPunct="1">
              <a:defRPr/>
            </a:pP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Приказом Минтруда России</a:t>
            </a:r>
          </a:p>
          <a:p>
            <a:pPr algn="ctr" eaLnBrk="1" hangingPunct="1">
              <a:defRPr/>
            </a:pPr>
            <a:endParaRPr lang="ru-RU" altLang="zh-CN" sz="16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Приложение </a:t>
            </a:r>
            <a:r>
              <a:rPr lang="ru-RU" altLang="zh-CN" sz="1600" dirty="0" smtClean="0">
                <a:solidFill>
                  <a:schemeClr val="accent5">
                    <a:lumMod val="75000"/>
                  </a:schemeClr>
                </a:solidFill>
              </a:rPr>
              <a:t>№ 1 </a:t>
            </a: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– Рабочие профессии</a:t>
            </a:r>
          </a:p>
          <a:p>
            <a:pPr eaLnBrk="1" hangingPunct="1">
              <a:defRPr/>
            </a:pP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Приложение </a:t>
            </a:r>
            <a:r>
              <a:rPr lang="ru-RU" altLang="zh-CN" sz="1600" dirty="0" smtClean="0">
                <a:solidFill>
                  <a:schemeClr val="accent5">
                    <a:lumMod val="75000"/>
                  </a:schemeClr>
                </a:solidFill>
              </a:rPr>
              <a:t>№ 2 </a:t>
            </a: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– Опасности и компенсирующие СИЗ</a:t>
            </a:r>
          </a:p>
          <a:p>
            <a:pPr eaLnBrk="1" hangingPunct="1">
              <a:defRPr/>
            </a:pP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Приложение № 3 – Дерматологические СИЗ</a:t>
            </a:r>
            <a:endParaRPr lang="en-US" altLang="zh-CN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4465237" y="3506920"/>
            <a:ext cx="6353277" cy="201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18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1600" b="1" u="sng" dirty="0">
                <a:solidFill>
                  <a:srgbClr val="C00000"/>
                </a:solidFill>
              </a:rPr>
              <a:t>Особенности:</a:t>
            </a:r>
          </a:p>
          <a:p>
            <a:pPr algn="ctr" eaLnBrk="1" hangingPunct="1">
              <a:defRPr/>
            </a:pPr>
            <a:endParaRPr lang="ru-RU" altLang="zh-CN" sz="16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Приложение </a:t>
            </a:r>
            <a:r>
              <a:rPr lang="ru-RU" altLang="zh-CN" sz="1600" dirty="0" smtClean="0">
                <a:solidFill>
                  <a:schemeClr val="accent5">
                    <a:lumMod val="75000"/>
                  </a:schemeClr>
                </a:solidFill>
              </a:rPr>
              <a:t>№ 1 </a:t>
            </a: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– исключены </a:t>
            </a:r>
            <a:r>
              <a:rPr lang="ru-RU" altLang="zh-CN" sz="1600" dirty="0" err="1">
                <a:solidFill>
                  <a:schemeClr val="accent5">
                    <a:lumMod val="75000"/>
                  </a:schemeClr>
                </a:solidFill>
              </a:rPr>
              <a:t>ИТР</a:t>
            </a: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, «высота», «</a:t>
            </a:r>
            <a:r>
              <a:rPr lang="ru-RU" altLang="zh-CN" sz="1600" dirty="0" err="1">
                <a:solidFill>
                  <a:schemeClr val="accent5">
                    <a:lumMod val="75000"/>
                  </a:schemeClr>
                </a:solidFill>
              </a:rPr>
              <a:t>утепленка</a:t>
            </a: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»</a:t>
            </a:r>
          </a:p>
          <a:p>
            <a:pPr eaLnBrk="1" hangingPunct="1">
              <a:defRPr/>
            </a:pP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Приложение </a:t>
            </a:r>
            <a:r>
              <a:rPr lang="ru-RU" altLang="zh-CN" sz="1600" dirty="0" smtClean="0">
                <a:solidFill>
                  <a:schemeClr val="accent5">
                    <a:lumMod val="75000"/>
                  </a:schemeClr>
                </a:solidFill>
              </a:rPr>
              <a:t>№ 2 </a:t>
            </a: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– Опасности идентифицируем с учётом    	              уровней воздействия на работника </a:t>
            </a:r>
          </a:p>
          <a:p>
            <a:pPr eaLnBrk="1" hangingPunct="1">
              <a:defRPr/>
            </a:pP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Приложение № 3 – </a:t>
            </a:r>
            <a:r>
              <a:rPr lang="ru-RU" altLang="zh-CN" sz="1600" dirty="0" err="1">
                <a:solidFill>
                  <a:schemeClr val="accent5">
                    <a:lumMod val="75000"/>
                  </a:schemeClr>
                </a:solidFill>
              </a:rPr>
              <a:t>ДСИЗ</a:t>
            </a:r>
            <a:r>
              <a:rPr lang="ru-RU" altLang="zh-CN" sz="1600" dirty="0">
                <a:solidFill>
                  <a:schemeClr val="accent5">
                    <a:lumMod val="75000"/>
                  </a:schemeClr>
                </a:solidFill>
              </a:rPr>
              <a:t> выбираем учитывая не только 	               загрязнения, но и температурные факторов 	               рабочей среды</a:t>
            </a:r>
            <a:endParaRPr lang="en-US" altLang="zh-CN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 descr="https://www.c-o-k.ru/images/company/logo/honeywell.jpg"/>
          <p:cNvSpPr>
            <a:spLocks noChangeAspect="1" noChangeArrowheads="1"/>
          </p:cNvSpPr>
          <p:nvPr/>
        </p:nvSpPr>
        <p:spPr bwMode="auto">
          <a:xfrm>
            <a:off x="1218273" y="-114884"/>
            <a:ext cx="242394" cy="24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32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761730" y="154093"/>
            <a:ext cx="3744416" cy="2448272"/>
          </a:xfrm>
          <a:prstGeom prst="rect">
            <a:avLst/>
          </a:prstGeom>
        </p:spPr>
        <p:txBody>
          <a:bodyPr lIns="95418" tIns="47709" rIns="95418" bIns="47709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sz="187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r>
            <a:br>
              <a:rPr lang="ru-RU" altLang="ru-RU" sz="187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ru-RU" altLang="ru-RU" sz="1870" b="1" kern="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БИЗНЕС-КЕЙС</a:t>
            </a:r>
            <a:endParaRPr lang="ru-RU" altLang="ru-RU" sz="1870" kern="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defRPr/>
            </a:pPr>
            <a:r>
              <a:rPr lang="ru-RU" altLang="ru-RU" sz="1870" b="1" kern="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87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НОРМЫ» </a:t>
            </a:r>
            <a:endParaRPr lang="ru-RU" altLang="ru-RU" sz="1870" b="1" kern="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sz="1870" kern="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Профессия</a:t>
            </a:r>
          </a:p>
          <a:p>
            <a:pPr>
              <a:defRPr/>
            </a:pPr>
            <a:r>
              <a:rPr lang="ru-RU" altLang="ru-RU" sz="1870" kern="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783 </a:t>
            </a:r>
          </a:p>
          <a:p>
            <a:pPr>
              <a:defRPr/>
            </a:pPr>
            <a:r>
              <a:rPr lang="ru-RU" altLang="ru-RU" sz="1870" kern="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Водитель автомобиля</a:t>
            </a:r>
          </a:p>
          <a:p>
            <a:pPr>
              <a:defRPr/>
            </a:pPr>
            <a:endParaRPr lang="ru-RU" altLang="ru-RU" sz="1870" kern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ru-RU" sz="1100" kern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9281"/>
          <a:stretch/>
        </p:blipFill>
        <p:spPr>
          <a:xfrm>
            <a:off x="593378" y="3257264"/>
            <a:ext cx="2769177" cy="1872208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283" t="1706" r="2036" b="11797"/>
          <a:stretch/>
        </p:blipFill>
        <p:spPr>
          <a:xfrm>
            <a:off x="7395003" y="3155962"/>
            <a:ext cx="2860873" cy="1986718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762" y="2501875"/>
            <a:ext cx="3024336" cy="3024336"/>
          </a:xfrm>
          <a:prstGeom prst="ellips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82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870853" y="5194219"/>
            <a:ext cx="2356617" cy="67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59"/>
          </a:p>
        </p:txBody>
      </p:sp>
      <p:sp>
        <p:nvSpPr>
          <p:cNvPr id="20" name="AutoShape 8" descr="https://www.c-o-k.ru/images/company/logo/honeywell.jpg"/>
          <p:cNvSpPr>
            <a:spLocks noChangeAspect="1" noChangeArrowheads="1"/>
          </p:cNvSpPr>
          <p:nvPr/>
        </p:nvSpPr>
        <p:spPr bwMode="auto">
          <a:xfrm>
            <a:off x="1218273" y="-114884"/>
            <a:ext cx="242394" cy="24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32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786688" y="173578"/>
            <a:ext cx="2609112" cy="345504"/>
          </a:xfrm>
          <a:prstGeom prst="rect">
            <a:avLst/>
          </a:prstGeom>
        </p:spPr>
        <p:txBody>
          <a:bodyPr lIns="95418" tIns="47709" rIns="95418" bIns="47709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ru-RU" altLang="ru-RU" sz="187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 № 1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14236" y="733478"/>
            <a:ext cx="1346638" cy="1094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59">
              <a:solidFill>
                <a:prstClr val="white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320308"/>
              </p:ext>
            </p:extLst>
          </p:nvPr>
        </p:nvGraphicFramePr>
        <p:xfrm>
          <a:off x="1745506" y="166235"/>
          <a:ext cx="8821704" cy="385623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052680"/>
                <a:gridCol w="5551947"/>
                <a:gridCol w="1217077"/>
              </a:tblGrid>
              <a:tr h="679456">
                <a:tc gridSpan="3"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Водитель</a:t>
                      </a:r>
                      <a:r>
                        <a:rPr lang="ru-RU" sz="16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автомобиля</a:t>
                      </a:r>
                      <a:endParaRPr lang="ru-RU" sz="16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11" marR="35511" marT="0" marB="0"/>
                </a:tc>
              </a:tr>
              <a:tr h="277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Одежда специальная защитная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Жилет </a:t>
                      </a:r>
                      <a:r>
                        <a:rPr lang="ru-RU" sz="11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сигнальный</a:t>
                      </a: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повышенной видимости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 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4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Костюм </a:t>
                      </a:r>
                      <a:r>
                        <a:rPr lang="ru-RU" sz="11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защиты </a:t>
                      </a: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механических воздействий (истирания)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4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Пальто, полупальто, плащ </a:t>
                      </a:r>
                      <a:r>
                        <a:rPr lang="ru-RU" sz="11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для защиты </a:t>
                      </a: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от воды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 на 2 года</a:t>
                      </a: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4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0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Средства защиты ног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Обувь специальная </a:t>
                      </a:r>
                      <a:r>
                        <a:rPr lang="ru-RU" sz="11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защиты </a:t>
                      </a: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механических воздействий (истирания)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пара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7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Средства защиты рук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Перчатки </a:t>
                      </a:r>
                      <a:r>
                        <a:rPr lang="ru-RU" sz="11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защиты </a:t>
                      </a: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механических воздействий (истирания)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 </a:t>
                      </a: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4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Средства защиты головы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Головной убор </a:t>
                      </a:r>
                      <a:r>
                        <a:rPr lang="ru-RU" sz="1100" b="1" i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защиты </a:t>
                      </a:r>
                      <a:r>
                        <a:rPr lang="ru-RU" sz="1100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общих производственных загрязнений</a:t>
                      </a:r>
                      <a:endParaRPr lang="ru-RU" sz="1100" b="0" i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100" b="0" i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6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4091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Средства защиты глаз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Очки </a:t>
                      </a:r>
                      <a:r>
                        <a:rPr lang="ru-RU" sz="11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защиты </a:t>
                      </a:r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ультрафиолетового излучения, слепящей яркости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4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8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06" marR="4150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119" b="18678"/>
          <a:stretch/>
        </p:blipFill>
        <p:spPr>
          <a:xfrm>
            <a:off x="2806235" y="3717502"/>
            <a:ext cx="7758917" cy="2077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726" y="3541079"/>
            <a:ext cx="324036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058803"/>
              </p:ext>
            </p:extLst>
          </p:nvPr>
        </p:nvGraphicFramePr>
        <p:xfrm>
          <a:off x="2681609" y="986260"/>
          <a:ext cx="8033194" cy="4107903"/>
        </p:xfrm>
        <a:graphic>
          <a:graphicData uri="http://schemas.openxmlformats.org/drawingml/2006/table">
            <a:tbl>
              <a:tblPr/>
              <a:tblGrid>
                <a:gridCol w="245474"/>
                <a:gridCol w="758837"/>
                <a:gridCol w="311831"/>
                <a:gridCol w="976476"/>
                <a:gridCol w="1141530"/>
                <a:gridCol w="919809"/>
                <a:gridCol w="919809"/>
                <a:gridCol w="1814369"/>
                <a:gridCol w="945059"/>
              </a:tblGrid>
              <a:tr h="1262248">
                <a:tc rowSpan="9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Низкая температура окружающей среды в рабочей зоне, в том числе связанная с климатом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4.7.1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Простудное заболевание работника из-за воздействия пониженной температуры воздуха, обморожения мягких тканей, в том числе мягких тканей конечностей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Одежда специальная для защиты от пониженных температур, пониженных температур и ветра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Костюм/комплект (в том числе отдельными предметами: куртка, брюки, полукомбинезон, жилет)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климатическим поясам и классам защиты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Комбинезон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Белье специальное утепленное (кальсоны/панталоны утепленные, фуфайка, утепленная)</a:t>
                      </a:r>
                      <a:endParaRPr lang="ru-RU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климатическим поясам и классам защиты</a:t>
                      </a:r>
                    </a:p>
                    <a:p>
                      <a:pPr algn="l" fontAlgn="t"/>
                      <a:endParaRPr lang="ru-RU" sz="8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шт.</a:t>
                      </a:r>
                      <a:endParaRPr lang="ru-RU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2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Термобелье специальное (кальсоны/панталоны, фуфайка)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шт.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1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Изделия носочно-чулочные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пар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1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Обувь специальная для защиты от пониженных температур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Ботинки</a:t>
                      </a:r>
                      <a:b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Полусапоги</a:t>
                      </a:r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Сапоги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климатическим поясам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Обувь валяная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климатическим поясам по климатическим поясам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23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Унты (сапоги) меховые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89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СИЗ рук </a:t>
                      </a:r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защиты от пониженных температур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Перчатки</a:t>
                      </a:r>
                      <a:b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Рукавицы по климатическим поясам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пары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Рукавицы меховые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пара на 2 года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243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СИЗ </a:t>
                      </a:r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головы: головной убор для защиты от пониженных температур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Подшлемник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Подшлемник меховой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 на 3 года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1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климатическим поясам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Шапка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1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Шлем</a:t>
                      </a:r>
                    </a:p>
                  </a:txBody>
                  <a:tcPr marL="12667" marR="12667" marT="6334" marB="633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01" marR="15201" marT="7600" marB="7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4121770" y="2482049"/>
            <a:ext cx="504972" cy="44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6178725" y="1948211"/>
            <a:ext cx="504972" cy="44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8874298" y="1015765"/>
            <a:ext cx="504972" cy="44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188490" y="-23133"/>
            <a:ext cx="5261203" cy="925814"/>
          </a:xfrm>
          <a:prstGeom prst="rect">
            <a:avLst/>
          </a:prstGeom>
        </p:spPr>
        <p:txBody>
          <a:bodyPr lIns="95418" tIns="47709" rIns="95418" bIns="47709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ru-RU" altLang="ru-RU" sz="187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r>
            <a:br>
              <a:rPr lang="ru-RU" altLang="ru-RU" sz="187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ru-RU" altLang="ru-RU" sz="187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 № 2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4856"/>
          <a:stretch/>
        </p:blipFill>
        <p:spPr>
          <a:xfrm flipH="1">
            <a:off x="2604747" y="3491523"/>
            <a:ext cx="2776424" cy="2571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4" y="2361484"/>
            <a:ext cx="3902295" cy="22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09402" y="526439"/>
            <a:ext cx="6142035" cy="7976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None/>
              <a:defRPr/>
            </a:pPr>
            <a:r>
              <a:rPr lang="ru-RU" sz="1519" dirty="0" smtClean="0">
                <a:solidFill>
                  <a:srgbClr val="C00000"/>
                </a:solidFill>
              </a:rPr>
              <a:t>Работодатель </a:t>
            </a:r>
            <a:r>
              <a:rPr lang="ru-RU" sz="1519" dirty="0">
                <a:solidFill>
                  <a:srgbClr val="C00000"/>
                </a:solidFill>
              </a:rPr>
              <a:t>имеет право осуществлять </a:t>
            </a:r>
            <a:r>
              <a:rPr lang="ru-RU" sz="1519" b="1" dirty="0">
                <a:solidFill>
                  <a:srgbClr val="C00000"/>
                </a:solidFill>
              </a:rPr>
              <a:t>замену нескольких СИЗ</a:t>
            </a:r>
            <a:r>
              <a:rPr lang="ru-RU" sz="1519" dirty="0">
                <a:solidFill>
                  <a:srgbClr val="C00000"/>
                </a:solidFill>
              </a:rPr>
              <a:t>, указанных в Нормах, </a:t>
            </a:r>
            <a:r>
              <a:rPr lang="ru-RU" sz="1519" b="1" dirty="0">
                <a:solidFill>
                  <a:srgbClr val="C00000"/>
                </a:solidFill>
              </a:rPr>
              <a:t>на одно</a:t>
            </a:r>
            <a:r>
              <a:rPr lang="ru-RU" sz="1519" dirty="0">
                <a:solidFill>
                  <a:srgbClr val="C00000"/>
                </a:solidFill>
              </a:rPr>
              <a:t>, обеспечивающее равноценную или превосходящую защиту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5594" y="4639291"/>
            <a:ext cx="2671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altLang="ru-RU" sz="140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от </a:t>
            </a:r>
            <a:r>
              <a:rPr lang="ru-RU" altLang="ru-RU" sz="1400" dirty="0" err="1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ОПЗ</a:t>
            </a:r>
            <a:r>
              <a:rPr lang="ru-RU" altLang="ru-RU" sz="1400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механических воздействий</a:t>
            </a:r>
            <a:endParaRPr lang="ru-RU" altLang="ru-RU" sz="140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044" r="27642"/>
          <a:stretch/>
        </p:blipFill>
        <p:spPr>
          <a:xfrm>
            <a:off x="3011436" y="1946040"/>
            <a:ext cx="1317667" cy="3793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923" y="989707"/>
            <a:ext cx="2350037" cy="4230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1448" t="27242" r="11901" b="27243"/>
          <a:stretch/>
        </p:blipFill>
        <p:spPr>
          <a:xfrm>
            <a:off x="6277567" y="1982164"/>
            <a:ext cx="698912" cy="737740"/>
          </a:xfrm>
          <a:prstGeom prst="flowChartConnector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1281" t="27393" r="50031" b="27092"/>
          <a:stretch/>
        </p:blipFill>
        <p:spPr>
          <a:xfrm>
            <a:off x="1641475" y="3559868"/>
            <a:ext cx="921273" cy="921273"/>
          </a:xfrm>
          <a:prstGeom prst="flowChartConnector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273898" y="2913140"/>
            <a:ext cx="2671762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altLang="ru-RU" sz="140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от </a:t>
            </a:r>
            <a:r>
              <a:rPr lang="ru-RU" altLang="ru-RU" sz="1400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ОПЗ</a:t>
            </a:r>
            <a:r>
              <a:rPr lang="ru-RU" altLang="ru-RU" sz="140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механических воздействий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altLang="ru-RU" sz="1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от пониженных температур</a:t>
            </a:r>
            <a:endParaRPr lang="ru-RU" altLang="ru-RU" sz="1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602390" y="-48827"/>
            <a:ext cx="6607842" cy="1203130"/>
          </a:xfrm>
          <a:prstGeom prst="rect">
            <a:avLst/>
          </a:prstGeom>
        </p:spPr>
        <p:txBody>
          <a:bodyPr lIns="95418" tIns="47709" rIns="95418" bIns="47709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defTabSz="1068697">
              <a:defRPr/>
            </a:pPr>
            <a:r>
              <a:rPr lang="ru-RU" altLang="ru-RU" sz="187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r>
            <a:br>
              <a:rPr lang="ru-RU" altLang="ru-RU" sz="1870" kern="0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ru-RU" altLang="ru-RU" sz="187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ПОЛОЖЕНИЯ ПРАВИЛ </a:t>
            </a:r>
          </a:p>
          <a:p>
            <a:pPr algn="r" defTabSz="1068697">
              <a:defRPr/>
            </a:pPr>
            <a:r>
              <a:rPr lang="ru-RU" altLang="ru-RU" sz="1870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Норм, утверждаемых </a:t>
            </a:r>
            <a:r>
              <a:rPr lang="ru-RU" altLang="ru-RU" sz="1870" kern="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ЛНА</a:t>
            </a:r>
            <a:endParaRPr lang="ru-RU" altLang="ru-RU" sz="1870" kern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746642"/>
              </p:ext>
            </p:extLst>
          </p:nvPr>
        </p:nvGraphicFramePr>
        <p:xfrm>
          <a:off x="768396" y="989707"/>
          <a:ext cx="9762086" cy="47487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1046"/>
                <a:gridCol w="1296144"/>
                <a:gridCol w="6192688"/>
                <a:gridCol w="1152128"/>
                <a:gridCol w="720080"/>
              </a:tblGrid>
              <a:tr h="77150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профессии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СИЗ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(конструкция, класс защиты и т.д.)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Нормы выдачи на год (ед.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изм.)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Осно-вание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01762">
                <a:tc rowSpan="7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Водитель автомобиля</a:t>
                      </a:r>
                    </a:p>
                  </a:txBody>
                  <a:tcPr marL="106878" marR="106878" marT="53439" marB="53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Костюм для защиты от </a:t>
                      </a:r>
                      <a:r>
                        <a:rPr lang="ru-RU" sz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ОПЗ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механических воздействий (истирания) из хлопкополиэфирной ткани с ВО отделкой: куртка/брюки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П1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П2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1770"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Плащ для защиты от воды (3 класса защиты) сигнальный повышенной</a:t>
                      </a:r>
                      <a:r>
                        <a:rPr lang="ru-RU" sz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видимости (2 класс защиты)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 на 2 г.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878" marR="106878" marT="53439" marB="53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7455"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Обувь специальная для защиты от механических воздействий (истирания),, </a:t>
                      </a:r>
                      <a:r>
                        <a:rPr lang="ru-RU" sz="12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ОПЗ</a:t>
                      </a: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sz="1200" b="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МБС</a:t>
                      </a:r>
                      <a:r>
                        <a:rPr lang="ru-RU" sz="12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подошве (</a:t>
                      </a:r>
                      <a:r>
                        <a:rPr lang="ru-RU" sz="1200" b="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</a:t>
                      </a:r>
                      <a:r>
                        <a:rPr lang="ru-RU" sz="12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/нитрил) с верхом из натуральной кожи: ботинки</a:t>
                      </a:r>
                      <a:endParaRPr lang="ru-RU" sz="12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пара</a:t>
                      </a:r>
                      <a:endParaRPr lang="ru-RU" sz="12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П2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8099"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Перчатки для защиты от </a:t>
                      </a:r>
                      <a:r>
                        <a:rPr lang="ru-RU" sz="12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ОПЗ</a:t>
                      </a: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механических воздействий (истирания), трикотажные </a:t>
                      </a:r>
                      <a:r>
                        <a:rPr lang="ru-RU" sz="1200" b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полимерным покрытием на ладонной части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 пар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П1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9612"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Головной убор для защиты от общих производственных загрязнений из хлопкополиэфирного  материала: </a:t>
                      </a:r>
                      <a:r>
                        <a:rPr lang="ru-RU" sz="1200" b="0" i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бейсболка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200" b="0" i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П1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5407"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Жилет сигнальный повышенной видимости 3 класса защиты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 </a:t>
                      </a: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П1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54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Очки открытые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защиты 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ультрафиолетового излучения, слепящей яркости </a:t>
                      </a: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 покрытием от запотевания,</a:t>
                      </a:r>
                      <a:r>
                        <a:rPr lang="ru-RU" sz="12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поликарбонатные, с возможностью регулировки дужек по длине и углу наклона</a:t>
                      </a:r>
                      <a:endParaRPr lang="ru-RU" sz="12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П1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06" marR="4150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1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61" y="388090"/>
            <a:ext cx="8186437" cy="3859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94" y="4086051"/>
            <a:ext cx="8186437" cy="118707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7267647" y="727807"/>
            <a:ext cx="648072" cy="24221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32161" y="146191"/>
            <a:ext cx="1422918" cy="9155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Straight Connector 49"/>
          <p:cNvCxnSpPr/>
          <p:nvPr/>
        </p:nvCxnSpPr>
        <p:spPr>
          <a:xfrm>
            <a:off x="2155079" y="673436"/>
            <a:ext cx="5040560" cy="1252400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913858" y="1938876"/>
            <a:ext cx="578595" cy="37882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203155" y="587771"/>
            <a:ext cx="646807" cy="6179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913858" y="3946427"/>
            <a:ext cx="1422918" cy="7046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259535" y="3286836"/>
            <a:ext cx="620689" cy="4073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426026" y="4050152"/>
            <a:ext cx="1008112" cy="4073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0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63" y="3184725"/>
            <a:ext cx="8045738" cy="28396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25626" y="1301571"/>
            <a:ext cx="7344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Опасность – 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потенциальный источник нанесения вреда здоровью работника в процессе трудовой деятельности</a:t>
            </a: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523428" y="280183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ИЗМЕНЕНИЯ В ТРУДОВОЙ КОДЕКС РОССИЙСКОЙ ФЕДЕРАЦИИ  </a:t>
            </a:r>
          </a:p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Федеральный закон № 311-ФЗ от 02.07.2021</a:t>
            </a:r>
          </a:p>
        </p:txBody>
      </p:sp>
    </p:spTree>
    <p:extLst>
      <p:ext uri="{BB962C8B-B14F-4D97-AF65-F5344CB8AC3E}">
        <p14:creationId xmlns:p14="http://schemas.microsoft.com/office/powerpoint/2010/main" val="39504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26256" y="144324"/>
            <a:ext cx="6146054" cy="1069309"/>
          </a:xfrm>
          <a:prstGeom prst="rect">
            <a:avLst/>
          </a:prstGeom>
        </p:spPr>
        <p:txBody>
          <a:bodyPr lIns="95418" tIns="47709" rIns="95418" bIns="47709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ru-RU" sz="187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187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87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ВОПРОСА ТРАВМАТИЗМА</a:t>
            </a:r>
          </a:p>
          <a:p>
            <a:pPr algn="r" eaLnBrk="1" hangingPunct="1">
              <a:defRPr/>
            </a:pPr>
            <a:r>
              <a:rPr lang="ru-RU" altLang="ru-RU" sz="1870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«русский авось…»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73469" y="1213633"/>
            <a:ext cx="3619091" cy="398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5" b="1" dirty="0">
                <a:solidFill>
                  <a:srgbClr val="C00000"/>
                </a:solidFill>
                <a:latin typeface="Arial" panose="020B0604020202020204" pitchFamily="34" charset="0"/>
              </a:rPr>
              <a:t>40% травм </a:t>
            </a:r>
          </a:p>
          <a:p>
            <a:endParaRPr lang="ru-RU" sz="1636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ru-RU" sz="245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происходят после слов:</a:t>
            </a:r>
          </a:p>
          <a:p>
            <a:r>
              <a:rPr lang="ru-RU" sz="245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Зацени, как я могу !!! …</a:t>
            </a:r>
          </a:p>
          <a:p>
            <a:endParaRPr lang="ru-RU" sz="1636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ru-RU" sz="2805" b="1" dirty="0">
                <a:solidFill>
                  <a:srgbClr val="C00000"/>
                </a:solidFill>
                <a:latin typeface="Arial" panose="020B0604020202020204" pitchFamily="34" charset="0"/>
              </a:rPr>
              <a:t>Остальные 60% </a:t>
            </a:r>
          </a:p>
          <a:p>
            <a:endParaRPr lang="ru-RU" sz="1636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sz="245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Да ну, ерунда … </a:t>
            </a:r>
          </a:p>
          <a:p>
            <a:r>
              <a:rPr lang="ru-RU" sz="2459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смотри как надо!!! </a:t>
            </a:r>
          </a:p>
        </p:txBody>
      </p:sp>
      <p:pic>
        <p:nvPicPr>
          <p:cNvPr id="1030" name="Picture 6" descr="https://pbs.twimg.com/media/EAypmeYW4AAtPbz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18" y="1148533"/>
            <a:ext cx="5427707" cy="405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2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26256" y="144324"/>
            <a:ext cx="6146054" cy="1069309"/>
          </a:xfrm>
          <a:prstGeom prst="rect">
            <a:avLst/>
          </a:prstGeom>
        </p:spPr>
        <p:txBody>
          <a:bodyPr lIns="95418" tIns="47709" rIns="95418" bIns="47709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ru-RU" sz="187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187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87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ВОПРОСА ТРАВМАТИЗМА</a:t>
            </a:r>
          </a:p>
          <a:p>
            <a:pPr algn="r" eaLnBrk="1" hangingPunct="1">
              <a:defRPr/>
            </a:pPr>
            <a:r>
              <a:rPr lang="ru-RU" altLang="ru-RU" sz="1870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«русский авось…»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53219" y="1054384"/>
            <a:ext cx="3619091" cy="1459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5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Что не так?</a:t>
            </a:r>
            <a:endParaRPr lang="ru-RU" sz="2805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ru-RU" sz="2805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Как исправить?</a:t>
            </a:r>
            <a:endParaRPr lang="ru-RU" sz="2805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78" y="881026"/>
            <a:ext cx="5647425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12869"/>
          <a:stretch/>
        </p:blipFill>
        <p:spPr>
          <a:xfrm>
            <a:off x="5993978" y="2512269"/>
            <a:ext cx="4311375" cy="288032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782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26256" y="144324"/>
            <a:ext cx="6146054" cy="1069309"/>
          </a:xfrm>
          <a:prstGeom prst="rect">
            <a:avLst/>
          </a:prstGeom>
        </p:spPr>
        <p:txBody>
          <a:bodyPr lIns="95418" tIns="47709" rIns="95418" bIns="47709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ru-RU" sz="187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187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87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ВОПРОСА ТРАВМАТИЗМА</a:t>
            </a:r>
          </a:p>
          <a:p>
            <a:pPr algn="r" eaLnBrk="1" hangingPunct="1">
              <a:defRPr/>
            </a:pPr>
            <a:r>
              <a:rPr lang="ru-RU" altLang="ru-RU" sz="1870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«русский авось…»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20312" y="1229491"/>
            <a:ext cx="3619091" cy="1710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5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Что не так?</a:t>
            </a:r>
            <a:endParaRPr lang="ru-RU" sz="2805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ru-RU" sz="2805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Как исправить?</a:t>
            </a:r>
            <a:endParaRPr lang="ru-RU" sz="2805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86" y="917699"/>
            <a:ext cx="4796930" cy="3197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90" y="2776765"/>
            <a:ext cx="4494204" cy="25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26256" y="144324"/>
            <a:ext cx="6146054" cy="1069309"/>
          </a:xfrm>
          <a:prstGeom prst="rect">
            <a:avLst/>
          </a:prstGeom>
        </p:spPr>
        <p:txBody>
          <a:bodyPr lIns="95418" tIns="47709" rIns="95418" bIns="47709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ru-RU" sz="187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187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87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ВОПРОСА ТРАВМАТИЗМА</a:t>
            </a:r>
          </a:p>
          <a:p>
            <a:pPr algn="r" eaLnBrk="1" hangingPunct="1">
              <a:defRPr/>
            </a:pPr>
            <a:r>
              <a:rPr lang="ru-RU" altLang="ru-RU" sz="1870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«русский авось…»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20312" y="1229491"/>
            <a:ext cx="3619091" cy="1710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5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Что не так?</a:t>
            </a:r>
            <a:endParaRPr lang="ru-RU" sz="2805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ru-RU" sz="2805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Как исправить?</a:t>
            </a:r>
            <a:endParaRPr lang="ru-RU" sz="2805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94" y="1061715"/>
            <a:ext cx="576064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26256" y="144324"/>
            <a:ext cx="6146054" cy="1069309"/>
          </a:xfrm>
          <a:prstGeom prst="rect">
            <a:avLst/>
          </a:prstGeom>
        </p:spPr>
        <p:txBody>
          <a:bodyPr lIns="95418" tIns="47709" rIns="95418" bIns="47709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ru-RU" sz="187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187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87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ВОПРОСА ТРАВМАТИЗМА</a:t>
            </a:r>
          </a:p>
          <a:p>
            <a:pPr algn="r" eaLnBrk="1" hangingPunct="1">
              <a:defRPr/>
            </a:pPr>
            <a:r>
              <a:rPr lang="ru-RU" altLang="ru-RU" sz="1870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«русский авось…»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99283" y="1870547"/>
            <a:ext cx="3619091" cy="1710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5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Что не так?</a:t>
            </a:r>
            <a:endParaRPr lang="ru-RU" sz="2805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ru-RU" sz="2805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Как исправить?</a:t>
            </a:r>
            <a:endParaRPr lang="ru-RU" sz="2805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ru-RU" sz="1636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5" y="989707"/>
            <a:ext cx="6085705" cy="40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2034279E-AD68-2C4C-9EF3-D0FDD9FF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232" y="4302075"/>
            <a:ext cx="4473981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Пилипенко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Татьяна</a:t>
            </a:r>
          </a:p>
          <a:p>
            <a:pPr algn="r" eaLnBrk="1" hangingPunct="1">
              <a:defRPr/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Зам.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генерального директора по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вопросам</a:t>
            </a:r>
            <a:endParaRPr lang="ru-RU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r" eaLnBrk="1" hangingPunct="1">
              <a:defRPr/>
            </a:pP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стандартизации и технического 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регулирования</a:t>
            </a:r>
          </a:p>
          <a:p>
            <a:pPr algn="r" eaLnBrk="1" hangingPunct="1">
              <a:defRPr/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ГК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«Восток-Сервис</a:t>
            </a: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»</a:t>
            </a:r>
          </a:p>
          <a:p>
            <a:pPr algn="r" eaLnBrk="1" hangingPunct="1">
              <a:defRPr/>
            </a:pPr>
            <a:r>
              <a: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2024 </a:t>
            </a:r>
            <a:r>
              <a: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год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7"/>
          <a:stretch/>
        </p:blipFill>
        <p:spPr bwMode="auto">
          <a:xfrm>
            <a:off x="625525" y="1493763"/>
            <a:ext cx="4625854" cy="365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473106" y="1497521"/>
            <a:ext cx="5200525" cy="861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99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Опасность – </a:t>
            </a:r>
          </a:p>
          <a:p>
            <a:r>
              <a:rPr lang="ru-RU" sz="1599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потенциальный источник нанесения вреда </a:t>
            </a:r>
            <a:r>
              <a:rPr lang="ru-RU" sz="1599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здоровью работника </a:t>
            </a:r>
            <a:r>
              <a:rPr lang="ru-RU" sz="1599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процессе трудовой деятельности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467402" y="2730314"/>
            <a:ext cx="5184576" cy="1107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99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Опасное событие  – </a:t>
            </a:r>
          </a:p>
          <a:p>
            <a:r>
              <a:rPr lang="ru-RU" sz="1599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Событие, наступившее с следствии воздействия опасности и нанесшее вред здоровью работника в процессе трудовой деятельности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765217" y="1684595"/>
            <a:ext cx="4702185" cy="3189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4528829" y="2913199"/>
            <a:ext cx="950529" cy="45815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476368" y="4080367"/>
            <a:ext cx="5193999" cy="615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99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эффективно применяемое </a:t>
            </a:r>
            <a:r>
              <a:rPr lang="ru-RU" sz="1799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СИЗ -</a:t>
            </a:r>
            <a:endParaRPr lang="ru-RU" sz="1799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99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СИЗ эксплуатируемое с нарушениями 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3747642" y="4236766"/>
            <a:ext cx="1762140" cy="6230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523428" y="280183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ИЗМЕНЕНИЯ В ТРУДОВОЙ КОДЕКС РОССИЙСКОЙ ФЕДЕРАЦИИ  </a:t>
            </a:r>
          </a:p>
          <a:p>
            <a:pPr algn="ctr"/>
            <a:r>
              <a:rPr lang="ru-RU" altLang="ru-RU" sz="1636" dirty="0">
                <a:solidFill>
                  <a:schemeClr val="accent5">
                    <a:lumMod val="50000"/>
                  </a:schemeClr>
                </a:solidFill>
              </a:rPr>
              <a:t>Федеральный закон № 311-ФЗ от 02.07.2021</a:t>
            </a:r>
          </a:p>
        </p:txBody>
      </p:sp>
    </p:spTree>
    <p:extLst>
      <p:ext uri="{BB962C8B-B14F-4D97-AF65-F5344CB8AC3E}">
        <p14:creationId xmlns:p14="http://schemas.microsoft.com/office/powerpoint/2010/main" val="1072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383" y="1632653"/>
            <a:ext cx="4309445" cy="30570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77354" y="1964077"/>
            <a:ext cx="4896544" cy="239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2221" b="1" u="sng" dirty="0">
                <a:solidFill>
                  <a:srgbClr val="C00000"/>
                </a:solidFill>
                <a:cs typeface="Arial" panose="020B0604020202020204" pitchFamily="34" charset="0"/>
              </a:rPr>
              <a:t>Начало действия ПРАВИЛ</a:t>
            </a:r>
          </a:p>
          <a:p>
            <a:pPr algn="ctr" eaLnBrk="1" hangingPunct="1">
              <a:defRPr/>
            </a:pPr>
            <a:r>
              <a:rPr lang="ru-RU" altLang="zh-CN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с </a:t>
            </a:r>
            <a:r>
              <a:rPr lang="ru-RU" altLang="zh-CN" sz="3200" b="1" dirty="0">
                <a:solidFill>
                  <a:srgbClr val="C00000"/>
                </a:solidFill>
                <a:cs typeface="Arial" panose="020B0604020202020204" pitchFamily="34" charset="0"/>
              </a:rPr>
              <a:t>01.09.2023 </a:t>
            </a:r>
            <a:endParaRPr lang="ru-RU" altLang="zh-CN" sz="32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ru-RU" altLang="zh-CN" sz="32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altLang="zh-CN" sz="222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и действует </a:t>
            </a:r>
            <a:r>
              <a:rPr lang="ru-RU" altLang="zh-CN" sz="222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до</a:t>
            </a:r>
          </a:p>
          <a:p>
            <a:pPr algn="ctr" eaLnBrk="1" hangingPunct="1">
              <a:defRPr/>
            </a:pPr>
            <a:r>
              <a:rPr lang="ru-RU" altLang="zh-CN" sz="222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01.09.2029 </a:t>
            </a:r>
            <a:endParaRPr lang="ru-RU" altLang="zh-CN" sz="222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ru-RU" altLang="zh-CN" sz="222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7434" y="341635"/>
            <a:ext cx="91140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Минтруда России от 29.10.2021 N 766н </a:t>
            </a: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утверждении Правил обеспечения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средствами индивидуальной защиты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смывающими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средствами»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18" y="4273745"/>
            <a:ext cx="1944216" cy="1382553"/>
          </a:xfrm>
          <a:prstGeom prst="round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 rot="1568406">
            <a:off x="7629991" y="2815893"/>
            <a:ext cx="2480295" cy="3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Приказ </a:t>
            </a:r>
            <a:r>
              <a:rPr lang="ru-RU" altLang="zh-CN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№</a:t>
            </a:r>
            <a:r>
              <a:rPr lang="ru-RU" altLang="zh-CN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ru-RU" altLang="zh-CN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290н</a:t>
            </a:r>
            <a:endParaRPr lang="ru-RU" altLang="zh-CN" sz="1200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 rot="20424719">
            <a:off x="7545297" y="3725693"/>
            <a:ext cx="2480295" cy="53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Приказ </a:t>
            </a:r>
            <a:r>
              <a:rPr lang="ru-RU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№</a:t>
            </a:r>
            <a:r>
              <a:rPr lang="ru-RU" altLang="zh-CN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ru-RU" altLang="zh-CN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1122н</a:t>
            </a:r>
            <a:endParaRPr lang="ru-RU" altLang="zh-CN" sz="1200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altLang="zh-CN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(в части правил)</a:t>
            </a:r>
            <a:endParaRPr lang="ru-RU" altLang="zh-CN" sz="1400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5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31823" y="3341780"/>
            <a:ext cx="5070341" cy="6030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523428" y="280183"/>
            <a:ext cx="9873185" cy="5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Приказ Минтруда России N 766н от 29.10.2021 "Об утверждении Правил обеспечения </a:t>
            </a:r>
          </a:p>
          <a:p>
            <a:pPr algn="ctr"/>
            <a:r>
              <a:rPr lang="ru-RU" altLang="ru-RU" sz="1636" dirty="0">
                <a:solidFill>
                  <a:schemeClr val="accent5">
                    <a:lumMod val="75000"/>
                  </a:schemeClr>
                </a:solidFill>
              </a:rPr>
              <a:t>работников средствами индивидуальной защиты и смывающими средствами</a:t>
            </a:r>
            <a:r>
              <a:rPr lang="ru-RU" altLang="ru-RU" sz="1636" dirty="0">
                <a:solidFill>
                  <a:schemeClr val="bg1"/>
                </a:solidFill>
              </a:rPr>
              <a:t>"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1825" y="1347103"/>
            <a:ext cx="504992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0248" name="Прямоугольник 12"/>
          <p:cNvSpPr>
            <a:spLocks noChangeArrowheads="1"/>
          </p:cNvSpPr>
          <p:nvPr/>
        </p:nvSpPr>
        <p:spPr bwMode="auto">
          <a:xfrm>
            <a:off x="1490009" y="1501110"/>
            <a:ext cx="31358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C000"/>
                </a:solidFill>
              </a:rPr>
              <a:t>ВЫБОР СИЗ РАБОТОДАТЕЛЕМ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1825" y="2195073"/>
            <a:ext cx="5049929" cy="955903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3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при сопоставлении </a:t>
            </a:r>
            <a:r>
              <a:rPr lang="ru-RU" sz="1403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 </a:t>
            </a:r>
            <a:r>
              <a:rPr lang="ru-RU" sz="1403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СОУТ</a:t>
            </a:r>
            <a:r>
              <a:rPr lang="ru-RU" sz="1403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3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</a:t>
            </a:r>
            <a:r>
              <a:rPr lang="ru-RU" sz="1403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данными о защитных свойствах СИЗ в соответствии с эксплуатационной документацией изготовителя и сертификатами или декларациями к СИЗ</a:t>
            </a:r>
            <a:endParaRPr lang="ru-RU" sz="1286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0" name="Прямоугольник 14"/>
          <p:cNvSpPr>
            <a:spLocks noChangeArrowheads="1"/>
          </p:cNvSpPr>
          <p:nvPr/>
        </p:nvSpPr>
        <p:spPr bwMode="auto">
          <a:xfrm>
            <a:off x="511223" y="3423422"/>
            <a:ext cx="50507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C000"/>
                </a:solidFill>
              </a:rPr>
              <a:t>ОБЛАСТЬ ПРИМЕНЕНИЯ, КЛАСС ЗАЩИТЫ ИЛИ ЭКСПЛУАТАЦИОННЫЕ УРОВНИ СИЗ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1825" y="4195316"/>
            <a:ext cx="5049930" cy="1169551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должны по уровню защиты соответствовать уровням воздействия вредных и (или) опасных производственных факторов, установленных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СОУТ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характеру воздействия опасностей, а также выполняемой работе, … совместимости с другими используемыми СИЗ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5818143" y="1089301"/>
            <a:ext cx="1443589" cy="456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2338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СОУТ  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7074098" y="1056920"/>
            <a:ext cx="1094753" cy="456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2338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ОПР  </a:t>
            </a: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7941332" y="1063364"/>
            <a:ext cx="1317414" cy="456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2338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ПОТ  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8967863" y="1089301"/>
            <a:ext cx="1317414" cy="4561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5418" tIns="47709" rIns="95418" bIns="4770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ru-RU" sz="2338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НТД  </a:t>
            </a:r>
          </a:p>
        </p:txBody>
      </p:sp>
      <p:pic>
        <p:nvPicPr>
          <p:cNvPr id="10256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6179959" y="1543074"/>
            <a:ext cx="673551" cy="5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7213241" y="1544929"/>
            <a:ext cx="673552" cy="5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8245659" y="1550189"/>
            <a:ext cx="673551" cy="5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9279806" y="1579357"/>
            <a:ext cx="675407" cy="5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40" y="2217237"/>
            <a:ext cx="2304846" cy="324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6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809282" y="807104"/>
            <a:ext cx="673552" cy="5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41475" y="887710"/>
            <a:ext cx="8024078" cy="646331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в Нормах формулировки из ТОН </a:t>
            </a:r>
          </a:p>
          <a:p>
            <a:pPr>
              <a:defRPr/>
            </a:pP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(костюм </a:t>
            </a:r>
            <a:r>
              <a:rPr lang="ru-RU" sz="1800" dirty="0" err="1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спилковый</a:t>
            </a: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краги сварщика)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88614" y="116841"/>
            <a:ext cx="360319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7971596" y="270039"/>
            <a:ext cx="2237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C000"/>
                </a:solidFill>
              </a:rPr>
              <a:t>ОСНОВНЫЕ ОШИБКИ</a:t>
            </a:r>
            <a:endParaRPr lang="ru-RU" altLang="ru-RU" b="1" dirty="0">
              <a:solidFill>
                <a:srgbClr val="FFC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094921" y="3344021"/>
            <a:ext cx="2664296" cy="54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1636" b="1" dirty="0" smtClean="0">
                <a:solidFill>
                  <a:srgbClr val="C00000"/>
                </a:solidFill>
              </a:rPr>
              <a:t>ТОН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ru-RU" altLang="zh-CN" sz="1636" dirty="0" smtClean="0">
                <a:solidFill>
                  <a:srgbClr val="CC9900"/>
                </a:solidFill>
              </a:rPr>
              <a:t>- </a:t>
            </a:r>
            <a:r>
              <a:rPr lang="ru-RU" altLang="zh-CN" sz="1636" dirty="0" smtClean="0">
                <a:solidFill>
                  <a:srgbClr val="C00000"/>
                </a:solidFill>
              </a:rPr>
              <a:t>Костюм водостойкий </a:t>
            </a:r>
            <a:r>
              <a:rPr lang="ru-RU" altLang="zh-CN" sz="1636" dirty="0" err="1" smtClean="0">
                <a:solidFill>
                  <a:srgbClr val="C00000"/>
                </a:solidFill>
              </a:rPr>
              <a:t>ПВХ</a:t>
            </a:r>
            <a:endParaRPr lang="en-US" altLang="zh-CN" sz="1636" b="1" u="sng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770" y="1630255"/>
            <a:ext cx="2207351" cy="3973232"/>
          </a:xfrm>
          <a:prstGeom prst="rect">
            <a:avLst/>
          </a:prstGeom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675350" y="3344021"/>
            <a:ext cx="3678943" cy="180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1636" b="1" dirty="0" err="1" smtClean="0">
                <a:solidFill>
                  <a:schemeClr val="accent5">
                    <a:lumMod val="75000"/>
                  </a:schemeClr>
                </a:solidFill>
              </a:rPr>
              <a:t>ЕТН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285750" indent="-285750" algn="ctr" eaLnBrk="1" hangingPunct="1">
              <a:buFontTx/>
              <a:buChar char="-"/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Костюм для защиты от воды и растворов нетоксичных веществ </a:t>
            </a:r>
          </a:p>
          <a:p>
            <a:pPr algn="ctr" eaLnBrk="1" hangingPunct="1"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(3 класс защиты</a:t>
            </a: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), 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общих производственных загрязнений: куртка, брюки</a:t>
            </a:r>
            <a:endParaRPr lang="ru-RU" altLang="zh-CN" sz="1636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en-US" altLang="zh-CN" sz="1636" b="1" u="sng" dirty="0">
              <a:solidFill>
                <a:srgbClr val="C0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48853" t="27580" r="10066" b="-805"/>
          <a:stretch/>
        </p:blipFill>
        <p:spPr>
          <a:xfrm>
            <a:off x="1883383" y="2111846"/>
            <a:ext cx="1087371" cy="1092372"/>
          </a:xfrm>
          <a:prstGeom prst="ellipse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7835" t="23777" r="52195" b="3333"/>
          <a:stretch/>
        </p:blipFill>
        <p:spPr>
          <a:xfrm>
            <a:off x="8010202" y="2077205"/>
            <a:ext cx="1080120" cy="11101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58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809282" y="807104"/>
            <a:ext cx="673552" cy="5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41475" y="887710"/>
            <a:ext cx="8024078" cy="369332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Неправильно указывается основание для выдачи СИЗ </a:t>
            </a:r>
            <a:endParaRPr lang="ru-RU" sz="1800" dirty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88614" y="116841"/>
            <a:ext cx="360319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7971596" y="270039"/>
            <a:ext cx="2237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C000"/>
                </a:solidFill>
              </a:rPr>
              <a:t>ОСНОВНЫЕ ОШИБКИ</a:t>
            </a:r>
            <a:endParaRPr lang="ru-RU" altLang="ru-RU" b="1" dirty="0">
              <a:solidFill>
                <a:srgbClr val="FFC00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094921" y="3344021"/>
            <a:ext cx="2664296" cy="79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1636" dirty="0" smtClean="0">
                <a:solidFill>
                  <a:srgbClr val="C00000"/>
                </a:solidFill>
              </a:rPr>
              <a:t>Например, п. 18 правил, чтобы продлить срок эксплуатации</a:t>
            </a:r>
            <a:endParaRPr lang="en-US" altLang="zh-CN" sz="1636" u="sng" dirty="0">
              <a:solidFill>
                <a:srgbClr val="C00000"/>
              </a:solidFill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714058" y="2840550"/>
            <a:ext cx="3678943" cy="180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18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altLang="zh-CN" sz="1636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Пункт(ы) из Приложения № 1</a:t>
            </a:r>
          </a:p>
          <a:p>
            <a:pPr algn="ctr"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Пункт(ы) из Приложения № 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ru-RU" altLang="zh-CN" sz="1636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altLang="zh-CN" sz="1636" dirty="0">
                <a:solidFill>
                  <a:schemeClr val="accent5">
                    <a:lumMod val="75000"/>
                  </a:schemeClr>
                </a:solidFill>
              </a:rPr>
              <a:t>Пункт(ы) из Приложения № 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  <a:p>
            <a:pPr algn="ctr" eaLnBrk="1" hangingPunct="1"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ПОТ</a:t>
            </a:r>
          </a:p>
          <a:p>
            <a:pPr algn="ctr" eaLnBrk="1" hangingPunct="1">
              <a:defRPr/>
            </a:pP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другие </a:t>
            </a:r>
            <a:r>
              <a:rPr lang="ru-RU" altLang="zh-CN" sz="1636" dirty="0" err="1" smtClean="0">
                <a:solidFill>
                  <a:schemeClr val="accent5">
                    <a:lumMod val="75000"/>
                  </a:schemeClr>
                </a:solidFill>
              </a:rPr>
              <a:t>НПА</a:t>
            </a:r>
            <a:r>
              <a:rPr lang="ru-RU" altLang="zh-CN" sz="1636" dirty="0" smtClean="0">
                <a:solidFill>
                  <a:schemeClr val="accent5">
                    <a:lumMod val="75000"/>
                  </a:schemeClr>
                </a:solidFill>
              </a:rPr>
              <a:t> и </a:t>
            </a:r>
            <a:r>
              <a:rPr lang="ru-RU" altLang="zh-CN" sz="1636" dirty="0" err="1" smtClean="0">
                <a:solidFill>
                  <a:schemeClr val="accent5">
                    <a:lumMod val="75000"/>
                  </a:schemeClr>
                </a:solidFill>
              </a:rPr>
              <a:t>НТД</a:t>
            </a:r>
            <a:endParaRPr lang="ru-RU" altLang="zh-CN" sz="1636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en-US" altLang="zh-CN" sz="1636" b="1" u="sng" dirty="0">
              <a:solidFill>
                <a:srgbClr val="C0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48853" t="27580" r="10066" b="-805"/>
          <a:stretch/>
        </p:blipFill>
        <p:spPr>
          <a:xfrm>
            <a:off x="1883383" y="2111846"/>
            <a:ext cx="1087371" cy="1092372"/>
          </a:xfrm>
          <a:prstGeom prst="ellipse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7835" t="23777" r="52195" b="3333"/>
          <a:stretch/>
        </p:blipFill>
        <p:spPr>
          <a:xfrm>
            <a:off x="8082210" y="1778873"/>
            <a:ext cx="1080120" cy="11101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36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18080" b="3477"/>
          <a:stretch>
            <a:fillRect/>
          </a:stretch>
        </p:blipFill>
        <p:spPr bwMode="auto">
          <a:xfrm>
            <a:off x="809282" y="807104"/>
            <a:ext cx="673552" cy="5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41475" y="887710"/>
            <a:ext cx="8024078" cy="646331"/>
          </a:xfrm>
          <a:prstGeom prst="rect">
            <a:avLst/>
          </a:prstGeom>
          <a:noFill/>
          <a:ln w="19050" cmpd="thickThin">
            <a:noFill/>
            <a:prstDash val="sysDot"/>
            <a:beve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СИЗ для защиты от падения с высоты подбираются не </a:t>
            </a:r>
          </a:p>
          <a:p>
            <a:pPr>
              <a:defRPr/>
            </a:pPr>
            <a:r>
              <a:rPr lang="ru-RU" sz="1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корректно или включается только страховочная привязь</a:t>
            </a:r>
            <a:endParaRPr lang="ru-RU" sz="1800" dirty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88614" y="116841"/>
            <a:ext cx="3603199" cy="6141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69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7971596" y="270039"/>
            <a:ext cx="2237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C000"/>
                </a:solidFill>
              </a:rPr>
              <a:t>ОСНОВНЫЕ ОШИБКИ</a:t>
            </a:r>
            <a:endParaRPr lang="ru-RU" altLang="ru-RU" b="1" dirty="0">
              <a:solidFill>
                <a:srgbClr val="FFC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62" y="2041633"/>
            <a:ext cx="5445402" cy="37210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7835" t="23777" r="52195" b="3333"/>
          <a:stretch/>
        </p:blipFill>
        <p:spPr>
          <a:xfrm>
            <a:off x="2177554" y="1534041"/>
            <a:ext cx="1080120" cy="1110122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034" y="2208064"/>
            <a:ext cx="3850016" cy="26037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6106" y="3902627"/>
            <a:ext cx="108518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27314</TotalTime>
  <Words>1850</Words>
  <Application>Microsoft Office PowerPoint</Application>
  <PresentationFormat>Произвольный</PresentationFormat>
  <Paragraphs>366</Paragraphs>
  <Slides>35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宋体</vt:lpstr>
      <vt:lpstr>Arial</vt:lpstr>
      <vt:lpstr>Arial Black</vt:lpstr>
      <vt:lpstr>Bahnschrift Light SemiCondensed</vt:lpstr>
      <vt:lpstr>Calibri</vt:lpstr>
      <vt:lpstr>Gotham Pro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Коровяковская Елена Александровна</dc:creator>
  <cp:lastModifiedBy>admin</cp:lastModifiedBy>
  <cp:revision>442</cp:revision>
  <dcterms:created xsi:type="dcterms:W3CDTF">2019-07-22T17:56:07Z</dcterms:created>
  <dcterms:modified xsi:type="dcterms:W3CDTF">2024-07-05T07:24:21Z</dcterms:modified>
</cp:coreProperties>
</file>