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3"/>
  </p:notesMasterIdLst>
  <p:sldIdLst>
    <p:sldId id="410" r:id="rId2"/>
    <p:sldId id="412" r:id="rId3"/>
    <p:sldId id="416" r:id="rId4"/>
    <p:sldId id="417" r:id="rId5"/>
    <p:sldId id="418" r:id="rId6"/>
    <p:sldId id="419" r:id="rId7"/>
    <p:sldId id="420" r:id="rId8"/>
    <p:sldId id="428" r:id="rId9"/>
    <p:sldId id="427" r:id="rId10"/>
    <p:sldId id="429" r:id="rId11"/>
    <p:sldId id="425" r:id="rId1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80DA"/>
    <a:srgbClr val="D8BE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>
        <p:scale>
          <a:sx n="90" d="100"/>
          <a:sy n="90" d="100"/>
        </p:scale>
        <p:origin x="-576" y="-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613272311212856E-2"/>
          <c:y val="6.4625411991260234E-2"/>
          <c:w val="0.93160980095856905"/>
          <c:h val="0.59342647113283697"/>
        </c:manualLayout>
      </c:layout>
      <c:lineChart>
        <c:grouping val="standar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  Производственный травматизм и профзаболевания</c:v>
                </c:pt>
              </c:strCache>
            </c:strRef>
          </c:tx>
          <c:spPr>
            <a:ln w="38258">
              <a:solidFill>
                <a:srgbClr val="008000"/>
              </a:solidFill>
              <a:prstDash val="solid"/>
            </a:ln>
          </c:spPr>
          <c:marker>
            <c:symbol val="diamond"/>
            <c:size val="10"/>
            <c:spPr>
              <a:solidFill>
                <a:srgbClr val="CCFFCC"/>
              </a:solidFill>
              <a:ln>
                <a:solidFill>
                  <a:srgbClr val="00800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3.6874237784670853E-2"/>
                  <c:y val="-3.01653519979261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203-488B-B300-78AFD720E27B}"/>
                </c:ext>
              </c:extLst>
            </c:dLbl>
            <c:dLbl>
              <c:idx val="1"/>
              <c:layout>
                <c:manualLayout>
                  <c:x val="-1.3906287282271534E-2"/>
                  <c:y val="-1.65048327963559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203-488B-B300-78AFD720E27B}"/>
                </c:ext>
              </c:extLst>
            </c:dLbl>
            <c:dLbl>
              <c:idx val="2"/>
              <c:layout>
                <c:manualLayout>
                  <c:x val="-7.0155293088364342E-3"/>
                  <c:y val="-2.6241158389808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203-488B-B300-78AFD720E27B}"/>
                </c:ext>
              </c:extLst>
            </c:dLbl>
            <c:dLbl>
              <c:idx val="3"/>
              <c:layout>
                <c:manualLayout>
                  <c:x val="-6.2188485908958738E-3"/>
                  <c:y val="-2.17175869347850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203-488B-B300-78AFD720E27B}"/>
                </c:ext>
              </c:extLst>
            </c:dLbl>
            <c:dLbl>
              <c:idx val="4"/>
              <c:layout>
                <c:manualLayout>
                  <c:x val="-1.279684973090485E-2"/>
                  <c:y val="-2.38608673110395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203-488B-B300-78AFD720E27B}"/>
                </c:ext>
              </c:extLst>
            </c:dLbl>
            <c:dLbl>
              <c:idx val="5"/>
              <c:layout>
                <c:manualLayout>
                  <c:x val="-2.3066789946711207E-2"/>
                  <c:y val="-3.13246676295227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203-488B-B300-78AFD720E27B}"/>
                </c:ext>
              </c:extLst>
            </c:dLbl>
            <c:dLbl>
              <c:idx val="6"/>
              <c:layout>
                <c:manualLayout>
                  <c:x val="-3.2323978941347802E-2"/>
                  <c:y val="2.69857052920045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7203-488B-B300-78AFD720E27B}"/>
                </c:ext>
              </c:extLst>
            </c:dLbl>
            <c:dLbl>
              <c:idx val="7"/>
              <c:layout>
                <c:manualLayout>
                  <c:x val="-2.7845714361462392E-2"/>
                  <c:y val="-3.02471947561382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203-488B-B300-78AFD720E27B}"/>
                </c:ext>
              </c:extLst>
            </c:dLbl>
            <c:dLbl>
              <c:idx val="8"/>
              <c:layout>
                <c:manualLayout>
                  <c:x val="-3.3897538375884759E-2"/>
                  <c:y val="-2.6984964633559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7203-488B-B300-78AFD720E27B}"/>
                </c:ext>
              </c:extLst>
            </c:dLbl>
            <c:dLbl>
              <c:idx val="9"/>
              <c:layout>
                <c:manualLayout>
                  <c:x val="-2.5643657705665578E-2"/>
                  <c:y val="-2.67268451653519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7203-488B-B300-78AFD720E27B}"/>
                </c:ext>
              </c:extLst>
            </c:dLbl>
            <c:dLbl>
              <c:idx val="10"/>
              <c:layout>
                <c:manualLayout>
                  <c:x val="-2.7356902356902357E-2"/>
                  <c:y val="-3.29222678961596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826-4595-A0D5-281E4ACA7095}"/>
                </c:ext>
              </c:extLst>
            </c:dLbl>
            <c:dLbl>
              <c:idx val="11"/>
              <c:layout>
                <c:manualLayout>
                  <c:x val="-2.2095959595959749E-2"/>
                  <c:y val="-2.8219086768136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0826-4595-A0D5-281E4ACA7095}"/>
                </c:ext>
              </c:extLst>
            </c:dLbl>
            <c:dLbl>
              <c:idx val="12"/>
              <c:layout>
                <c:manualLayout>
                  <c:x val="-2.1043771043771045E-2"/>
                  <c:y val="-2.5867496204125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826-4595-A0D5-281E4ACA7095}"/>
                </c:ext>
              </c:extLst>
            </c:dLbl>
            <c:dLbl>
              <c:idx val="13"/>
              <c:layout>
                <c:manualLayout>
                  <c:x val="-2.4200336700336701E-2"/>
                  <c:y val="-3.05706773321482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826-4595-A0D5-281E4ACA7095}"/>
                </c:ext>
              </c:extLst>
            </c:dLbl>
            <c:dLbl>
              <c:idx val="14"/>
              <c:layout>
                <c:manualLayout>
                  <c:x val="-2.1560319621061207E-2"/>
                  <c:y val="-3.5273858460171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826-4595-A0D5-281E4ACA7095}"/>
                </c:ext>
              </c:extLst>
            </c:dLbl>
            <c:dLbl>
              <c:idx val="15"/>
              <c:layout>
                <c:manualLayout>
                  <c:x val="-2.1122378227476195E-2"/>
                  <c:y val="-3.05706773321482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 w="25505">
                <a:noFill/>
              </a:ln>
            </c:spPr>
            <c:txPr>
              <a:bodyPr/>
              <a:lstStyle/>
              <a:p>
                <a:pPr>
                  <a:defRPr sz="1300" b="1" i="0" u="none" strike="noStrike" baseline="0">
                    <a:solidFill>
                      <a:srgbClr val="333300"/>
                    </a:solidFill>
                    <a:latin typeface="+mn-lt"/>
                    <a:ea typeface="Bookman Old Style"/>
                    <a:cs typeface="Bookman Old Style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Sheet1!$B$1:$Q$1</c:f>
              <c:numCache>
                <c:formatCode>General</c:formatCode>
                <c:ptCount val="16"/>
                <c:pt idx="0">
                  <c:v>2002</c:v>
                </c:pt>
                <c:pt idx="1">
                  <c:v>2004</c:v>
                </c:pt>
                <c:pt idx="2">
                  <c:v>2006</c:v>
                </c:pt>
                <c:pt idx="3">
                  <c:v>2008</c:v>
                </c:pt>
                <c:pt idx="4">
                  <c:v>2010</c:v>
                </c:pt>
                <c:pt idx="5">
                  <c:v>2012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</c:numCache>
            </c:numRef>
          </c:cat>
          <c:val>
            <c:numRef>
              <c:f>Sheet1!$B$2:$Q$2</c:f>
              <c:numCache>
                <c:formatCode>General</c:formatCode>
                <c:ptCount val="16"/>
                <c:pt idx="0">
                  <c:v>134691</c:v>
                </c:pt>
                <c:pt idx="1">
                  <c:v>106735</c:v>
                </c:pt>
                <c:pt idx="2">
                  <c:v>93468</c:v>
                </c:pt>
                <c:pt idx="3">
                  <c:v>82602</c:v>
                </c:pt>
                <c:pt idx="4">
                  <c:v>71377</c:v>
                </c:pt>
                <c:pt idx="5">
                  <c:v>61345</c:v>
                </c:pt>
                <c:pt idx="6">
                  <c:v>54721</c:v>
                </c:pt>
                <c:pt idx="7">
                  <c:v>49774</c:v>
                </c:pt>
                <c:pt idx="8">
                  <c:v>45990</c:v>
                </c:pt>
                <c:pt idx="9">
                  <c:v>42609</c:v>
                </c:pt>
                <c:pt idx="10">
                  <c:v>39825</c:v>
                </c:pt>
                <c:pt idx="11">
                  <c:v>39533</c:v>
                </c:pt>
                <c:pt idx="12">
                  <c:v>32194</c:v>
                </c:pt>
                <c:pt idx="13" formatCode="#,##0">
                  <c:v>36169</c:v>
                </c:pt>
                <c:pt idx="14">
                  <c:v>36364</c:v>
                </c:pt>
                <c:pt idx="15">
                  <c:v>36093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7203-488B-B300-78AFD720E27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16972160"/>
        <c:axId val="54346112"/>
      </c:lineChart>
      <c:lineChart>
        <c:grouping val="standard"/>
        <c:varyColors val="0"/>
        <c:ser>
          <c:idx val="0"/>
          <c:order val="1"/>
          <c:tx>
            <c:strRef>
              <c:f>Sheet1!$A$3</c:f>
              <c:strCache>
                <c:ptCount val="1"/>
                <c:pt idx="0">
                  <c:v>  Финансирование предупредительных мер (млн.руб.)</c:v>
                </c:pt>
              </c:strCache>
            </c:strRef>
          </c:tx>
          <c:spPr>
            <a:ln w="38258">
              <a:solidFill>
                <a:srgbClr val="FF0000"/>
              </a:solidFill>
              <a:prstDash val="solid"/>
            </a:ln>
          </c:spPr>
          <c:marker>
            <c:symbol val="diamond"/>
            <c:size val="10"/>
            <c:spPr>
              <a:solidFill>
                <a:srgbClr val="FF0000"/>
              </a:solidFill>
              <a:ln>
                <a:solidFill>
                  <a:srgbClr val="99330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3.8639014820117182E-2"/>
                  <c:y val="-2.3037440284412843E-2"/>
                </c:manualLayout>
              </c:layout>
              <c:tx>
                <c:rich>
                  <a:bodyPr/>
                  <a:lstStyle/>
                  <a:p>
                    <a:r>
                      <a:rPr lang="en-US" sz="1300">
                        <a:latin typeface="+mn-lt"/>
                      </a:rPr>
                      <a:t>966,6</a:t>
                    </a:r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7203-488B-B300-78AFD720E27B}"/>
                </c:ext>
              </c:extLst>
            </c:dLbl>
            <c:dLbl>
              <c:idx val="1"/>
              <c:layout>
                <c:manualLayout>
                  <c:x val="-4.6712200747633818E-2"/>
                  <c:y val="-2.1969225641595379E-2"/>
                </c:manualLayout>
              </c:layout>
              <c:tx>
                <c:rich>
                  <a:bodyPr/>
                  <a:lstStyle/>
                  <a:p>
                    <a:r>
                      <a:rPr lang="en-US" sz="1300">
                        <a:latin typeface="+mn-lt"/>
                      </a:rPr>
                      <a:t>1 166,4</a:t>
                    </a:r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7203-488B-B300-78AFD720E27B}"/>
                </c:ext>
              </c:extLst>
            </c:dLbl>
            <c:dLbl>
              <c:idx val="2"/>
              <c:layout>
                <c:manualLayout>
                  <c:x val="-5.6460603409422307E-2"/>
                  <c:y val="-1.6034144354331085E-2"/>
                </c:manualLayout>
              </c:layout>
              <c:tx>
                <c:rich>
                  <a:bodyPr/>
                  <a:lstStyle/>
                  <a:p>
                    <a:r>
                      <a:rPr lang="en-US" sz="1300">
                        <a:latin typeface="+mn-lt"/>
                      </a:rPr>
                      <a:t>1 395,5</a:t>
                    </a:r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7203-488B-B300-78AFD720E27B}"/>
                </c:ext>
              </c:extLst>
            </c:dLbl>
            <c:dLbl>
              <c:idx val="3"/>
              <c:layout>
                <c:manualLayout>
                  <c:x val="-6.368549338529654E-2"/>
                  <c:y val="-1.8614228048735325E-2"/>
                </c:manualLayout>
              </c:layout>
              <c:tx>
                <c:rich>
                  <a:bodyPr/>
                  <a:lstStyle/>
                  <a:p>
                    <a:r>
                      <a:rPr lang="en-US" sz="1300">
                        <a:latin typeface="+mn-lt"/>
                      </a:rPr>
                      <a:t>2 125,3</a:t>
                    </a:r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7203-488B-B300-78AFD720E27B}"/>
                </c:ext>
              </c:extLst>
            </c:dLbl>
            <c:dLbl>
              <c:idx val="4"/>
              <c:layout>
                <c:manualLayout>
                  <c:x val="-5.6051906863914737E-2"/>
                  <c:y val="-2.49018627559900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7203-488B-B300-78AFD720E27B}"/>
                </c:ext>
              </c:extLst>
            </c:dLbl>
            <c:dLbl>
              <c:idx val="5"/>
              <c:layout>
                <c:manualLayout>
                  <c:x val="-6.407107492245287E-2"/>
                  <c:y val="-1.48901973854756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7203-488B-B300-78AFD720E27B}"/>
                </c:ext>
              </c:extLst>
            </c:dLbl>
            <c:dLbl>
              <c:idx val="6"/>
              <c:layout>
                <c:manualLayout>
                  <c:x val="-3.2459188340093849E-2"/>
                  <c:y val="-2.96581861274674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7203-488B-B300-78AFD720E27B}"/>
                </c:ext>
              </c:extLst>
            </c:dLbl>
            <c:dLbl>
              <c:idx val="7"/>
              <c:layout>
                <c:manualLayout>
                  <c:x val="-4.3705841220605078E-2"/>
                  <c:y val="-2.79550420323667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7203-488B-B300-78AFD720E27B}"/>
                </c:ext>
              </c:extLst>
            </c:dLbl>
            <c:dLbl>
              <c:idx val="8"/>
              <c:layout>
                <c:manualLayout>
                  <c:x val="-4.0191365757310714E-2"/>
                  <c:y val="-3.01647965040921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7203-488B-B300-78AFD720E27B}"/>
                </c:ext>
              </c:extLst>
            </c:dLbl>
            <c:dLbl>
              <c:idx val="9"/>
              <c:layout>
                <c:manualLayout>
                  <c:x val="-2.2850304223335796E-2"/>
                  <c:y val="-2.64568751620190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7203-488B-B300-78AFD720E27B}"/>
                </c:ext>
              </c:extLst>
            </c:dLbl>
            <c:dLbl>
              <c:idx val="10"/>
              <c:layout>
                <c:manualLayout>
                  <c:x val="2.1043771043771043E-3"/>
                  <c:y val="2.3515905640113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0826-4595-A0D5-281E4ACA7095}"/>
                </c:ext>
              </c:extLst>
            </c:dLbl>
            <c:dLbl>
              <c:idx val="11"/>
              <c:layout>
                <c:manualLayout>
                  <c:x val="-5.4713804713804867E-2"/>
                  <c:y val="-3.05706773321482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0826-4595-A0D5-281E4ACA7095}"/>
                </c:ext>
              </c:extLst>
            </c:dLbl>
            <c:dLbl>
              <c:idx val="12"/>
              <c:layout>
                <c:manualLayout>
                  <c:x val="-5.0205695899203547E-2"/>
                  <c:y val="-2.8219086768136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826-4595-A0D5-281E4ACA7095}"/>
                </c:ext>
              </c:extLst>
            </c:dLbl>
            <c:dLbl>
              <c:idx val="13"/>
              <c:layout>
                <c:manualLayout>
                  <c:x val="-2.4718784814611958E-2"/>
                  <c:y val="-3.76254490241825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826-4595-A0D5-281E4ACA7095}"/>
                </c:ext>
              </c:extLst>
            </c:dLbl>
            <c:dLbl>
              <c:idx val="14"/>
              <c:layout>
                <c:manualLayout>
                  <c:x val="1.4409261003003964E-3"/>
                  <c:y val="2.3515905640114083E-2"/>
                </c:manualLayout>
              </c:layout>
              <c:tx>
                <c:rich>
                  <a:bodyPr/>
                  <a:lstStyle/>
                  <a:p>
                    <a:r>
                      <a:rPr lang="ru-RU" sz="1300" dirty="0" smtClean="0"/>
                      <a:t>18 948,6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826-4595-A0D5-281E4ACA7095}"/>
                </c:ext>
              </c:extLst>
            </c:dLbl>
            <c:dLbl>
              <c:idx val="15"/>
              <c:layout>
                <c:manualLayout>
                  <c:x val="-1.6675561758533838E-2"/>
                  <c:y val="-2.82190867681368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 w="25505">
                <a:noFill/>
              </a:ln>
            </c:spPr>
            <c:txPr>
              <a:bodyPr/>
              <a:lstStyle/>
              <a:p>
                <a:pPr>
                  <a:defRPr sz="1300" b="1" i="0" u="none" strike="noStrike" baseline="0">
                    <a:solidFill>
                      <a:srgbClr val="993300"/>
                    </a:solidFill>
                    <a:latin typeface="+mn-lt"/>
                    <a:ea typeface="Bookman Old Style"/>
                    <a:cs typeface="Bookman Old Style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Sheet1!$B$1:$Q$1</c:f>
              <c:numCache>
                <c:formatCode>General</c:formatCode>
                <c:ptCount val="16"/>
                <c:pt idx="0">
                  <c:v>2002</c:v>
                </c:pt>
                <c:pt idx="1">
                  <c:v>2004</c:v>
                </c:pt>
                <c:pt idx="2">
                  <c:v>2006</c:v>
                </c:pt>
                <c:pt idx="3">
                  <c:v>2008</c:v>
                </c:pt>
                <c:pt idx="4">
                  <c:v>2010</c:v>
                </c:pt>
                <c:pt idx="5">
                  <c:v>2012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</c:numCache>
            </c:numRef>
          </c:cat>
          <c:val>
            <c:numRef>
              <c:f>Sheet1!$B$3:$Q$3</c:f>
              <c:numCache>
                <c:formatCode>General</c:formatCode>
                <c:ptCount val="16"/>
                <c:pt idx="0">
                  <c:v>966.54600000000005</c:v>
                </c:pt>
                <c:pt idx="1">
                  <c:v>1395.5</c:v>
                </c:pt>
                <c:pt idx="2">
                  <c:v>2819.7</c:v>
                </c:pt>
                <c:pt idx="3">
                  <c:v>3798.4</c:v>
                </c:pt>
                <c:pt idx="4">
                  <c:v>4623.5</c:v>
                </c:pt>
                <c:pt idx="5">
                  <c:v>6332.5</c:v>
                </c:pt>
                <c:pt idx="6">
                  <c:v>8862.7999999999993</c:v>
                </c:pt>
                <c:pt idx="7">
                  <c:v>9527.9</c:v>
                </c:pt>
                <c:pt idx="8">
                  <c:v>10104.4</c:v>
                </c:pt>
                <c:pt idx="9">
                  <c:v>10578.6</c:v>
                </c:pt>
                <c:pt idx="10">
                  <c:v>10979.4</c:v>
                </c:pt>
                <c:pt idx="11">
                  <c:v>14468.9</c:v>
                </c:pt>
                <c:pt idx="12">
                  <c:v>17057.900000000001</c:v>
                </c:pt>
                <c:pt idx="13">
                  <c:v>17175.8</c:v>
                </c:pt>
                <c:pt idx="14" formatCode="#,##0.0">
                  <c:v>17757</c:v>
                </c:pt>
                <c:pt idx="15" formatCode="#,##0.00">
                  <c:v>20950.900000000001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5-7203-488B-B300-78AFD720E27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4346880"/>
        <c:axId val="54348416"/>
      </c:lineChart>
      <c:catAx>
        <c:axId val="11697216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12753">
            <a:solidFill>
              <a:srgbClr val="969696"/>
            </a:solidFill>
            <a:prstDash val="solid"/>
          </a:ln>
        </c:spPr>
        <c:txPr>
          <a:bodyPr rot="0" vert="horz"/>
          <a:lstStyle/>
          <a:p>
            <a:pPr>
              <a:defRPr sz="90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5434611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54346112"/>
        <c:scaling>
          <c:orientation val="minMax"/>
          <c:max val="140000"/>
        </c:scaling>
        <c:delete val="0"/>
        <c:axPos val="l"/>
        <c:numFmt formatCode="General" sourceLinked="1"/>
        <c:majorTickMark val="cross"/>
        <c:minorTickMark val="none"/>
        <c:tickLblPos val="nextTo"/>
        <c:spPr>
          <a:ln w="12753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602" b="1" i="0" u="none" strike="noStrike" baseline="0">
                <a:solidFill>
                  <a:schemeClr val="bg1">
                    <a:lumMod val="95000"/>
                  </a:schemeClr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16972160"/>
        <c:crosses val="autoZero"/>
        <c:crossBetween val="between"/>
      </c:valAx>
      <c:catAx>
        <c:axId val="543468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54348416"/>
        <c:crosses val="autoZero"/>
        <c:auto val="0"/>
        <c:lblAlgn val="ctr"/>
        <c:lblOffset val="100"/>
        <c:noMultiLvlLbl val="0"/>
      </c:catAx>
      <c:valAx>
        <c:axId val="54348416"/>
        <c:scaling>
          <c:orientation val="minMax"/>
          <c:max val="21000"/>
          <c:min val="0"/>
        </c:scaling>
        <c:delete val="0"/>
        <c:axPos val="r"/>
        <c:numFmt formatCode="General" sourceLinked="1"/>
        <c:majorTickMark val="cross"/>
        <c:minorTickMark val="none"/>
        <c:tickLblPos val="nextTo"/>
        <c:spPr>
          <a:ln w="12753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602" b="1" i="0" u="none" strike="noStrike" baseline="0">
                <a:solidFill>
                  <a:schemeClr val="bg1">
                    <a:lumMod val="95000"/>
                  </a:schemeClr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54346880"/>
        <c:crosses val="max"/>
        <c:crossBetween val="between"/>
      </c:valAx>
      <c:spPr>
        <a:noFill/>
        <a:ln w="25505">
          <a:noFill/>
        </a:ln>
      </c:spPr>
    </c:plotArea>
    <c:legend>
      <c:legendPos val="b"/>
      <c:layout>
        <c:manualLayout>
          <c:xMode val="edge"/>
          <c:yMode val="edge"/>
          <c:x val="2.063830548981376E-3"/>
          <c:y val="0.81881735362737473"/>
          <c:w val="0.60678718998226777"/>
          <c:h val="0.11829809119564084"/>
        </c:manualLayout>
      </c:layout>
      <c:overlay val="0"/>
      <c:spPr>
        <a:noFill/>
        <a:ln w="25505">
          <a:noFill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+mn-lt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59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01.07.2023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.15515385018490835"/>
                </c:manualLayout>
              </c:layout>
              <c:spPr>
                <a:solidFill>
                  <a:schemeClr val="bg1"/>
                </a:solidFill>
              </c:spPr>
              <c:txPr>
                <a:bodyPr/>
                <a:lstStyle/>
                <a:p>
                  <a:pPr>
                    <a:defRPr sz="14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Российская Федерация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7885.8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01.07.2024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2400000267086612E-3"/>
                  <c:y val="0.146987858069913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11 </a:t>
                    </a:r>
                    <a:r>
                      <a:rPr lang="en-US" dirty="0" smtClean="0"/>
                      <a:t>203,1</a:t>
                    </a:r>
                    <a:endParaRPr lang="ru-RU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Российская Федерация</c:v>
                </c:pt>
              </c:strCache>
            </c:strRef>
          </c:cat>
          <c:val>
            <c:numRef>
              <c:f>Лист1!$C$2</c:f>
              <c:numCache>
                <c:formatCode>#,##0.0</c:formatCode>
                <c:ptCount val="1"/>
                <c:pt idx="0">
                  <c:v>11203.1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3005696"/>
        <c:axId val="113007232"/>
      </c:barChart>
      <c:catAx>
        <c:axId val="1130056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13007232"/>
        <c:crosses val="autoZero"/>
        <c:auto val="1"/>
        <c:lblAlgn val="ctr"/>
        <c:lblOffset val="100"/>
        <c:noMultiLvlLbl val="0"/>
      </c:catAx>
      <c:valAx>
        <c:axId val="113007232"/>
        <c:scaling>
          <c:orientation val="minMax"/>
        </c:scaling>
        <c:delete val="0"/>
        <c:axPos val="l"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500">
                <a:solidFill>
                  <a:schemeClr val="bg1">
                    <a:lumMod val="95000"/>
                  </a:schemeClr>
                </a:solidFill>
              </a:defRPr>
            </a:pPr>
            <a:endParaRPr lang="ru-RU"/>
          </a:p>
        </c:txPr>
        <c:crossAx val="1130056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570737227261477"/>
          <c:y val="0.61430393076271106"/>
          <c:w val="0.20889833810122779"/>
          <c:h val="0.19095204327742768"/>
        </c:manualLayout>
      </c:layout>
      <c:overlay val="0"/>
      <c:txPr>
        <a:bodyPr/>
        <a:lstStyle/>
        <a:p>
          <a:pPr>
            <a:defRPr sz="1200">
              <a:solidFill>
                <a:schemeClr val="tx1">
                  <a:lumMod val="75000"/>
                  <a:lumOff val="25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937887041318796"/>
          <c:y val="0.30256029572465304"/>
          <c:w val="0.6110772095195669"/>
          <c:h val="0.564837816645185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01.07.2023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.15515385018490835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dirty="0" smtClean="0"/>
                      <a:t>672,7</a:t>
                    </a:r>
                    <a:endParaRPr lang="en-US" dirty="0"/>
                  </a:p>
                </c:rich>
              </c:tx>
              <c:spPr>
                <a:solidFill>
                  <a:schemeClr val="bg1"/>
                </a:solidFill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Дальневосточный ФО</c:v>
                </c:pt>
              </c:strCache>
            </c:strRef>
          </c:cat>
          <c:val>
            <c:numRef>
              <c:f>Лист1!$B$2</c:f>
              <c:numCache>
                <c:formatCode>#,##0.00</c:formatCode>
                <c:ptCount val="1"/>
                <c:pt idx="0">
                  <c:v>672.7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01.07.2024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2400000267086612E-3"/>
                  <c:y val="0.146987858069913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 </a:t>
                    </a:r>
                    <a:r>
                      <a:rPr lang="en-US" dirty="0" smtClean="0"/>
                      <a:t>257,5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Дальневосточный ФО</c:v>
                </c:pt>
              </c:strCache>
            </c:strRef>
          </c:cat>
          <c:val>
            <c:numRef>
              <c:f>Лист1!$C$2</c:f>
              <c:numCache>
                <c:formatCode>#,##0.00</c:formatCode>
                <c:ptCount val="1"/>
                <c:pt idx="0">
                  <c:v>1257.5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2660864"/>
        <c:axId val="112662400"/>
      </c:barChart>
      <c:catAx>
        <c:axId val="112660864"/>
        <c:scaling>
          <c:orientation val="minMax"/>
        </c:scaling>
        <c:delete val="0"/>
        <c:axPos val="b"/>
        <c:majorTickMark val="out"/>
        <c:minorTickMark val="none"/>
        <c:tickLblPos val="nextTo"/>
        <c:crossAx val="112662400"/>
        <c:crosses val="autoZero"/>
        <c:auto val="1"/>
        <c:lblAlgn val="ctr"/>
        <c:lblOffset val="100"/>
        <c:noMultiLvlLbl val="0"/>
      </c:catAx>
      <c:valAx>
        <c:axId val="112662400"/>
        <c:scaling>
          <c:orientation val="minMax"/>
        </c:scaling>
        <c:delete val="0"/>
        <c:axPos val="l"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500">
                <a:solidFill>
                  <a:schemeClr val="bg1">
                    <a:lumMod val="95000"/>
                  </a:schemeClr>
                </a:solidFill>
              </a:defRPr>
            </a:pPr>
            <a:endParaRPr lang="ru-RU"/>
          </a:p>
        </c:txPr>
        <c:crossAx val="1126608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1948772990562906"/>
          <c:y val="0.66023621578923508"/>
          <c:w val="0.24427283360597907"/>
          <c:h val="0.17013555225415139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4919044115299613E-2"/>
          <c:y val="2.2440819018016592E-2"/>
          <c:w val="0.93016191176940077"/>
          <c:h val="0.594422801708754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 финансового обеспечения предупредительнных мер, млн. рублей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bg1">
                  <a:lumMod val="95000"/>
                </a:schemeClr>
              </a:solidFill>
              <a:prstDash val="dash"/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C55-46F3-9B3F-9D4B9E0FC1A3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FC55-46F3-9B3F-9D4B9E0FC1A3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FC55-46F3-9B3F-9D4B9E0FC1A3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FC55-46F3-9B3F-9D4B9E0FC1A3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FC55-46F3-9B3F-9D4B9E0FC1A3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FC55-46F3-9B3F-9D4B9E0FC1A3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FC55-46F3-9B3F-9D4B9E0FC1A3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FC55-46F3-9B3F-9D4B9E0FC1A3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FC55-46F3-9B3F-9D4B9E0FC1A3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 w="28575">
                <a:solidFill>
                  <a:schemeClr val="bg1">
                    <a:lumMod val="95000"/>
                  </a:schemeClr>
                </a:solidFill>
                <a:prstDash val="dash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FC55-46F3-9B3F-9D4B9E0FC1A3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34925">
                <a:solidFill>
                  <a:srgbClr val="71699B"/>
                </a:solidFill>
                <a:prstDash val="sysDot"/>
              </a:ln>
            </c:spPr>
          </c:dPt>
          <c:dLbls>
            <c:dLbl>
              <c:idx val="0"/>
              <c:layout>
                <c:manualLayout>
                  <c:x val="0"/>
                  <c:y val="5.84241219672852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C55-46F3-9B3F-9D4B9E0FC1A3}"/>
                </c:ext>
              </c:extLst>
            </c:dLbl>
            <c:dLbl>
              <c:idx val="1"/>
              <c:layout>
                <c:manualLayout>
                  <c:x val="-4.0438330570735814E-17"/>
                  <c:y val="5.67689712067777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C55-46F3-9B3F-9D4B9E0FC1A3}"/>
                </c:ext>
              </c:extLst>
            </c:dLbl>
            <c:dLbl>
              <c:idx val="2"/>
              <c:layout>
                <c:manualLayout>
                  <c:x val="-4.0438330570735814E-17"/>
                  <c:y val="5.44982123585066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C55-46F3-9B3F-9D4B9E0FC1A3}"/>
                </c:ext>
              </c:extLst>
            </c:dLbl>
            <c:dLbl>
              <c:idx val="3"/>
              <c:layout>
                <c:manualLayout>
                  <c:x val="1.1028763013939953E-3"/>
                  <c:y val="5.22274535102355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FC55-46F3-9B3F-9D4B9E0FC1A3}"/>
                </c:ext>
              </c:extLst>
            </c:dLbl>
            <c:dLbl>
              <c:idx val="4"/>
              <c:layout>
                <c:manualLayout>
                  <c:x val="1.1563367443642217E-3"/>
                  <c:y val="5.44982123585066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FC55-46F3-9B3F-9D4B9E0FC1A3}"/>
                </c:ext>
              </c:extLst>
            </c:dLbl>
            <c:dLbl>
              <c:idx val="5"/>
              <c:layout>
                <c:manualLayout>
                  <c:x val="0"/>
                  <c:y val="5.67689712067777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FC55-46F3-9B3F-9D4B9E0FC1A3}"/>
                </c:ext>
              </c:extLst>
            </c:dLbl>
            <c:dLbl>
              <c:idx val="6"/>
              <c:layout>
                <c:manualLayout>
                  <c:x val="-8.0876661141471627E-17"/>
                  <c:y val="5.44982123585066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FC55-46F3-9B3F-9D4B9E0FC1A3}"/>
                </c:ext>
              </c:extLst>
            </c:dLbl>
            <c:dLbl>
              <c:idx val="7"/>
              <c:layout>
                <c:manualLayout>
                  <c:x val="8.0876661141471627E-17"/>
                  <c:y val="5.44982123585066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FC55-46F3-9B3F-9D4B9E0FC1A3}"/>
                </c:ext>
              </c:extLst>
            </c:dLbl>
            <c:dLbl>
              <c:idx val="8"/>
              <c:layout>
                <c:manualLayout>
                  <c:x val="1.2891577305061328E-3"/>
                  <c:y val="4.768593581369339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18 948,6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280776180501294E-4"/>
                  <c:y val="5.4498212358506694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 smtClean="0"/>
                      <a:t>20 950,9</a:t>
                    </a:r>
                    <a:endParaRPr lang="en-US" sz="12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"/>
                  <c:y val="8.628883623430226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План </a:t>
                    </a:r>
                  </a:p>
                  <a:p>
                    <a:r>
                      <a:rPr lang="en-US" dirty="0" smtClean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28 </a:t>
                    </a:r>
                    <a:r>
                      <a:rPr lang="en-US" dirty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660,6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 (план)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8862.7999999999993</c:v>
                </c:pt>
                <c:pt idx="1">
                  <c:v>9527.4</c:v>
                </c:pt>
                <c:pt idx="2">
                  <c:v>10104.4</c:v>
                </c:pt>
                <c:pt idx="3">
                  <c:v>10578.6</c:v>
                </c:pt>
                <c:pt idx="4">
                  <c:v>10979.4</c:v>
                </c:pt>
                <c:pt idx="5">
                  <c:v>14468.9</c:v>
                </c:pt>
                <c:pt idx="6">
                  <c:v>17057.900000000001</c:v>
                </c:pt>
                <c:pt idx="7">
                  <c:v>17175.8</c:v>
                </c:pt>
                <c:pt idx="8" formatCode="#,##0.0">
                  <c:v>18948.2</c:v>
                </c:pt>
                <c:pt idx="9" formatCode="#,##0.0">
                  <c:v>20950.900000000001</c:v>
                </c:pt>
                <c:pt idx="10" formatCode="#,##0.0">
                  <c:v>28660.6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FC55-46F3-9B3F-9D4B9E0FC1A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Лист1!$A$2:$A$12</c:f>
              <c:strCach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 (план)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FC55-46F3-9B3F-9D4B9E0FC1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42"/>
        <c:axId val="57740672"/>
        <c:axId val="57762944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Количество страхователей, проводивших финансовое обеспечение предупредительнных мер</c:v>
                </c:pt>
              </c:strCache>
            </c:strRef>
          </c:tx>
          <c:spPr>
            <a:ln w="25400">
              <a:solidFill>
                <a:srgbClr val="C00000"/>
              </a:solidFill>
            </a:ln>
          </c:spPr>
          <c:marker>
            <c:symbol val="diamond"/>
            <c:size val="4"/>
            <c:spPr>
              <a:solidFill>
                <a:srgbClr val="C00000"/>
              </a:solidFill>
              <a:ln w="34925">
                <a:solidFill>
                  <a:srgbClr val="C00000"/>
                </a:solidFill>
              </a:ln>
            </c:spPr>
          </c:marker>
          <c:dLbls>
            <c:dLbl>
              <c:idx val="0"/>
              <c:layout>
                <c:manualLayout>
                  <c:x val="-2.8674783836244926E-2"/>
                  <c:y val="-1.1353794241355644E-2"/>
                </c:manualLayout>
              </c:layout>
              <c:numFmt formatCode="#,##0" sourceLinked="0"/>
              <c:spPr>
                <a:gradFill flip="none" rotWithShape="1">
                  <a:gsLst>
                    <a:gs pos="100000">
                      <a:srgbClr val="E6B9B8"/>
                    </a:gs>
                    <a:gs pos="10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ln>
                  <a:solidFill>
                    <a:srgbClr val="C00000"/>
                  </a:solidFill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500" b="1" i="0" u="none" strike="noStrike" kern="1200" baseline="0">
                      <a:solidFill>
                        <a:srgbClr val="8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FC55-46F3-9B3F-9D4B9E0FC1A3}"/>
                </c:ext>
              </c:extLst>
            </c:dLbl>
            <c:dLbl>
              <c:idx val="1"/>
              <c:layout>
                <c:manualLayout>
                  <c:x val="-2.5045341637848492E-2"/>
                  <c:y val="-9.08303539308444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FC55-46F3-9B3F-9D4B9E0FC1A3}"/>
                </c:ext>
              </c:extLst>
            </c:dLbl>
            <c:dLbl>
              <c:idx val="2"/>
              <c:layout>
                <c:manualLayout>
                  <c:x val="-1.874889712369864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8-FC55-46F3-9B3F-9D4B9E0FC1A3}"/>
                </c:ext>
              </c:extLst>
            </c:dLbl>
            <c:dLbl>
              <c:idx val="3"/>
              <c:layout>
                <c:manualLayout>
                  <c:x val="-1.764602082230457E-2"/>
                  <c:y val="-4.54151769654226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9-FC55-46F3-9B3F-9D4B9E0FC1A3}"/>
                </c:ext>
              </c:extLst>
            </c:dLbl>
            <c:dLbl>
              <c:idx val="4"/>
              <c:layout>
                <c:manualLayout>
                  <c:x val="-1.5440268219516499E-2"/>
                  <c:y val="-4.54151769654218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A-FC55-46F3-9B3F-9D4B9E0FC1A3}"/>
                </c:ext>
              </c:extLst>
            </c:dLbl>
            <c:dLbl>
              <c:idx val="5"/>
              <c:layout>
                <c:manualLayout>
                  <c:x val="-2.316040232927483E-2"/>
                  <c:y val="-2.27075884827111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B-FC55-46F3-9B3F-9D4B9E0FC1A3}"/>
                </c:ext>
              </c:extLst>
            </c:dLbl>
            <c:dLbl>
              <c:idx val="6"/>
              <c:layout>
                <c:manualLayout>
                  <c:x val="-2.20575260278806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C-FC55-46F3-9B3F-9D4B9E0FC1A3}"/>
                </c:ext>
              </c:extLst>
            </c:dLbl>
            <c:dLbl>
              <c:idx val="7"/>
              <c:layout>
                <c:manualLayout>
                  <c:x val="-2.2057526027880713E-2"/>
                  <c:y val="2.27075884827111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D-FC55-46F3-9B3F-9D4B9E0FC1A3}"/>
                </c:ext>
              </c:extLst>
            </c:dLbl>
            <c:dLbl>
              <c:idx val="8"/>
              <c:layout>
                <c:manualLayout>
                  <c:x val="-2.9047344550735266E-2"/>
                  <c:y val="-1.589531193789778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46 127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E-FC55-46F3-9B3F-9D4B9E0FC1A3}"/>
                </c:ext>
              </c:extLst>
            </c:dLbl>
            <c:dLbl>
              <c:idx val="9"/>
              <c:layout>
                <c:manualLayout>
                  <c:x val="-4.4943095396824485E-2"/>
                  <c:y val="2.2707588482711121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41 006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F-FC55-46F3-9B3F-9D4B9E0FC1A3}"/>
                </c:ext>
              </c:extLst>
            </c:dLbl>
            <c:dLbl>
              <c:idx val="10"/>
              <c:layout>
                <c:manualLayout>
                  <c:x val="-1.4352227199146852E-2"/>
                  <c:y val="-2.04368296344400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gradFill flip="none" rotWithShape="1">
                <a:gsLst>
                  <a:gs pos="100000">
                    <a:srgbClr val="E6B9B8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2700000" scaled="1"/>
                <a:tileRect/>
              </a:gradFill>
              <a:ln>
                <a:solidFill>
                  <a:srgbClr val="C00000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 b="1">
                    <a:solidFill>
                      <a:srgbClr val="8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Лист1!$A$2:$A$12</c:f>
              <c:strCach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 (план)</c:v>
                </c:pt>
              </c:strCache>
            </c:strRef>
          </c:cat>
          <c:val>
            <c:numRef>
              <c:f>Лист1!$D$2:$D$12</c:f>
              <c:numCache>
                <c:formatCode>General</c:formatCode>
                <c:ptCount val="11"/>
                <c:pt idx="0">
                  <c:v>36101</c:v>
                </c:pt>
                <c:pt idx="1">
                  <c:v>44502</c:v>
                </c:pt>
                <c:pt idx="2">
                  <c:v>45122</c:v>
                </c:pt>
                <c:pt idx="3">
                  <c:v>45614</c:v>
                </c:pt>
                <c:pt idx="4">
                  <c:v>47530</c:v>
                </c:pt>
                <c:pt idx="5">
                  <c:v>53475</c:v>
                </c:pt>
                <c:pt idx="6">
                  <c:v>66386</c:v>
                </c:pt>
                <c:pt idx="7">
                  <c:v>49002</c:v>
                </c:pt>
                <c:pt idx="8" formatCode="#,##0">
                  <c:v>46125</c:v>
                </c:pt>
                <c:pt idx="9" formatCode="#,##0">
                  <c:v>41008</c:v>
                </c:pt>
                <c:pt idx="10" formatCode="#,##0">
                  <c:v>47521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0-FC55-46F3-9B3F-9D4B9E0FC1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782656"/>
        <c:axId val="57764480"/>
      </c:lineChart>
      <c:catAx>
        <c:axId val="577406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50" b="0"/>
            </a:pPr>
            <a:endParaRPr lang="ru-RU"/>
          </a:p>
        </c:txPr>
        <c:crossAx val="57762944"/>
        <c:crosses val="autoZero"/>
        <c:auto val="1"/>
        <c:lblAlgn val="ctr"/>
        <c:lblOffset val="100"/>
        <c:noMultiLvlLbl val="0"/>
      </c:catAx>
      <c:valAx>
        <c:axId val="57762944"/>
        <c:scaling>
          <c:orientation val="minMax"/>
          <c:max val="310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c:spPr>
        <c:txPr>
          <a:bodyPr/>
          <a:lstStyle/>
          <a:p>
            <a:pPr>
              <a:defRPr sz="800">
                <a:solidFill>
                  <a:schemeClr val="bg1">
                    <a:lumMod val="95000"/>
                  </a:schemeClr>
                </a:solidFill>
              </a:defRPr>
            </a:pPr>
            <a:endParaRPr lang="ru-RU"/>
          </a:p>
        </c:txPr>
        <c:crossAx val="57740672"/>
        <c:crosses val="autoZero"/>
        <c:crossBetween val="between"/>
      </c:valAx>
      <c:valAx>
        <c:axId val="57764480"/>
        <c:scaling>
          <c:orientation val="minMax"/>
          <c:max val="67970"/>
          <c:min val="-3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c:spPr>
        <c:txPr>
          <a:bodyPr/>
          <a:lstStyle/>
          <a:p>
            <a:pPr>
              <a:defRPr sz="800">
                <a:solidFill>
                  <a:schemeClr val="bg1">
                    <a:lumMod val="95000"/>
                  </a:schemeClr>
                </a:solidFill>
              </a:defRPr>
            </a:pPr>
            <a:endParaRPr lang="ru-RU"/>
          </a:p>
        </c:txPr>
        <c:crossAx val="57782656"/>
        <c:crosses val="max"/>
        <c:crossBetween val="between"/>
      </c:valAx>
      <c:catAx>
        <c:axId val="577826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7764480"/>
        <c:crosses val="autoZero"/>
        <c:auto val="1"/>
        <c:lblAlgn val="ctr"/>
        <c:lblOffset val="100"/>
        <c:noMultiLvlLbl val="0"/>
      </c:catAx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1.9136302932195804E-2"/>
          <c:y val="0.89837938632040015"/>
          <c:w val="0.78132743221986478"/>
          <c:h val="8.3454510373360088E-2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3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9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855704148861862"/>
          <c:y val="9.2485266225484558E-2"/>
          <c:w val="0.36595728117498216"/>
          <c:h val="0.51043435979624241"/>
        </c:manualLayout>
      </c:layout>
      <c:pie3DChart>
        <c:varyColors val="1"/>
        <c:ser>
          <c:idx val="0"/>
          <c:order val="0"/>
          <c:tx>
            <c:strRef>
              <c:f>Лист1!$G$20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explosion val="2"/>
          </c:dPt>
          <c:dPt>
            <c:idx val="1"/>
            <c:bubble3D val="0"/>
            <c:explosion val="15"/>
          </c:dPt>
          <c:dPt>
            <c:idx val="2"/>
            <c:bubble3D val="0"/>
            <c:explosion val="9"/>
          </c:dPt>
          <c:dLbls>
            <c:dLbl>
              <c:idx val="0"/>
              <c:layout>
                <c:manualLayout>
                  <c:x val="-8.1829997795196147E-2"/>
                  <c:y val="7.3921576509247952E-2"/>
                </c:manualLayout>
              </c:layout>
              <c:tx>
                <c:rich>
                  <a:bodyPr/>
                  <a:lstStyle/>
                  <a:p>
                    <a:pPr>
                      <a:defRPr sz="1100"/>
                    </a:pPr>
                    <a:r>
                      <a:rPr lang="ru-RU" dirty="0"/>
                      <a:t>Приобретение средств индивидуальной </a:t>
                    </a:r>
                    <a:r>
                      <a:rPr lang="ru-RU" dirty="0" smtClean="0"/>
                      <a:t>защиты</a:t>
                    </a:r>
                  </a:p>
                  <a:p>
                    <a:pPr>
                      <a:defRPr sz="1100"/>
                    </a:pPr>
                    <a:r>
                      <a:rPr lang="ru-RU" sz="1800" b="1" dirty="0" smtClean="0">
                        <a:solidFill>
                          <a:srgbClr val="C00000"/>
                        </a:solidFill>
                      </a:rPr>
                      <a:t>7 670, 9 </a:t>
                    </a:r>
                    <a:r>
                      <a:rPr lang="ru-RU" sz="1600" b="1" dirty="0" smtClean="0">
                        <a:solidFill>
                          <a:srgbClr val="C00000"/>
                        </a:solidFill>
                      </a:rPr>
                      <a:t>млн. руб.</a:t>
                    </a:r>
                  </a:p>
                  <a:p>
                    <a:pPr>
                      <a:defRPr sz="1100"/>
                    </a:pPr>
                    <a:r>
                      <a:rPr lang="ru-RU" sz="1400" b="1" baseline="0" dirty="0" smtClean="0">
                        <a:solidFill>
                          <a:srgbClr val="0070C0"/>
                        </a:solidFill>
                      </a:rPr>
                      <a:t>36,6%</a:t>
                    </a:r>
                    <a:endParaRPr lang="ru-RU" sz="1400" b="1" dirty="0">
                      <a:solidFill>
                        <a:srgbClr val="0070C0"/>
                      </a:solidFill>
                    </a:endParaRPr>
                  </a:p>
                </c:rich>
              </c:tx>
              <c:spPr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33434985559329083"/>
                  <c:y val="2.9410196591044976E-2"/>
                </c:manualLayout>
              </c:layout>
              <c:tx>
                <c:rich>
                  <a:bodyPr/>
                  <a:lstStyle/>
                  <a:p>
                    <a:pPr>
                      <a:defRPr sz="1100"/>
                    </a:pPr>
                    <a:r>
                      <a:rPr lang="ru-RU" dirty="0" smtClean="0"/>
                      <a:t>Проведение </a:t>
                    </a:r>
                    <a:r>
                      <a:rPr lang="ru-RU" dirty="0"/>
                      <a:t>обязательных периодических медицинских осмотров (обследований) </a:t>
                    </a:r>
                    <a:r>
                      <a:rPr lang="ru-RU" dirty="0" smtClean="0"/>
                      <a:t>работников</a:t>
                    </a:r>
                  </a:p>
                  <a:p>
                    <a:pPr>
                      <a:defRPr sz="1100"/>
                    </a:pPr>
                    <a:r>
                      <a:rPr lang="ru-RU" sz="1800" b="1" dirty="0" smtClean="0">
                        <a:solidFill>
                          <a:srgbClr val="C00000"/>
                        </a:solidFill>
                      </a:rPr>
                      <a:t>4 643,7 </a:t>
                    </a:r>
                    <a:r>
                      <a:rPr lang="ru-RU" sz="1600" b="1" baseline="0" dirty="0" smtClean="0">
                        <a:solidFill>
                          <a:srgbClr val="C00000"/>
                        </a:solidFill>
                      </a:rPr>
                      <a:t>млн. руб. </a:t>
                    </a:r>
                  </a:p>
                  <a:p>
                    <a:pPr>
                      <a:defRPr sz="1100"/>
                    </a:pPr>
                    <a:r>
                      <a:rPr lang="ru-RU" sz="1600" b="1" baseline="0" dirty="0" smtClean="0">
                        <a:solidFill>
                          <a:srgbClr val="0070C0"/>
                        </a:solidFill>
                      </a:rPr>
                      <a:t>22,2%</a:t>
                    </a:r>
                    <a:endParaRPr lang="ru-RU" sz="1600" b="1" dirty="0">
                      <a:solidFill>
                        <a:srgbClr val="0070C0"/>
                      </a:solidFill>
                    </a:endParaRPr>
                  </a:p>
                </c:rich>
              </c:tx>
              <c:spPr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9063848048236662E-2"/>
                  <c:y val="-0.12245990501023177"/>
                </c:manualLayout>
              </c:layout>
              <c:tx>
                <c:rich>
                  <a:bodyPr/>
                  <a:lstStyle/>
                  <a:p>
                    <a:pPr>
                      <a:defRPr sz="1100"/>
                    </a:pPr>
                    <a:r>
                      <a:rPr lang="ru-RU" dirty="0"/>
                      <a:t>Санаторно-курортное лечение работников </a:t>
                    </a:r>
                    <a:r>
                      <a:rPr lang="ru-RU" dirty="0" err="1" smtClean="0"/>
                      <a:t>предпенсионного</a:t>
                    </a:r>
                    <a:r>
                      <a:rPr lang="ru-RU" dirty="0" smtClean="0"/>
                      <a:t> и пенсионного возраста</a:t>
                    </a:r>
                  </a:p>
                  <a:p>
                    <a:pPr>
                      <a:defRPr sz="1100"/>
                    </a:pPr>
                    <a:r>
                      <a:rPr lang="ru-RU" sz="1800" b="1" dirty="0" smtClean="0">
                        <a:solidFill>
                          <a:srgbClr val="C00000"/>
                        </a:solidFill>
                      </a:rPr>
                      <a:t>3 915,0 </a:t>
                    </a:r>
                    <a:r>
                      <a:rPr lang="ru-RU" sz="1600" b="1" dirty="0" smtClean="0">
                        <a:solidFill>
                          <a:srgbClr val="C00000"/>
                        </a:solidFill>
                      </a:rPr>
                      <a:t>млн. руб.</a:t>
                    </a:r>
                  </a:p>
                  <a:p>
                    <a:pPr>
                      <a:defRPr sz="1100"/>
                    </a:pPr>
                    <a:r>
                      <a:rPr lang="ru-RU" sz="1600" b="1" dirty="0" smtClean="0">
                        <a:solidFill>
                          <a:srgbClr val="0070C0"/>
                        </a:solidFill>
                      </a:rPr>
                      <a:t>18,7%</a:t>
                    </a:r>
                    <a:endParaRPr lang="ru-RU" sz="1600" b="1" dirty="0">
                      <a:solidFill>
                        <a:srgbClr val="0070C0"/>
                      </a:solidFill>
                    </a:endParaRPr>
                  </a:p>
                </c:rich>
              </c:tx>
              <c:spPr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5329720561852515E-2"/>
                  <c:y val="-0.16104026898126089"/>
                </c:manualLayout>
              </c:layout>
              <c:tx>
                <c:rich>
                  <a:bodyPr/>
                  <a:lstStyle/>
                  <a:p>
                    <a:pPr>
                      <a:defRPr sz="1100"/>
                    </a:pPr>
                    <a:r>
                      <a:rPr lang="ru-RU" dirty="0"/>
                      <a:t>Санаторно-курортное лечение </a:t>
                    </a:r>
                    <a:r>
                      <a:rPr lang="ru-RU" dirty="0" smtClean="0"/>
                      <a:t>работников, занятых на работах с вредными и (или) опасными производственными</a:t>
                    </a:r>
                    <a:r>
                      <a:rPr lang="ru-RU" baseline="0" dirty="0" smtClean="0"/>
                      <a:t> факторами,</a:t>
                    </a:r>
                    <a:endParaRPr lang="ru-RU" dirty="0" smtClean="0"/>
                  </a:p>
                  <a:p>
                    <a:pPr>
                      <a:defRPr sz="1100"/>
                    </a:pPr>
                    <a:r>
                      <a:rPr lang="ru-RU" sz="1800" b="1" dirty="0" smtClean="0">
                        <a:solidFill>
                          <a:srgbClr val="C00000"/>
                        </a:solidFill>
                      </a:rPr>
                      <a:t>2 645,04</a:t>
                    </a:r>
                    <a:r>
                      <a:rPr lang="ru-RU" b="1" dirty="0" smtClean="0">
                        <a:solidFill>
                          <a:srgbClr val="C00000"/>
                        </a:solidFill>
                      </a:rPr>
                      <a:t> </a:t>
                    </a:r>
                    <a:r>
                      <a:rPr lang="ru-RU" sz="1600" b="1" dirty="0" smtClean="0">
                        <a:solidFill>
                          <a:srgbClr val="C00000"/>
                        </a:solidFill>
                      </a:rPr>
                      <a:t>млн.</a:t>
                    </a:r>
                    <a:r>
                      <a:rPr lang="ru-RU" sz="1600" b="1" baseline="0" dirty="0" smtClean="0">
                        <a:solidFill>
                          <a:srgbClr val="C00000"/>
                        </a:solidFill>
                      </a:rPr>
                      <a:t> руб. </a:t>
                    </a:r>
                  </a:p>
                  <a:p>
                    <a:pPr>
                      <a:defRPr sz="1100"/>
                    </a:pPr>
                    <a:r>
                      <a:rPr lang="ru-RU" sz="1600" b="1" baseline="0" dirty="0" smtClean="0">
                        <a:solidFill>
                          <a:srgbClr val="0070C0"/>
                        </a:solidFill>
                      </a:rPr>
                      <a:t>12,6%</a:t>
                    </a:r>
                    <a:endParaRPr lang="ru-RU" sz="1600" b="1" dirty="0">
                      <a:solidFill>
                        <a:srgbClr val="0070C0"/>
                      </a:solidFill>
                    </a:endParaRPr>
                  </a:p>
                </c:rich>
              </c:tx>
              <c:spPr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32181292424601093"/>
                  <c:y val="-0.17721887087005667"/>
                </c:manualLayout>
              </c:layout>
              <c:tx>
                <c:rich>
                  <a:bodyPr/>
                  <a:lstStyle/>
                  <a:p>
                    <a:pPr>
                      <a:defRPr sz="1100"/>
                    </a:pPr>
                    <a:r>
                      <a:rPr lang="ru-RU" dirty="0"/>
                      <a:t>Проведение специальной оценки условий </a:t>
                    </a:r>
                    <a:r>
                      <a:rPr lang="ru-RU" dirty="0" smtClean="0"/>
                      <a:t>труда</a:t>
                    </a:r>
                  </a:p>
                  <a:p>
                    <a:pPr>
                      <a:defRPr sz="1100"/>
                    </a:pPr>
                    <a:r>
                      <a:rPr lang="ru-RU" b="1" dirty="0" smtClean="0">
                        <a:solidFill>
                          <a:srgbClr val="C00000"/>
                        </a:solidFill>
                      </a:rPr>
                      <a:t> </a:t>
                    </a:r>
                    <a:r>
                      <a:rPr lang="ru-RU" sz="1800" b="1" dirty="0" smtClean="0">
                        <a:solidFill>
                          <a:srgbClr val="C00000"/>
                        </a:solidFill>
                      </a:rPr>
                      <a:t>948, 2 </a:t>
                    </a:r>
                    <a:r>
                      <a:rPr lang="ru-RU" sz="1600" b="1" dirty="0" smtClean="0">
                        <a:solidFill>
                          <a:srgbClr val="C00000"/>
                        </a:solidFill>
                      </a:rPr>
                      <a:t>млн. руб. </a:t>
                    </a:r>
                  </a:p>
                  <a:p>
                    <a:pPr>
                      <a:defRPr sz="1100"/>
                    </a:pPr>
                    <a:r>
                      <a:rPr lang="ru-RU" sz="1600" b="1" dirty="0" smtClean="0">
                        <a:solidFill>
                          <a:srgbClr val="0070C0"/>
                        </a:solidFill>
                      </a:rPr>
                      <a:t>4,5%</a:t>
                    </a:r>
                    <a:endParaRPr lang="ru-RU" sz="1600" b="1" dirty="0">
                      <a:solidFill>
                        <a:srgbClr val="0070C0"/>
                      </a:solidFill>
                    </a:endParaRPr>
                  </a:p>
                </c:rich>
              </c:tx>
              <c:spPr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42797899628643243"/>
                  <c:y val="-1.92771473400998E-2"/>
                </c:manualLayout>
              </c:layout>
              <c:tx>
                <c:rich>
                  <a:bodyPr/>
                  <a:lstStyle/>
                  <a:p>
                    <a:pPr>
                      <a:defRPr sz="1100"/>
                    </a:pPr>
                    <a:r>
                      <a:rPr lang="ru-RU" dirty="0"/>
                      <a:t>Приобретение отдельных приборов, предназначенных для обеспечения безопасности </a:t>
                    </a:r>
                    <a:r>
                      <a:rPr lang="ru-RU" dirty="0" smtClean="0"/>
                      <a:t>работников</a:t>
                    </a:r>
                  </a:p>
                  <a:p>
                    <a:pPr>
                      <a:defRPr sz="1100"/>
                    </a:pPr>
                    <a:r>
                      <a:rPr lang="ru-RU" sz="1800" dirty="0" smtClean="0"/>
                      <a:t> </a:t>
                    </a:r>
                    <a:r>
                      <a:rPr lang="ru-RU" sz="1800" b="1" dirty="0" smtClean="0">
                        <a:solidFill>
                          <a:srgbClr val="C00000"/>
                        </a:solidFill>
                      </a:rPr>
                      <a:t>735,2</a:t>
                    </a:r>
                    <a:r>
                      <a:rPr lang="ru-RU" b="1" dirty="0" smtClean="0">
                        <a:solidFill>
                          <a:srgbClr val="C00000"/>
                        </a:solidFill>
                      </a:rPr>
                      <a:t> </a:t>
                    </a:r>
                    <a:r>
                      <a:rPr lang="ru-RU" sz="1600" b="1" baseline="0" dirty="0" smtClean="0">
                        <a:solidFill>
                          <a:srgbClr val="C00000"/>
                        </a:solidFill>
                      </a:rPr>
                      <a:t>млн. руб. </a:t>
                    </a:r>
                  </a:p>
                  <a:p>
                    <a:pPr>
                      <a:defRPr sz="1100"/>
                    </a:pPr>
                    <a:r>
                      <a:rPr lang="ru-RU" sz="1600" b="1" baseline="0" dirty="0" smtClean="0">
                        <a:solidFill>
                          <a:srgbClr val="0070C0"/>
                        </a:solidFill>
                      </a:rPr>
                      <a:t>3,5 %</a:t>
                    </a:r>
                    <a:endParaRPr lang="ru-RU" sz="1600" b="1" dirty="0">
                      <a:solidFill>
                        <a:srgbClr val="0070C0"/>
                      </a:solidFill>
                    </a:endParaRPr>
                  </a:p>
                </c:rich>
              </c:tx>
              <c:spPr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26663987009133255"/>
                  <c:y val="0.13051935241190557"/>
                </c:manualLayout>
              </c:layout>
              <c:tx>
                <c:rich>
                  <a:bodyPr/>
                  <a:lstStyle/>
                  <a:p>
                    <a:pPr>
                      <a:defRPr sz="1000"/>
                    </a:pPr>
                    <a:r>
                      <a:rPr lang="ru-RU" sz="1000" dirty="0"/>
                      <a:t>Обеспечение работников лечебно-профилактическим </a:t>
                    </a:r>
                    <a:r>
                      <a:rPr lang="ru-RU" sz="1000" dirty="0" smtClean="0"/>
                      <a:t>питанием</a:t>
                    </a:r>
                  </a:p>
                  <a:p>
                    <a:pPr>
                      <a:defRPr sz="1000"/>
                    </a:pPr>
                    <a:r>
                      <a:rPr lang="ru-RU" sz="1000" dirty="0" smtClean="0"/>
                      <a:t> </a:t>
                    </a:r>
                    <a:r>
                      <a:rPr lang="ru-RU" sz="1000" b="1" dirty="0" smtClean="0">
                        <a:solidFill>
                          <a:srgbClr val="C00000"/>
                        </a:solidFill>
                      </a:rPr>
                      <a:t>100,18 млн. руб., </a:t>
                    </a:r>
                    <a:r>
                      <a:rPr lang="ru-RU" sz="1000" b="1" dirty="0" smtClean="0">
                        <a:solidFill>
                          <a:srgbClr val="0070C0"/>
                        </a:solidFill>
                      </a:rPr>
                      <a:t>0,5%</a:t>
                    </a:r>
                    <a:endParaRPr lang="ru-RU" sz="1000" b="1" dirty="0">
                      <a:solidFill>
                        <a:srgbClr val="0070C0"/>
                      </a:solidFill>
                    </a:endParaRPr>
                  </a:p>
                </c:rich>
              </c:tx>
              <c:spPr>
                <a:solidFill>
                  <a:schemeClr val="bg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25670730813925674"/>
                  <c:y val="0.33338367789927936"/>
                </c:manualLayout>
              </c:layout>
              <c:tx>
                <c:rich>
                  <a:bodyPr/>
                  <a:lstStyle/>
                  <a:p>
                    <a:pPr>
                      <a:defRPr sz="1000"/>
                    </a:pPr>
                    <a:r>
                      <a:rPr lang="ru-RU" sz="1000" dirty="0"/>
                      <a:t>Обучение по охране труда и (или) обучение </a:t>
                    </a:r>
                    <a:r>
                      <a:rPr lang="ru-RU" sz="1000" dirty="0" smtClean="0"/>
                      <a:t>безопасным методам и</a:t>
                    </a:r>
                    <a:r>
                      <a:rPr lang="ru-RU" sz="1000" baseline="0" dirty="0" smtClean="0"/>
                      <a:t> приемам выполнения работ  повышенной опасности</a:t>
                    </a:r>
                    <a:endParaRPr lang="ru-RU" sz="1000" dirty="0" smtClean="0"/>
                  </a:p>
                  <a:p>
                    <a:pPr>
                      <a:defRPr sz="1000"/>
                    </a:pPr>
                    <a:r>
                      <a:rPr lang="ru-RU" sz="1000" b="1" dirty="0" smtClean="0">
                        <a:solidFill>
                          <a:srgbClr val="C00000"/>
                        </a:solidFill>
                      </a:rPr>
                      <a:t>56,81 млн. руб., </a:t>
                    </a:r>
                    <a:r>
                      <a:rPr lang="ru-RU" sz="1000" b="1" dirty="0" smtClean="0">
                        <a:solidFill>
                          <a:srgbClr val="0070C0"/>
                        </a:solidFill>
                      </a:rPr>
                      <a:t>0,3%</a:t>
                    </a:r>
                    <a:endParaRPr lang="ru-RU" sz="1000" b="1" dirty="0">
                      <a:solidFill>
                        <a:srgbClr val="0070C0"/>
                      </a:solidFill>
                    </a:endParaRPr>
                  </a:p>
                </c:rich>
              </c:tx>
              <c:spPr>
                <a:solidFill>
                  <a:schemeClr val="bg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0.25230873326515918"/>
                  <c:y val="0.2305643766000027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Обеспечение работников бесплатной выдачей </a:t>
                    </a:r>
                    <a:r>
                      <a:rPr lang="ru-RU" dirty="0" smtClean="0"/>
                      <a:t>молока</a:t>
                    </a:r>
                  </a:p>
                  <a:p>
                    <a:r>
                      <a:rPr lang="ru-RU" b="1" dirty="0" smtClean="0">
                        <a:solidFill>
                          <a:srgbClr val="C00000"/>
                        </a:solidFill>
                      </a:rPr>
                      <a:t>93,44</a:t>
                    </a:r>
                    <a:r>
                      <a:rPr lang="ru-RU" b="1" baseline="0" dirty="0" smtClean="0">
                        <a:solidFill>
                          <a:srgbClr val="C00000"/>
                        </a:solidFill>
                      </a:rPr>
                      <a:t> млн. руб., </a:t>
                    </a:r>
                    <a:r>
                      <a:rPr lang="ru-RU" b="1" baseline="0" dirty="0" smtClean="0">
                        <a:solidFill>
                          <a:srgbClr val="0070C0"/>
                        </a:solidFill>
                      </a:rPr>
                      <a:t>0,45%</a:t>
                    </a:r>
                    <a:endParaRPr lang="ru-RU" b="1" dirty="0">
                      <a:solidFill>
                        <a:srgbClr val="0070C0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.17799095589103645"/>
                  <c:y val="0.1363994071002320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Приобретение </a:t>
                    </a:r>
                    <a:r>
                      <a:rPr lang="ru-RU" dirty="0"/>
                      <a:t>приборов контроля за режимом труда и отдыха водителей (</a:t>
                    </a:r>
                    <a:r>
                      <a:rPr lang="ru-RU" dirty="0" err="1"/>
                      <a:t>тахографов</a:t>
                    </a:r>
                    <a:r>
                      <a:rPr lang="ru-RU" dirty="0" smtClean="0"/>
                      <a:t>) </a:t>
                    </a:r>
                  </a:p>
                  <a:p>
                    <a:r>
                      <a:rPr lang="ru-RU" b="1" dirty="0" smtClean="0">
                        <a:solidFill>
                          <a:srgbClr val="C00000"/>
                        </a:solidFill>
                      </a:rPr>
                      <a:t>22,32</a:t>
                    </a:r>
                    <a:r>
                      <a:rPr lang="ru-RU" b="1" baseline="0" dirty="0" smtClean="0">
                        <a:solidFill>
                          <a:srgbClr val="C00000"/>
                        </a:solidFill>
                      </a:rPr>
                      <a:t> млн. руб., </a:t>
                    </a:r>
                    <a:r>
                      <a:rPr lang="ru-RU" b="1" baseline="0" dirty="0" smtClean="0">
                        <a:solidFill>
                          <a:srgbClr val="0070C0"/>
                        </a:solidFill>
                      </a:rPr>
                      <a:t>0,11%</a:t>
                    </a:r>
                    <a:endParaRPr lang="ru-RU" b="1" dirty="0">
                      <a:solidFill>
                        <a:srgbClr val="0070C0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5.5311450169579252E-2"/>
                  <c:y val="0.13882116012380727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Приобретение </a:t>
                    </a:r>
                    <a:r>
                      <a:rPr lang="ru-RU" dirty="0" smtClean="0"/>
                      <a:t>аптечек для оказания первой помощи </a:t>
                    </a:r>
                  </a:p>
                  <a:p>
                    <a:r>
                      <a:rPr lang="ru-RU" b="1" dirty="0" smtClean="0">
                        <a:solidFill>
                          <a:srgbClr val="C00000"/>
                        </a:solidFill>
                      </a:rPr>
                      <a:t>41,8</a:t>
                    </a:r>
                    <a:r>
                      <a:rPr lang="ru-RU" b="1" baseline="0" dirty="0" smtClean="0">
                        <a:solidFill>
                          <a:srgbClr val="C00000"/>
                        </a:solidFill>
                      </a:rPr>
                      <a:t> </a:t>
                    </a:r>
                    <a:r>
                      <a:rPr lang="ru-RU" b="1" dirty="0" smtClean="0">
                        <a:solidFill>
                          <a:srgbClr val="C00000"/>
                        </a:solidFill>
                      </a:rPr>
                      <a:t>млн. руб., </a:t>
                    </a:r>
                    <a:r>
                      <a:rPr lang="ru-RU" b="1" dirty="0" smtClean="0">
                        <a:solidFill>
                          <a:srgbClr val="0070C0"/>
                        </a:solidFill>
                      </a:rPr>
                      <a:t>0,2%</a:t>
                    </a:r>
                    <a:endParaRPr lang="ru-RU" b="1" dirty="0">
                      <a:solidFill>
                        <a:srgbClr val="0070C0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3.988770858035875E-3"/>
                  <c:y val="0.25718835466277856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ru-RU" sz="1000" b="0" i="0" u="none" strike="noStrike" kern="1200" baseline="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000" b="0" i="0" u="none" strike="noStrike" kern="1200" baseline="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rPr>
                      <a:t>Реализация мероприятий по приведению уровней воздействия вредных и (или) опасных производственных факторов на рабочих местах в соответствие с </a:t>
                    </a:r>
                    <a:r>
                      <a:rPr lang="ru-RU" sz="1000" b="0" i="0" u="none" strike="noStrike" kern="1200" baseline="0" dirty="0" smtClean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rPr>
                      <a:t>гос. </a:t>
                    </a:r>
                    <a:r>
                      <a:rPr lang="ru-RU" sz="1000" b="0" i="0" u="none" strike="noStrike" kern="1200" baseline="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rPr>
                      <a:t>нормативными требованиями охраны </a:t>
                    </a:r>
                    <a:r>
                      <a:rPr lang="ru-RU" sz="1000" b="0" i="0" u="none" strike="noStrike" kern="1200" baseline="0" dirty="0" smtClean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rPr>
                      <a:t>труда</a:t>
                    </a:r>
                  </a:p>
                  <a:p>
                    <a:pPr algn="ctr" rtl="0">
                      <a:defRPr lang="ru-RU" sz="1000" b="0" i="0" u="none" strike="noStrike" kern="1200" baseline="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000" b="1" i="0" u="none" strike="noStrike" kern="1200" baseline="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rPr>
                      <a:t>50,09 млн. руб.</a:t>
                    </a:r>
                    <a:r>
                      <a:rPr lang="ru-RU" sz="1000" b="0" i="0" u="none" strike="noStrike" kern="1200" baseline="0" dirty="0" smtClean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rPr>
                      <a:t>, </a:t>
                    </a:r>
                    <a:r>
                      <a:rPr lang="ru-RU" sz="1000" b="1" i="0" u="none" strike="noStrike" kern="1200" baseline="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rPr>
                      <a:t>0,2%</a:t>
                    </a:r>
                    <a:endParaRPr lang="ru-RU" sz="1000" b="1" i="0" u="none" strike="noStrike" kern="1200" baseline="0" dirty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endParaRPr>
                  </a:p>
                </c:rich>
              </c:tx>
              <c:spPr>
                <a:solidFill>
                  <a:schemeClr val="bg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0.39258227369471288"/>
                  <c:y val="0.14611652502071668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Приобретение </a:t>
                    </a:r>
                    <a:r>
                      <a:rPr lang="ru-RU" dirty="0" smtClean="0"/>
                      <a:t>мед. изделий для определения наличия и уровня содержания алкоголя</a:t>
                    </a:r>
                    <a:r>
                      <a:rPr lang="ru-RU" dirty="0"/>
                      <a:t>, а </a:t>
                    </a:r>
                    <a:r>
                      <a:rPr lang="ru-RU" dirty="0" smtClean="0"/>
                      <a:t>также </a:t>
                    </a:r>
                    <a:r>
                      <a:rPr lang="ru-RU" dirty="0" err="1" smtClean="0"/>
                      <a:t>психоактивных</a:t>
                    </a:r>
                    <a:r>
                      <a:rPr lang="ru-RU" dirty="0" smtClean="0"/>
                      <a:t> веществ</a:t>
                    </a:r>
                  </a:p>
                  <a:p>
                    <a:r>
                      <a:rPr lang="ru-RU" b="1" dirty="0" smtClean="0">
                        <a:solidFill>
                          <a:srgbClr val="C00000"/>
                        </a:solidFill>
                      </a:rPr>
                      <a:t>8,2 млн. руб., </a:t>
                    </a:r>
                    <a:r>
                      <a:rPr lang="ru-RU" b="1" dirty="0" smtClean="0">
                        <a:solidFill>
                          <a:srgbClr val="0070C0"/>
                        </a:solidFill>
                      </a:rPr>
                      <a:t>0,04%</a:t>
                    </a:r>
                    <a:endParaRPr lang="ru-RU" b="1" dirty="0">
                      <a:solidFill>
                        <a:srgbClr val="0070C0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0.36594854316128628"/>
                  <c:y val="0.31377099355785776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Приобретение отдельных приборов, для проведения обучения по вопросам </a:t>
                    </a:r>
                    <a:endParaRPr lang="ru-RU" dirty="0" smtClean="0"/>
                  </a:p>
                  <a:p>
                    <a:r>
                      <a:rPr lang="ru-RU" dirty="0" smtClean="0"/>
                      <a:t>безопасного </a:t>
                    </a:r>
                    <a:r>
                      <a:rPr lang="ru-RU" dirty="0"/>
                      <a:t>ведения </a:t>
                    </a:r>
                    <a:r>
                      <a:rPr lang="ru-RU" dirty="0" smtClean="0"/>
                      <a:t>работ</a:t>
                    </a:r>
                  </a:p>
                  <a:p>
                    <a:r>
                      <a:rPr lang="ru-RU" b="1" dirty="0" smtClean="0">
                        <a:solidFill>
                          <a:srgbClr val="C00000"/>
                        </a:solidFill>
                      </a:rPr>
                      <a:t>9,74 млн. руб., </a:t>
                    </a:r>
                    <a:r>
                      <a:rPr lang="ru-RU" b="1" dirty="0" smtClean="0">
                        <a:solidFill>
                          <a:srgbClr val="0070C0"/>
                        </a:solidFill>
                      </a:rPr>
                      <a:t>0,05%</a:t>
                    </a:r>
                    <a:endParaRPr lang="ru-RU" b="1" dirty="0">
                      <a:solidFill>
                        <a:srgbClr val="0070C0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0.19245695822152648"/>
                  <c:y val="0.291492513992902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Приобретение </a:t>
                    </a:r>
                    <a:r>
                      <a:rPr lang="ru-RU" dirty="0" smtClean="0"/>
                      <a:t>приборов</a:t>
                    </a:r>
                    <a:r>
                      <a:rPr lang="ru-RU" dirty="0"/>
                      <a:t>, обеспечивающих безопасное ведение горных работ, в рамках модернизации основных </a:t>
                    </a:r>
                    <a:r>
                      <a:rPr lang="ru-RU" dirty="0" smtClean="0"/>
                      <a:t>производств</a:t>
                    </a:r>
                  </a:p>
                  <a:p>
                    <a:r>
                      <a:rPr lang="ru-RU" dirty="0" smtClean="0"/>
                      <a:t> </a:t>
                    </a:r>
                    <a:r>
                      <a:rPr lang="ru-RU" b="1" dirty="0" smtClean="0">
                        <a:solidFill>
                          <a:srgbClr val="C00000"/>
                        </a:solidFill>
                      </a:rPr>
                      <a:t>10,28 млн. руб., </a:t>
                    </a:r>
                    <a:r>
                      <a:rPr lang="ru-RU" b="1" dirty="0" smtClean="0">
                        <a:solidFill>
                          <a:srgbClr val="0070C0"/>
                        </a:solidFill>
                      </a:rPr>
                      <a:t>0,05%</a:t>
                    </a:r>
                    <a:endParaRPr lang="ru-RU" b="1" dirty="0">
                      <a:solidFill>
                        <a:srgbClr val="0070C0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</c:dLbls>
          <c:cat>
            <c:strRef>
              <c:f>Лист1!$A$2:$A$18</c:f>
              <c:strCache>
                <c:ptCount val="16"/>
                <c:pt idx="0">
                  <c:v>Приобретение средств индивидуальной защиты</c:v>
                </c:pt>
                <c:pt idx="1">
                  <c:v>Проведение обязательных периодических медицинских осмотров (обследований) работников</c:v>
                </c:pt>
                <c:pt idx="2">
                  <c:v>Санаторно-курортное лечение работников предпенсионного возраста</c:v>
                </c:pt>
                <c:pt idx="3">
                  <c:v>Санаторно-курортное лечение работников</c:v>
                </c:pt>
                <c:pt idx="4">
                  <c:v>Проведение специальной оценки условий труда</c:v>
                </c:pt>
                <c:pt idx="5">
                  <c:v>Приобретение отдельных приборов, предназначенных для обеспечения безопасности работников</c:v>
                </c:pt>
                <c:pt idx="6">
                  <c:v>Обеспечение работников лечебно-профилактическим питанием</c:v>
                </c:pt>
                <c:pt idx="7">
                  <c:v>Обучение по охране труда и (или) обучение по вопросам безопасного ведения работ</c:v>
                </c:pt>
                <c:pt idx="8">
                  <c:v>Обеспечение работников бесплатной выдачей молока</c:v>
                </c:pt>
                <c:pt idx="9">
                  <c:v>Приобретение приборов контроля за режимом труда и отдыха водителей (тахографов)</c:v>
                </c:pt>
                <c:pt idx="10">
                  <c:v>Приобретение аптечек</c:v>
                </c:pt>
                <c:pt idx="11">
                  <c:v>Реализация мероприятий по приведению уровней воздействия вредных и (или) опасных производственных факторов на рабочих местах в соответствие с государственными нормативными требованиями охраны труда</c:v>
                </c:pt>
                <c:pt idx="12">
                  <c:v>Приобретение приборов для определения наличия и уровня содержания алкоголя, а также психоактивных веществ</c:v>
                </c:pt>
                <c:pt idx="13">
                  <c:v>Приобретение отдельных приборов, для проведения обучения по вопросам безоп-го ведения работ</c:v>
                </c:pt>
                <c:pt idx="14">
                  <c:v>Приобретение отдельных приборов, обеспечивающих безопасное ведение горных работ, в рамках модернизации основных производств</c:v>
                </c:pt>
                <c:pt idx="15">
                  <c:v>Приобретение отдельных приборов , предназначенных для мониторинга на р.м. состояния работников</c:v>
                </c:pt>
              </c:strCache>
            </c:strRef>
          </c:cat>
          <c:val>
            <c:numRef>
              <c:f>Лист1!$G$21:$G$35</c:f>
              <c:numCache>
                <c:formatCode>#,##0.0</c:formatCode>
                <c:ptCount val="15"/>
                <c:pt idx="0">
                  <c:v>7670884045.9800014</c:v>
                </c:pt>
                <c:pt idx="1">
                  <c:v>4643807494.9999981</c:v>
                </c:pt>
                <c:pt idx="2">
                  <c:v>3915003243.3099999</c:v>
                </c:pt>
                <c:pt idx="3">
                  <c:v>2645042922.8500009</c:v>
                </c:pt>
                <c:pt idx="4">
                  <c:v>948213239.42999983</c:v>
                </c:pt>
                <c:pt idx="5">
                  <c:v>735154995.05000007</c:v>
                </c:pt>
                <c:pt idx="6">
                  <c:v>100181494.51000001</c:v>
                </c:pt>
                <c:pt idx="7">
                  <c:v>56810514.989999987</c:v>
                </c:pt>
                <c:pt idx="8">
                  <c:v>93435500.440000013</c:v>
                </c:pt>
                <c:pt idx="9">
                  <c:v>22322146.250000004</c:v>
                </c:pt>
                <c:pt idx="10">
                  <c:v>41797411.620000012</c:v>
                </c:pt>
                <c:pt idx="11">
                  <c:v>50091741.760000005</c:v>
                </c:pt>
                <c:pt idx="12">
                  <c:v>8202860.7299999986</c:v>
                </c:pt>
                <c:pt idx="13">
                  <c:v>9736066.5600000005</c:v>
                </c:pt>
                <c:pt idx="14">
                  <c:v>10279610.129999999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7511390591325619E-2"/>
          <c:y val="1.0662129083154566E-2"/>
          <c:w val="0.89301317026209293"/>
          <c:h val="0.475220110170290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 финансового обеспечения предупредительнных мер, млн. рублей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prstDash val="dash"/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C55-46F3-9B3F-9D4B9E0FC1A3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FC55-46F3-9B3F-9D4B9E0FC1A3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FC55-46F3-9B3F-9D4B9E0FC1A3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FC55-46F3-9B3F-9D4B9E0FC1A3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FC55-46F3-9B3F-9D4B9E0FC1A3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FC55-46F3-9B3F-9D4B9E0FC1A3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FC55-46F3-9B3F-9D4B9E0FC1A3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FC55-46F3-9B3F-9D4B9E0FC1A3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FC55-46F3-9B3F-9D4B9E0FC1A3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 w="28575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FC55-46F3-9B3F-9D4B9E0FC1A3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  <a:prstDash val="dash"/>
              </a:ln>
            </c:spPr>
          </c:dPt>
          <c:dLbls>
            <c:dLbl>
              <c:idx val="0"/>
              <c:layout>
                <c:manualLayout>
                  <c:x val="0"/>
                  <c:y val="7.1526606145683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C55-46F3-9B3F-9D4B9E0FC1A3}"/>
                </c:ext>
              </c:extLst>
            </c:dLbl>
            <c:dLbl>
              <c:idx val="1"/>
              <c:layout>
                <c:manualLayout>
                  <c:x val="0"/>
                  <c:y val="7.42389081737716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C55-46F3-9B3F-9D4B9E0FC1A3}"/>
                </c:ext>
              </c:extLst>
            </c:dLbl>
            <c:dLbl>
              <c:idx val="2"/>
              <c:layout>
                <c:manualLayout>
                  <c:x val="3.5012628439370442E-3"/>
                  <c:y val="7.19681676778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C55-46F3-9B3F-9D4B9E0FC1A3}"/>
                </c:ext>
              </c:extLst>
            </c:dLbl>
            <c:dLbl>
              <c:idx val="3"/>
              <c:layout>
                <c:manualLayout>
                  <c:x val="1.1028824797297404E-3"/>
                  <c:y val="8.71671351666619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FC55-46F3-9B3F-9D4B9E0FC1A3}"/>
                </c:ext>
              </c:extLst>
            </c:dLbl>
            <c:dLbl>
              <c:idx val="4"/>
              <c:layout>
                <c:manualLayout>
                  <c:x val="1.1563367443642217E-3"/>
                  <c:y val="5.44982123585066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FC55-46F3-9B3F-9D4B9E0FC1A3}"/>
                </c:ext>
              </c:extLst>
            </c:dLbl>
            <c:dLbl>
              <c:idx val="5"/>
              <c:layout>
                <c:manualLayout>
                  <c:x val="0"/>
                  <c:y val="5.67689712067777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FC55-46F3-9B3F-9D4B9E0FC1A3}"/>
                </c:ext>
              </c:extLst>
            </c:dLbl>
            <c:dLbl>
              <c:idx val="6"/>
              <c:layout>
                <c:manualLayout>
                  <c:x val="-8.0876661141471627E-17"/>
                  <c:y val="5.44982123585066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FC55-46F3-9B3F-9D4B9E0FC1A3}"/>
                </c:ext>
              </c:extLst>
            </c:dLbl>
            <c:dLbl>
              <c:idx val="7"/>
              <c:layout>
                <c:manualLayout>
                  <c:x val="8.0876661141471627E-17"/>
                  <c:y val="5.44982123585066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FC55-46F3-9B3F-9D4B9E0FC1A3}"/>
                </c:ext>
              </c:extLst>
            </c:dLbl>
            <c:dLbl>
              <c:idx val="8"/>
              <c:layout>
                <c:manualLayout>
                  <c:x val="-1.1028763013940356E-3"/>
                  <c:y val="5.4498212358506694E-2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 smtClean="0"/>
                      <a:t>18 948,6</a:t>
                    </a:r>
                    <a:endParaRPr lang="en-US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FC55-46F3-9B3F-9D4B9E0FC1A3}"/>
                </c:ext>
              </c:extLst>
            </c:dLbl>
            <c:dLbl>
              <c:idx val="9"/>
              <c:layout>
                <c:manualLayout>
                  <c:x val="1.280713813198025E-4"/>
                  <c:y val="5.5681777218988635E-2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/>
                      <a:t>20  950,9</a:t>
                    </a:r>
                    <a:endParaRPr lang="en-US" sz="105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"/>
                  <c:y val="9.0830353930844487E-2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/>
                      <a:t>План </a:t>
                    </a:r>
                  </a:p>
                  <a:p>
                    <a:r>
                      <a:rPr lang="en-US" sz="1800" dirty="0" smtClean="0"/>
                      <a:t>28 </a:t>
                    </a:r>
                    <a:r>
                      <a:rPr lang="en-US" sz="1800" dirty="0"/>
                      <a:t>660,6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 (план)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 formatCode="General">
                  <c:v>1408.7</c:v>
                </c:pt>
                <c:pt idx="1">
                  <c:v>1522.5</c:v>
                </c:pt>
                <c:pt idx="2">
                  <c:v>1747.7</c:v>
                </c:pt>
                <c:pt idx="3">
                  <c:v>2398.0300000000002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FC55-46F3-9B3F-9D4B9E0FC1A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 (план)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FC55-46F3-9B3F-9D4B9E0FC1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4"/>
        <c:overlap val="42"/>
        <c:axId val="52955776"/>
        <c:axId val="52990336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Количество страхователей, проводивших финансовое обеспечение предупредительнных мер</c:v>
                </c:pt>
              </c:strCache>
            </c:strRef>
          </c:tx>
          <c:spPr>
            <a:ln w="25400">
              <a:solidFill>
                <a:srgbClr val="C00000"/>
              </a:solidFill>
            </a:ln>
          </c:spPr>
          <c:marker>
            <c:symbol val="diamond"/>
            <c:size val="4"/>
            <c:spPr>
              <a:solidFill>
                <a:srgbClr val="C00000"/>
              </a:solidFill>
              <a:ln w="34925">
                <a:solidFill>
                  <a:srgbClr val="C00000"/>
                </a:solidFill>
              </a:ln>
            </c:spPr>
          </c:marker>
          <c:dLbls>
            <c:dLbl>
              <c:idx val="0"/>
              <c:layout>
                <c:manualLayout>
                  <c:x val="-4.8009113943407095E-2"/>
                  <c:y val="-1.3537609418878887E-2"/>
                </c:manualLayout>
              </c:layout>
              <c:numFmt formatCode="#,##0" sourceLinked="0"/>
              <c:spPr>
                <a:gradFill flip="none" rotWithShape="1">
                  <a:gsLst>
                    <a:gs pos="100000">
                      <a:srgbClr val="E6B9B8"/>
                    </a:gs>
                    <a:gs pos="10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ln>
                  <a:solidFill>
                    <a:srgbClr val="C00000"/>
                  </a:solidFill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800" b="1" i="0" u="none" strike="noStrike" kern="1200" baseline="0">
                      <a:solidFill>
                        <a:srgbClr val="8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FC55-46F3-9B3F-9D4B9E0FC1A3}"/>
                </c:ext>
              </c:extLst>
            </c:dLbl>
            <c:dLbl>
              <c:idx val="1"/>
              <c:layout>
                <c:manualLayout>
                  <c:x val="-4.3990656682523173E-2"/>
                  <c:y val="-9.08296198375301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FC55-46F3-9B3F-9D4B9E0FC1A3}"/>
                </c:ext>
              </c:extLst>
            </c:dLbl>
            <c:dLbl>
              <c:idx val="2"/>
              <c:layout>
                <c:manualLayout>
                  <c:x val="-4.9850018520240673E-2"/>
                  <c:y val="4.36746998310098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8-FC55-46F3-9B3F-9D4B9E0FC1A3}"/>
                </c:ext>
              </c:extLst>
            </c:dLbl>
            <c:dLbl>
              <c:idx val="3"/>
              <c:layout>
                <c:manualLayout>
                  <c:x val="-4.121442787404668E-2"/>
                  <c:y val="-1.9827625932729957E-2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/>
                      <a:t>2 633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9-FC55-46F3-9B3F-9D4B9E0FC1A3}"/>
                </c:ext>
              </c:extLst>
            </c:dLbl>
            <c:dLbl>
              <c:idx val="4"/>
              <c:layout>
                <c:manualLayout>
                  <c:x val="-1.5440268219516499E-2"/>
                  <c:y val="-4.54151769654218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A-FC55-46F3-9B3F-9D4B9E0FC1A3}"/>
                </c:ext>
              </c:extLst>
            </c:dLbl>
            <c:dLbl>
              <c:idx val="5"/>
              <c:layout>
                <c:manualLayout>
                  <c:x val="-2.316040232927483E-2"/>
                  <c:y val="-2.27075884827111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B-FC55-46F3-9B3F-9D4B9E0FC1A3}"/>
                </c:ext>
              </c:extLst>
            </c:dLbl>
            <c:dLbl>
              <c:idx val="6"/>
              <c:layout>
                <c:manualLayout>
                  <c:x val="-2.20575260278806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C-FC55-46F3-9B3F-9D4B9E0FC1A3}"/>
                </c:ext>
              </c:extLst>
            </c:dLbl>
            <c:dLbl>
              <c:idx val="7"/>
              <c:layout>
                <c:manualLayout>
                  <c:x val="-2.2057526027880713E-2"/>
                  <c:y val="2.27075884827111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D-FC55-46F3-9B3F-9D4B9E0FC1A3}"/>
                </c:ext>
              </c:extLst>
            </c:dLbl>
            <c:dLbl>
              <c:idx val="8"/>
              <c:layout>
                <c:manualLayout>
                  <c:x val="-2.9047344550735266E-2"/>
                  <c:y val="-3.6332141572337794E-2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 smtClean="0"/>
                      <a:t>46 127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E-FC55-46F3-9B3F-9D4B9E0FC1A3}"/>
                </c:ext>
              </c:extLst>
            </c:dLbl>
            <c:dLbl>
              <c:idx val="9"/>
              <c:layout>
                <c:manualLayout>
                  <c:x val="-4.2551057530300009E-2"/>
                  <c:y val="2.2707588482711121E-3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/>
                      <a:t>41 006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F-FC55-46F3-9B3F-9D4B9E0FC1A3}"/>
                </c:ext>
              </c:extLst>
            </c:dLbl>
            <c:dLbl>
              <c:idx val="10"/>
              <c:layout>
                <c:manualLayout>
                  <c:x val="-1.4352227199146852E-2"/>
                  <c:y val="1.3624553089626673E-2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/>
                      <a:t>47</a:t>
                    </a:r>
                    <a:r>
                      <a:rPr lang="en-US" sz="1800" dirty="0" smtClean="0"/>
                      <a:t> </a:t>
                    </a:r>
                    <a:r>
                      <a:rPr lang="ru-RU" sz="1800" dirty="0" smtClean="0"/>
                      <a:t>521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gradFill flip="none" rotWithShape="1">
                <a:gsLst>
                  <a:gs pos="100000">
                    <a:srgbClr val="E6B9B8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2700000" scaled="1"/>
                <a:tileRect/>
              </a:gradFill>
              <a:ln>
                <a:solidFill>
                  <a:srgbClr val="C00000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solidFill>
                      <a:srgbClr val="8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 (план)</c:v>
                </c:pt>
              </c:strCache>
            </c:strRef>
          </c:cat>
          <c:val>
            <c:numRef>
              <c:f>Лист1!$D$2:$D$5</c:f>
              <c:numCache>
                <c:formatCode>#,##0</c:formatCode>
                <c:ptCount val="4"/>
                <c:pt idx="0" formatCode="General">
                  <c:v>2525</c:v>
                </c:pt>
                <c:pt idx="1">
                  <c:v>2547</c:v>
                </c:pt>
                <c:pt idx="2">
                  <c:v>2369</c:v>
                </c:pt>
                <c:pt idx="3">
                  <c:v>2634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0-FC55-46F3-9B3F-9D4B9E0FC1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993408"/>
        <c:axId val="52991872"/>
      </c:lineChart>
      <c:catAx>
        <c:axId val="529557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0"/>
            </a:pPr>
            <a:endParaRPr lang="ru-RU"/>
          </a:p>
        </c:txPr>
        <c:crossAx val="52990336"/>
        <c:crosses val="autoZero"/>
        <c:auto val="1"/>
        <c:lblAlgn val="ctr"/>
        <c:lblOffset val="100"/>
        <c:noMultiLvlLbl val="0"/>
      </c:catAx>
      <c:valAx>
        <c:axId val="52990336"/>
        <c:scaling>
          <c:orientation val="minMax"/>
          <c:max val="70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</c:spPr>
        <c:txPr>
          <a:bodyPr/>
          <a:lstStyle/>
          <a:p>
            <a:pPr>
              <a:defRPr sz="800">
                <a:solidFill>
                  <a:schemeClr val="bg1">
                    <a:lumMod val="95000"/>
                  </a:schemeClr>
                </a:solidFill>
              </a:defRPr>
            </a:pPr>
            <a:endParaRPr lang="ru-RU"/>
          </a:p>
        </c:txPr>
        <c:crossAx val="52955776"/>
        <c:crosses val="autoZero"/>
        <c:crossBetween val="between"/>
      </c:valAx>
      <c:valAx>
        <c:axId val="52991872"/>
        <c:scaling>
          <c:orientation val="minMax"/>
          <c:max val="6500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</c:spPr>
        <c:txPr>
          <a:bodyPr/>
          <a:lstStyle/>
          <a:p>
            <a:pPr>
              <a:defRPr sz="800">
                <a:solidFill>
                  <a:schemeClr val="bg1">
                    <a:lumMod val="95000"/>
                  </a:schemeClr>
                </a:solidFill>
              </a:defRPr>
            </a:pPr>
            <a:endParaRPr lang="ru-RU"/>
          </a:p>
        </c:txPr>
        <c:crossAx val="52993408"/>
        <c:crosses val="max"/>
        <c:crossBetween val="between"/>
      </c:valAx>
      <c:catAx>
        <c:axId val="529934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2991872"/>
        <c:crosses val="autoZero"/>
        <c:auto val="1"/>
        <c:lblAlgn val="ctr"/>
        <c:lblOffset val="100"/>
        <c:noMultiLvlLbl val="0"/>
      </c:cat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9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211666977204467"/>
          <c:y val="6.9737196270630533E-2"/>
          <c:w val="0.36595728117498216"/>
          <c:h val="0.51043435979624241"/>
        </c:manualLayout>
      </c:layout>
      <c:pie3DChart>
        <c:varyColors val="1"/>
        <c:ser>
          <c:idx val="0"/>
          <c:order val="0"/>
          <c:tx>
            <c:strRef>
              <c:f>Лист1!$G$20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explosion val="2"/>
          </c:dPt>
          <c:dPt>
            <c:idx val="1"/>
            <c:bubble3D val="0"/>
            <c:explosion val="15"/>
          </c:dPt>
          <c:dPt>
            <c:idx val="2"/>
            <c:bubble3D val="0"/>
            <c:explosion val="9"/>
          </c:dPt>
          <c:dLbls>
            <c:dLbl>
              <c:idx val="0"/>
              <c:layout>
                <c:manualLayout>
                  <c:x val="-0.10931836702955311"/>
                  <c:y val="0.15311765666606797"/>
                </c:manualLayout>
              </c:layout>
              <c:tx>
                <c:rich>
                  <a:bodyPr/>
                  <a:lstStyle/>
                  <a:p>
                    <a:pPr>
                      <a:defRPr sz="1100"/>
                    </a:pPr>
                    <a:r>
                      <a:rPr lang="ru-RU" dirty="0"/>
                      <a:t>Приобретение средств индивидуальной </a:t>
                    </a:r>
                    <a:r>
                      <a:rPr lang="ru-RU" dirty="0" smtClean="0"/>
                      <a:t>защиты</a:t>
                    </a:r>
                  </a:p>
                  <a:p>
                    <a:pPr>
                      <a:defRPr sz="1100"/>
                    </a:pPr>
                    <a:r>
                      <a:rPr lang="ru-RU" sz="1100" b="1" dirty="0" smtClean="0">
                        <a:solidFill>
                          <a:srgbClr val="C00000"/>
                        </a:solidFill>
                      </a:rPr>
                      <a:t>1 030,1 млн. руб.</a:t>
                    </a:r>
                  </a:p>
                  <a:p>
                    <a:pPr>
                      <a:defRPr sz="1100"/>
                    </a:pPr>
                    <a:r>
                      <a:rPr lang="ru-RU" sz="1100" b="1" baseline="0" dirty="0" smtClean="0">
                        <a:solidFill>
                          <a:srgbClr val="0070C0"/>
                        </a:solidFill>
                      </a:rPr>
                      <a:t>58,9%</a:t>
                    </a:r>
                    <a:endParaRPr lang="ru-RU" sz="1100" b="1" dirty="0">
                      <a:solidFill>
                        <a:srgbClr val="0070C0"/>
                      </a:solidFill>
                    </a:endParaRPr>
                  </a:p>
                </c:rich>
              </c:tx>
              <c:spPr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1893759531826012E-2"/>
                  <c:y val="-0.11383575096654579"/>
                </c:manualLayout>
              </c:layout>
              <c:tx>
                <c:rich>
                  <a:bodyPr/>
                  <a:lstStyle/>
                  <a:p>
                    <a:pPr>
                      <a:defRPr sz="1100"/>
                    </a:pPr>
                    <a:r>
                      <a:rPr lang="ru-RU" dirty="0" smtClean="0"/>
                      <a:t>Проведение </a:t>
                    </a:r>
                    <a:r>
                      <a:rPr lang="ru-RU" dirty="0"/>
                      <a:t>обязательных периодических медицинских осмотров (обследований) </a:t>
                    </a:r>
                    <a:r>
                      <a:rPr lang="ru-RU" dirty="0" smtClean="0"/>
                      <a:t>работников</a:t>
                    </a:r>
                  </a:p>
                  <a:p>
                    <a:pPr>
                      <a:defRPr sz="1100"/>
                    </a:pPr>
                    <a:r>
                      <a:rPr lang="ru-RU" sz="1200" b="1" dirty="0" smtClean="0">
                        <a:solidFill>
                          <a:srgbClr val="C00000"/>
                        </a:solidFill>
                      </a:rPr>
                      <a:t>291,6 </a:t>
                    </a:r>
                    <a:r>
                      <a:rPr lang="ru-RU" sz="1200" b="1" baseline="0" dirty="0" smtClean="0">
                        <a:solidFill>
                          <a:srgbClr val="C00000"/>
                        </a:solidFill>
                      </a:rPr>
                      <a:t>млн. руб. </a:t>
                    </a:r>
                  </a:p>
                  <a:p>
                    <a:pPr>
                      <a:defRPr sz="1100"/>
                    </a:pPr>
                    <a:r>
                      <a:rPr lang="ru-RU" sz="1200" b="1" baseline="0" dirty="0" smtClean="0">
                        <a:solidFill>
                          <a:srgbClr val="0070C0"/>
                        </a:solidFill>
                      </a:rPr>
                      <a:t>16,7%</a:t>
                    </a:r>
                    <a:endParaRPr lang="ru-RU" sz="1200" b="1" dirty="0">
                      <a:solidFill>
                        <a:srgbClr val="0070C0"/>
                      </a:solidFill>
                    </a:endParaRPr>
                  </a:p>
                </c:rich>
              </c:tx>
              <c:spPr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9124597621124526"/>
                  <c:y val="8.847588231548921E-2"/>
                </c:manualLayout>
              </c:layout>
              <c:tx>
                <c:rich>
                  <a:bodyPr/>
                  <a:lstStyle/>
                  <a:p>
                    <a:pPr>
                      <a:defRPr sz="1100">
                        <a:solidFill>
                          <a:schemeClr val="tx1"/>
                        </a:solidFill>
                      </a:defRPr>
                    </a:pPr>
                    <a:r>
                      <a:rPr lang="ru-RU" dirty="0">
                        <a:solidFill>
                          <a:schemeClr val="tx1"/>
                        </a:solidFill>
                      </a:rPr>
                      <a:t>Санаторно-курортное лечение работников </a:t>
                    </a:r>
                    <a:r>
                      <a:rPr lang="ru-RU" dirty="0" err="1" smtClean="0">
                        <a:solidFill>
                          <a:schemeClr val="tx1"/>
                        </a:solidFill>
                      </a:rPr>
                      <a:t>предпенсионного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 и пенсионного возраста</a:t>
                    </a:r>
                  </a:p>
                  <a:p>
                    <a:pPr>
                      <a:defRPr sz="1100">
                        <a:solidFill>
                          <a:schemeClr val="tx1"/>
                        </a:solidFill>
                      </a:defRPr>
                    </a:pPr>
                    <a:r>
                      <a:rPr lang="ru-RU" sz="1100" b="1" dirty="0" smtClean="0">
                        <a:solidFill>
                          <a:schemeClr val="tx1"/>
                        </a:solidFill>
                      </a:rPr>
                      <a:t>77,4 млн. руб.</a:t>
                    </a:r>
                  </a:p>
                  <a:p>
                    <a:pPr>
                      <a:defRPr sz="1100">
                        <a:solidFill>
                          <a:schemeClr val="tx1"/>
                        </a:solidFill>
                      </a:defRPr>
                    </a:pPr>
                    <a:r>
                      <a:rPr lang="ru-RU" sz="1100" b="1" dirty="0" smtClean="0">
                        <a:solidFill>
                          <a:schemeClr val="tx1"/>
                        </a:solidFill>
                      </a:rPr>
                      <a:t>4,4 %</a:t>
                    </a:r>
                    <a:endParaRPr lang="ru-RU" sz="1100" b="1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24681117692472607"/>
                  <c:y val="-0.17551637717650903"/>
                </c:manualLayout>
              </c:layout>
              <c:tx>
                <c:rich>
                  <a:bodyPr/>
                  <a:lstStyle/>
                  <a:p>
                    <a:pPr>
                      <a:defRPr sz="1100"/>
                    </a:pPr>
                    <a:r>
                      <a:rPr lang="ru-RU" dirty="0"/>
                      <a:t>Санаторно-курортное лечение </a:t>
                    </a:r>
                    <a:r>
                      <a:rPr lang="ru-RU" dirty="0" smtClean="0"/>
                      <a:t>работников, занятых на работах с вредными и (или) опасными производственными</a:t>
                    </a:r>
                    <a:r>
                      <a:rPr lang="ru-RU" baseline="0" dirty="0" smtClean="0"/>
                      <a:t> факторами,</a:t>
                    </a:r>
                    <a:endParaRPr lang="ru-RU" dirty="0" smtClean="0"/>
                  </a:p>
                  <a:p>
                    <a:pPr>
                      <a:defRPr sz="1100"/>
                    </a:pPr>
                    <a:r>
                      <a:rPr lang="ru-RU" sz="1100" b="1" dirty="0" smtClean="0">
                        <a:solidFill>
                          <a:srgbClr val="C00000"/>
                        </a:solidFill>
                      </a:rPr>
                      <a:t>124,1</a:t>
                    </a:r>
                    <a:r>
                      <a:rPr lang="ru-RU" sz="1100" b="1" baseline="0" dirty="0" smtClean="0">
                        <a:solidFill>
                          <a:srgbClr val="C00000"/>
                        </a:solidFill>
                      </a:rPr>
                      <a:t> </a:t>
                    </a:r>
                    <a:r>
                      <a:rPr lang="ru-RU" sz="1100" b="1" dirty="0" smtClean="0">
                        <a:solidFill>
                          <a:srgbClr val="C00000"/>
                        </a:solidFill>
                      </a:rPr>
                      <a:t>млн.</a:t>
                    </a:r>
                    <a:r>
                      <a:rPr lang="ru-RU" sz="1100" b="1" baseline="0" dirty="0" smtClean="0">
                        <a:solidFill>
                          <a:srgbClr val="C00000"/>
                        </a:solidFill>
                      </a:rPr>
                      <a:t> руб. </a:t>
                    </a:r>
                  </a:p>
                  <a:p>
                    <a:pPr>
                      <a:defRPr sz="1100"/>
                    </a:pPr>
                    <a:r>
                      <a:rPr lang="ru-RU" sz="1100" b="1" baseline="0" dirty="0" smtClean="0">
                        <a:solidFill>
                          <a:srgbClr val="0070C0"/>
                        </a:solidFill>
                      </a:rPr>
                      <a:t>7,1 %</a:t>
                    </a:r>
                    <a:endParaRPr lang="ru-RU" sz="1100" b="1" dirty="0">
                      <a:solidFill>
                        <a:srgbClr val="0070C0"/>
                      </a:solidFill>
                    </a:endParaRPr>
                  </a:p>
                </c:rich>
              </c:tx>
              <c:spPr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34413392920108876"/>
                  <c:y val="0.11014705760226952"/>
                </c:manualLayout>
              </c:layout>
              <c:tx>
                <c:rich>
                  <a:bodyPr/>
                  <a:lstStyle/>
                  <a:p>
                    <a:pPr>
                      <a:defRPr sz="1100"/>
                    </a:pPr>
                    <a:r>
                      <a:rPr lang="ru-RU" dirty="0"/>
                      <a:t>Проведение специальной оценки условий </a:t>
                    </a:r>
                    <a:r>
                      <a:rPr lang="ru-RU" dirty="0" smtClean="0"/>
                      <a:t>труда</a:t>
                    </a:r>
                  </a:p>
                  <a:p>
                    <a:pPr>
                      <a:defRPr sz="1100"/>
                    </a:pPr>
                    <a:r>
                      <a:rPr lang="ru-RU" sz="1100" b="1" dirty="0" smtClean="0">
                        <a:solidFill>
                          <a:srgbClr val="C00000"/>
                        </a:solidFill>
                      </a:rPr>
                      <a:t> 51,3 млн. руб. </a:t>
                    </a:r>
                  </a:p>
                  <a:p>
                    <a:pPr>
                      <a:defRPr sz="1100"/>
                    </a:pPr>
                    <a:r>
                      <a:rPr lang="ru-RU" sz="1100" b="1" dirty="0" smtClean="0">
                        <a:solidFill>
                          <a:srgbClr val="0070C0"/>
                        </a:solidFill>
                      </a:rPr>
                      <a:t>2,9 %</a:t>
                    </a:r>
                    <a:endParaRPr lang="ru-RU" sz="1100" b="1" dirty="0">
                      <a:solidFill>
                        <a:srgbClr val="0070C0"/>
                      </a:solidFill>
                    </a:endParaRPr>
                  </a:p>
                </c:rich>
              </c:tx>
              <c:spPr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39168434201924179"/>
                  <c:y val="-0.4556251963175269"/>
                </c:manualLayout>
              </c:layout>
              <c:tx>
                <c:rich>
                  <a:bodyPr/>
                  <a:lstStyle/>
                  <a:p>
                    <a:pPr>
                      <a:defRPr sz="1100"/>
                    </a:pPr>
                    <a:r>
                      <a:rPr lang="ru-RU" dirty="0"/>
                      <a:t>Приобретение отдельных приборов, предназначенных для обеспечения безопасности </a:t>
                    </a:r>
                    <a:r>
                      <a:rPr lang="ru-RU" dirty="0" smtClean="0"/>
                      <a:t>работников</a:t>
                    </a:r>
                  </a:p>
                  <a:p>
                    <a:pPr>
                      <a:defRPr sz="1100"/>
                    </a:pPr>
                    <a:r>
                      <a:rPr lang="ru-RU" sz="1800" dirty="0" smtClean="0"/>
                      <a:t> </a:t>
                    </a:r>
                    <a:r>
                      <a:rPr lang="ru-RU" sz="1100" b="1" dirty="0" smtClean="0">
                        <a:solidFill>
                          <a:srgbClr val="C00000"/>
                        </a:solidFill>
                      </a:rPr>
                      <a:t>128,1 </a:t>
                    </a:r>
                    <a:r>
                      <a:rPr lang="ru-RU" sz="1100" b="1" baseline="0" dirty="0" smtClean="0">
                        <a:solidFill>
                          <a:srgbClr val="C00000"/>
                        </a:solidFill>
                      </a:rPr>
                      <a:t>млн. руб. </a:t>
                    </a:r>
                  </a:p>
                  <a:p>
                    <a:pPr>
                      <a:defRPr sz="1100"/>
                    </a:pPr>
                    <a:r>
                      <a:rPr lang="ru-RU" sz="1100" b="1" baseline="0" dirty="0" smtClean="0">
                        <a:solidFill>
                          <a:srgbClr val="0070C0"/>
                        </a:solidFill>
                      </a:rPr>
                      <a:t>7,3 %</a:t>
                    </a:r>
                    <a:endParaRPr lang="ru-RU" sz="1100" b="1" dirty="0">
                      <a:solidFill>
                        <a:srgbClr val="0070C0"/>
                      </a:solidFill>
                    </a:endParaRPr>
                  </a:p>
                </c:rich>
              </c:tx>
              <c:spPr>
                <a:solidFill>
                  <a:schemeClr val="bg2">
                    <a:lumMod val="9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26314164045336341"/>
                  <c:y val="0.11604313750458176"/>
                </c:manualLayout>
              </c:layout>
              <c:tx>
                <c:rich>
                  <a:bodyPr/>
                  <a:lstStyle/>
                  <a:p>
                    <a:pPr>
                      <a:defRPr sz="1000"/>
                    </a:pPr>
                    <a:r>
                      <a:rPr lang="ru-RU" sz="1000" dirty="0"/>
                      <a:t>Обеспечение работников лечебно-профилактическим </a:t>
                    </a:r>
                    <a:r>
                      <a:rPr lang="ru-RU" sz="1000" dirty="0" smtClean="0"/>
                      <a:t>питанием</a:t>
                    </a:r>
                  </a:p>
                  <a:p>
                    <a:pPr>
                      <a:defRPr sz="1000"/>
                    </a:pPr>
                    <a:r>
                      <a:rPr lang="ru-RU" sz="1000" dirty="0" smtClean="0"/>
                      <a:t> </a:t>
                    </a:r>
                    <a:r>
                      <a:rPr lang="ru-RU" sz="1000" b="1" dirty="0" smtClean="0">
                        <a:solidFill>
                          <a:srgbClr val="C00000"/>
                        </a:solidFill>
                      </a:rPr>
                      <a:t>18,5</a:t>
                    </a:r>
                    <a:r>
                      <a:rPr lang="ru-RU" sz="1000" b="1" baseline="0" dirty="0" smtClean="0">
                        <a:solidFill>
                          <a:srgbClr val="C00000"/>
                        </a:solidFill>
                      </a:rPr>
                      <a:t> </a:t>
                    </a:r>
                    <a:r>
                      <a:rPr lang="ru-RU" sz="1000" b="1" dirty="0" smtClean="0">
                        <a:solidFill>
                          <a:srgbClr val="C00000"/>
                        </a:solidFill>
                      </a:rPr>
                      <a:t> млн. руб., </a:t>
                    </a:r>
                    <a:r>
                      <a:rPr lang="ru-RU" sz="1000" b="1" dirty="0" smtClean="0">
                        <a:solidFill>
                          <a:srgbClr val="00B0F0"/>
                        </a:solidFill>
                      </a:rPr>
                      <a:t>1,1%</a:t>
                    </a:r>
                    <a:endParaRPr lang="ru-RU" sz="1000" b="1" dirty="0">
                      <a:solidFill>
                        <a:srgbClr val="00B0F0"/>
                      </a:solidFill>
                    </a:endParaRPr>
                  </a:p>
                </c:rich>
              </c:tx>
              <c:spPr>
                <a:solidFill>
                  <a:schemeClr val="bg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1938408129988445E-2"/>
                  <c:y val="0.11624374979543897"/>
                </c:manualLayout>
              </c:layout>
              <c:tx>
                <c:rich>
                  <a:bodyPr/>
                  <a:lstStyle/>
                  <a:p>
                    <a:pPr>
                      <a:defRPr sz="1000"/>
                    </a:pPr>
                    <a:r>
                      <a:rPr lang="ru-RU" sz="1000" dirty="0"/>
                      <a:t>Обучение по охране труда и (или) обучение </a:t>
                    </a:r>
                    <a:r>
                      <a:rPr lang="ru-RU" sz="1000" dirty="0" smtClean="0"/>
                      <a:t>безопасным методам и</a:t>
                    </a:r>
                    <a:r>
                      <a:rPr lang="ru-RU" sz="1000" baseline="0" dirty="0" smtClean="0"/>
                      <a:t> приемам выполнения работ  повышенной опасности</a:t>
                    </a:r>
                    <a:endParaRPr lang="ru-RU" sz="1000" dirty="0" smtClean="0"/>
                  </a:p>
                  <a:p>
                    <a:pPr>
                      <a:defRPr sz="1000"/>
                    </a:pPr>
                    <a:r>
                      <a:rPr lang="ru-RU" sz="1000" b="1" dirty="0" smtClean="0">
                        <a:solidFill>
                          <a:srgbClr val="C00000"/>
                        </a:solidFill>
                      </a:rPr>
                      <a:t>5,3 млн. руб., </a:t>
                    </a:r>
                    <a:r>
                      <a:rPr lang="ru-RU" sz="1000" b="1" dirty="0" smtClean="0">
                        <a:solidFill>
                          <a:srgbClr val="0070C0"/>
                        </a:solidFill>
                      </a:rPr>
                      <a:t>0,3%</a:t>
                    </a:r>
                    <a:endParaRPr lang="ru-RU" sz="1000" b="1" dirty="0">
                      <a:solidFill>
                        <a:srgbClr val="0070C0"/>
                      </a:solidFill>
                    </a:endParaRPr>
                  </a:p>
                </c:rich>
              </c:tx>
              <c:spPr>
                <a:solidFill>
                  <a:schemeClr val="bg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0.21901847048233036"/>
                  <c:y val="0.2202242591389727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Обеспечение работников бесплатной выдачей </a:t>
                    </a:r>
                    <a:r>
                      <a:rPr lang="ru-RU" dirty="0" smtClean="0"/>
                      <a:t>молока</a:t>
                    </a:r>
                  </a:p>
                  <a:p>
                    <a:r>
                      <a:rPr lang="ru-RU" b="1" dirty="0" smtClean="0">
                        <a:solidFill>
                          <a:srgbClr val="C00000"/>
                        </a:solidFill>
                      </a:rPr>
                      <a:t>8,2</a:t>
                    </a:r>
                    <a:r>
                      <a:rPr lang="ru-RU" b="1" baseline="0" dirty="0" smtClean="0">
                        <a:solidFill>
                          <a:srgbClr val="C00000"/>
                        </a:solidFill>
                      </a:rPr>
                      <a:t> млн. руб., </a:t>
                    </a:r>
                    <a:r>
                      <a:rPr lang="ru-RU" b="1" baseline="0" dirty="0" smtClean="0">
                        <a:solidFill>
                          <a:srgbClr val="0070C0"/>
                        </a:solidFill>
                      </a:rPr>
                      <a:t>0,5%</a:t>
                    </a:r>
                    <a:endParaRPr lang="ru-RU" b="1" dirty="0">
                      <a:solidFill>
                        <a:srgbClr val="0070C0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919150079079017E-2"/>
                  <c:y val="0.3734606222661079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Приобретение </a:t>
                    </a:r>
                    <a:r>
                      <a:rPr lang="ru-RU" dirty="0"/>
                      <a:t>приборов контроля за режимом труда и отдыха водителей (</a:t>
                    </a:r>
                    <a:r>
                      <a:rPr lang="ru-RU" dirty="0" err="1"/>
                      <a:t>тахографов</a:t>
                    </a:r>
                    <a:r>
                      <a:rPr lang="ru-RU" dirty="0" smtClean="0"/>
                      <a:t>) </a:t>
                    </a:r>
                  </a:p>
                  <a:p>
                    <a:r>
                      <a:rPr lang="ru-RU" b="1" dirty="0" smtClean="0">
                        <a:solidFill>
                          <a:srgbClr val="C00000"/>
                        </a:solidFill>
                      </a:rPr>
                      <a:t>1,8</a:t>
                    </a:r>
                    <a:r>
                      <a:rPr lang="ru-RU" b="1" baseline="0" dirty="0" smtClean="0">
                        <a:solidFill>
                          <a:srgbClr val="C00000"/>
                        </a:solidFill>
                      </a:rPr>
                      <a:t> млн. руб., </a:t>
                    </a:r>
                    <a:r>
                      <a:rPr lang="ru-RU" b="1" baseline="0" dirty="0" smtClean="0">
                        <a:solidFill>
                          <a:srgbClr val="0070C0"/>
                        </a:solidFill>
                      </a:rPr>
                      <a:t>0,1%</a:t>
                    </a:r>
                    <a:endParaRPr lang="ru-RU" b="1" dirty="0">
                      <a:solidFill>
                        <a:srgbClr val="0070C0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8.2320908026059045E-3"/>
                  <c:y val="0.2691047790504753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Приобретение </a:t>
                    </a:r>
                    <a:r>
                      <a:rPr lang="ru-RU" dirty="0" smtClean="0"/>
                      <a:t>аптечек для оказания первой помощи </a:t>
                    </a:r>
                  </a:p>
                  <a:p>
                    <a:r>
                      <a:rPr lang="ru-RU" b="1" baseline="0" dirty="0" smtClean="0">
                        <a:solidFill>
                          <a:srgbClr val="C00000"/>
                        </a:solidFill>
                      </a:rPr>
                      <a:t>2,3 </a:t>
                    </a:r>
                    <a:r>
                      <a:rPr lang="ru-RU" b="1" dirty="0" smtClean="0">
                        <a:solidFill>
                          <a:srgbClr val="C00000"/>
                        </a:solidFill>
                      </a:rPr>
                      <a:t>млн. руб., </a:t>
                    </a:r>
                    <a:r>
                      <a:rPr lang="ru-RU" b="1" dirty="0" smtClean="0">
                        <a:solidFill>
                          <a:srgbClr val="0070C0"/>
                        </a:solidFill>
                      </a:rPr>
                      <a:t>0,1%</a:t>
                    </a:r>
                    <a:endParaRPr lang="ru-RU" b="1" dirty="0">
                      <a:solidFill>
                        <a:srgbClr val="0070C0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0.42084635687086286"/>
                  <c:y val="0.13517604624113311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ru-RU" sz="1000" b="0" i="0" u="none" strike="noStrike" kern="1200" baseline="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000" b="0" i="0" u="none" strike="noStrike" kern="1200" baseline="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rPr>
                      <a:t>Реализация мероприятий по приведению уровней воздействия вредных и (или) опасных производственных факторов на рабочих местах в соответствие с </a:t>
                    </a:r>
                    <a:r>
                      <a:rPr lang="ru-RU" sz="1000" b="0" i="0" u="none" strike="noStrike" kern="1200" baseline="0" dirty="0" smtClean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rPr>
                      <a:t>гос. </a:t>
                    </a:r>
                    <a:r>
                      <a:rPr lang="ru-RU" sz="1000" b="0" i="0" u="none" strike="noStrike" kern="1200" baseline="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rPr>
                      <a:t>нормативными требованиями охраны </a:t>
                    </a:r>
                    <a:r>
                      <a:rPr lang="ru-RU" sz="1000" b="0" i="0" u="none" strike="noStrike" kern="1200" baseline="0" dirty="0" smtClean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rPr>
                      <a:t>труда</a:t>
                    </a:r>
                  </a:p>
                  <a:p>
                    <a:pPr algn="ctr" rtl="0">
                      <a:defRPr lang="ru-RU" sz="1000" b="0" i="0" u="none" strike="noStrike" kern="1200" baseline="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000" b="1" i="0" u="none" strike="noStrike" kern="1200" baseline="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rPr>
                      <a:t>0 млн. руб.</a:t>
                    </a:r>
                    <a:r>
                      <a:rPr lang="ru-RU" sz="1000" b="0" i="0" u="none" strike="noStrike" kern="1200" baseline="0" dirty="0" smtClean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rPr>
                      <a:t>, </a:t>
                    </a:r>
                    <a:r>
                      <a:rPr lang="ru-RU" sz="1000" b="1" i="0" u="none" strike="noStrike" kern="1200" baseline="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rPr>
                      <a:t>0,0%</a:t>
                    </a:r>
                    <a:endParaRPr lang="ru-RU" sz="1000" b="1" i="0" u="none" strike="noStrike" kern="1200" baseline="0" dirty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endParaRPr>
                  </a:p>
                </c:rich>
              </c:tx>
              <c:spPr>
                <a:solidFill>
                  <a:schemeClr val="bg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0.2266835613351578"/>
                  <c:y val="0.28674058599957436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Приобретение </a:t>
                    </a:r>
                    <a:r>
                      <a:rPr lang="ru-RU" dirty="0" smtClean="0"/>
                      <a:t>мед. изделий для определения наличия и уровня содержания алкоголя</a:t>
                    </a:r>
                    <a:r>
                      <a:rPr lang="ru-RU" dirty="0"/>
                      <a:t>, а </a:t>
                    </a:r>
                    <a:r>
                      <a:rPr lang="ru-RU" dirty="0" smtClean="0"/>
                      <a:t>также </a:t>
                    </a:r>
                    <a:r>
                      <a:rPr lang="ru-RU" dirty="0" err="1" smtClean="0"/>
                      <a:t>психоактивных</a:t>
                    </a:r>
                    <a:r>
                      <a:rPr lang="ru-RU" dirty="0" smtClean="0"/>
                      <a:t> веществ</a:t>
                    </a:r>
                  </a:p>
                  <a:p>
                    <a:r>
                      <a:rPr lang="ru-RU" b="1" dirty="0" smtClean="0">
                        <a:solidFill>
                          <a:srgbClr val="C00000"/>
                        </a:solidFill>
                      </a:rPr>
                      <a:t>0,9 млн. руб., </a:t>
                    </a:r>
                    <a:r>
                      <a:rPr lang="ru-RU" b="1" dirty="0" smtClean="0">
                        <a:solidFill>
                          <a:srgbClr val="0070C0"/>
                        </a:solidFill>
                      </a:rPr>
                      <a:t>0,05%</a:t>
                    </a:r>
                    <a:endParaRPr lang="ru-RU" b="1" dirty="0">
                      <a:solidFill>
                        <a:srgbClr val="0070C0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0.20901741750764158"/>
                  <c:y val="0.11937896817868954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Приобретение отдельных приборов, для проведения обучения по вопросам </a:t>
                    </a:r>
                    <a:endParaRPr lang="ru-RU" dirty="0" smtClean="0"/>
                  </a:p>
                  <a:p>
                    <a:r>
                      <a:rPr lang="ru-RU" dirty="0" smtClean="0"/>
                      <a:t>безопасного </a:t>
                    </a:r>
                    <a:r>
                      <a:rPr lang="ru-RU" dirty="0"/>
                      <a:t>ведения </a:t>
                    </a:r>
                    <a:r>
                      <a:rPr lang="ru-RU" dirty="0" smtClean="0"/>
                      <a:t>работ</a:t>
                    </a:r>
                  </a:p>
                  <a:p>
                    <a:r>
                      <a:rPr lang="ru-RU" b="1" dirty="0" smtClean="0">
                        <a:solidFill>
                          <a:srgbClr val="C00000"/>
                        </a:solidFill>
                      </a:rPr>
                      <a:t>1,2 млн. руб., </a:t>
                    </a:r>
                    <a:r>
                      <a:rPr lang="ru-RU" b="1" dirty="0" smtClean="0">
                        <a:solidFill>
                          <a:srgbClr val="0070C0"/>
                        </a:solidFill>
                      </a:rPr>
                      <a:t>0,075%</a:t>
                    </a:r>
                    <a:endParaRPr lang="ru-RU" b="1" dirty="0">
                      <a:solidFill>
                        <a:srgbClr val="0070C0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0.17014111537822313"/>
                  <c:y val="0.3261861405240247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Приобретение </a:t>
                    </a:r>
                    <a:r>
                      <a:rPr lang="ru-RU" dirty="0" smtClean="0"/>
                      <a:t>приборов</a:t>
                    </a:r>
                    <a:r>
                      <a:rPr lang="ru-RU" dirty="0"/>
                      <a:t>, обеспечивающих безопасное ведение горных работ, в рамках модернизации основных </a:t>
                    </a:r>
                    <a:r>
                      <a:rPr lang="ru-RU" dirty="0" smtClean="0"/>
                      <a:t>производств</a:t>
                    </a:r>
                  </a:p>
                  <a:p>
                    <a:r>
                      <a:rPr lang="ru-RU" dirty="0" smtClean="0"/>
                      <a:t> </a:t>
                    </a:r>
                    <a:r>
                      <a:rPr lang="ru-RU" b="1" dirty="0" smtClean="0">
                        <a:solidFill>
                          <a:srgbClr val="C00000"/>
                        </a:solidFill>
                      </a:rPr>
                      <a:t>6,8 млн. руб., </a:t>
                    </a:r>
                    <a:r>
                      <a:rPr lang="ru-RU" b="1" dirty="0" smtClean="0">
                        <a:solidFill>
                          <a:srgbClr val="0070C0"/>
                        </a:solidFill>
                      </a:rPr>
                      <a:t>0,4%</a:t>
                    </a:r>
                    <a:endParaRPr lang="ru-RU" b="1" dirty="0">
                      <a:solidFill>
                        <a:srgbClr val="0070C0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</c:dLbls>
          <c:cat>
            <c:strRef>
              <c:f>Лист1!$A$2:$A$18</c:f>
              <c:strCache>
                <c:ptCount val="16"/>
                <c:pt idx="0">
                  <c:v>Приобретение средств индивидуальной защиты</c:v>
                </c:pt>
                <c:pt idx="1">
                  <c:v>Проведение обязательных периодических медицинских осмотров (обследований) работников</c:v>
                </c:pt>
                <c:pt idx="2">
                  <c:v>Приобретение отдельных приборов, предназначенных для обеспечения безопасности работников</c:v>
                </c:pt>
                <c:pt idx="3">
                  <c:v>Санаторно-курортное лечение работников предпенсионного возраста</c:v>
                </c:pt>
                <c:pt idx="4">
                  <c:v>Санаторно-курортное лечение работников</c:v>
                </c:pt>
                <c:pt idx="5">
                  <c:v>Проведение специальной оценки условий труда</c:v>
                </c:pt>
                <c:pt idx="6">
                  <c:v>Обеспечение работников лечебно-профилактическим питанием</c:v>
                </c:pt>
                <c:pt idx="7">
                  <c:v>Обеспечение работников бесплатной выдачей молока</c:v>
                </c:pt>
                <c:pt idx="8">
                  <c:v>Приобретение отдельных приборов, обеспечивающих безопасное ведение горных работ, в рамках модернизации основных производств</c:v>
                </c:pt>
                <c:pt idx="9">
                  <c:v>Обучение по охране труда и (или) обучение по вопросам безопасного ведения работ</c:v>
                </c:pt>
                <c:pt idx="10">
                  <c:v>Приобретение аптечек</c:v>
                </c:pt>
                <c:pt idx="11">
                  <c:v>Приобретение приборов контроля за режимом труда и отдыха водителей (тахографов)</c:v>
                </c:pt>
                <c:pt idx="12">
                  <c:v>Приобретение отдельных приборов, для проведения обучения по вопросам безоп-го ведения работ</c:v>
                </c:pt>
                <c:pt idx="13">
                  <c:v>Приобретение приборов для определения наличия и уровня содержания алкоголя, а также психоактивных веществ</c:v>
                </c:pt>
                <c:pt idx="14">
                  <c:v>Реализация мероприятий по приведению уровней воздействия вредных и (или) опасных производственных факторов на рабочих местах в соответствие с государственными нормативными требованиями охраны труда</c:v>
                </c:pt>
                <c:pt idx="15">
                  <c:v>Приобретение отдельных приборов , предназначенных для мониторинга на р.м. состояния работников</c:v>
                </c:pt>
              </c:strCache>
            </c:strRef>
          </c:cat>
          <c:val>
            <c:numRef>
              <c:f>Лист1!$G$21:$G$35</c:f>
              <c:numCache>
                <c:formatCode>#,##0.0</c:formatCode>
                <c:ptCount val="15"/>
                <c:pt idx="0">
                  <c:v>1030104.03</c:v>
                </c:pt>
                <c:pt idx="1">
                  <c:v>291635.94</c:v>
                </c:pt>
                <c:pt idx="2">
                  <c:v>128097.3</c:v>
                </c:pt>
                <c:pt idx="3">
                  <c:v>124131.3</c:v>
                </c:pt>
                <c:pt idx="4">
                  <c:v>77397.17</c:v>
                </c:pt>
                <c:pt idx="5">
                  <c:v>51296.719999999994</c:v>
                </c:pt>
                <c:pt idx="6">
                  <c:v>18462.349999999999</c:v>
                </c:pt>
                <c:pt idx="7">
                  <c:v>8157.5600000000013</c:v>
                </c:pt>
                <c:pt idx="8">
                  <c:v>6806.11</c:v>
                </c:pt>
                <c:pt idx="9">
                  <c:v>5319.6799999999994</c:v>
                </c:pt>
                <c:pt idx="10">
                  <c:v>2335.63</c:v>
                </c:pt>
                <c:pt idx="11">
                  <c:v>1836.75</c:v>
                </c:pt>
                <c:pt idx="12">
                  <c:v>1188.43</c:v>
                </c:pt>
                <c:pt idx="13">
                  <c:v>960.18000000000006</c:v>
                </c:pt>
                <c:pt idx="1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211550725428066"/>
          <c:y val="0.17440542033530659"/>
          <c:w val="0.7891755552970372"/>
          <c:h val="0.5522489961466617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01.07.2023</c:v>
                </c:pt>
              </c:strCache>
            </c:strRef>
          </c:tx>
          <c:spPr>
            <a:ln w="28575">
              <a:solidFill>
                <a:schemeClr val="accent4">
                  <a:lumMod val="60000"/>
                  <a:lumOff val="40000"/>
                </a:schemeClr>
              </a:solidFill>
            </a:ln>
          </c:spPr>
          <c:marker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1.5100622628414963E-2"/>
                  <c:y val="7.10794344115387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D57-475C-A695-F73A9002EA2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8788239159733759E-2"/>
                  <c:y val="2.2482322684358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D57-475C-A695-F73A9002EA27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2387757951657282E-2"/>
                  <c:y val="3.36120942031758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D57-475C-A695-F73A9002EA27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133041287053776E-2"/>
                  <c:y val="1.1068924687547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D57-475C-A695-F73A9002EA27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0371002493513955E-2"/>
                  <c:y val="4.18660529418676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D57-475C-A695-F73A9002EA27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1443136600715795E-2"/>
                  <c:y val="-4.18182488117024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D57-475C-A695-F73A9002EA27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7185744371281737E-2"/>
                  <c:y val="1.4674897386132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AD57-475C-A695-F73A9002EA27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1443136600715954E-2"/>
                  <c:y val="8.36402612605641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D57-475C-A695-F73A9002EA27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501019562050105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AD57-475C-A695-F73A9002EA27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0370979770680163E-2"/>
                  <c:y val="1.70846758857553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AD57-475C-A695-F73A9002EA27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2.0370979770680007E-2"/>
                  <c:y val="-8.199492024292010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AD57-475C-A695-F73A9002EA27}"/>
                </c:ext>
                <c:ext xmlns:c15="http://schemas.microsoft.com/office/drawing/2012/chart" uri="{CE6537A1-D6FC-4f65-9D91-7224C49458BB}"/>
              </c:extLst>
            </c:dLbl>
            <c:numFmt formatCode="General" sourceLinked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Лист1!$A$2:$A$11</c:f>
              <c:strCache>
                <c:ptCount val="10"/>
                <c:pt idx="0">
                  <c:v>Забайкальский край</c:v>
                </c:pt>
                <c:pt idx="1">
                  <c:v>Камчатский край</c:v>
                </c:pt>
                <c:pt idx="2">
                  <c:v>Магаданская обл.</c:v>
                </c:pt>
                <c:pt idx="3">
                  <c:v>Чукотский АО</c:v>
                </c:pt>
                <c:pt idx="4">
                  <c:v>Приморский край</c:v>
                </c:pt>
                <c:pt idx="5">
                  <c:v> Респ. Саха (Якутия)</c:v>
                </c:pt>
                <c:pt idx="6">
                  <c:v>Амурское</c:v>
                </c:pt>
                <c:pt idx="7">
                  <c:v>Хабаровский край и ЕАО</c:v>
                </c:pt>
                <c:pt idx="8">
                  <c:v>Респ. Бурятия</c:v>
                </c:pt>
                <c:pt idx="9">
                  <c:v>Сахалинская обл.</c:v>
                </c:pt>
              </c:strCache>
            </c:strRef>
          </c:cat>
          <c:val>
            <c:numRef>
              <c:f>Лист1!$B$2:$B$11</c:f>
              <c:numCache>
                <c:formatCode>#,##0</c:formatCode>
                <c:ptCount val="10"/>
                <c:pt idx="0">
                  <c:v>62</c:v>
                </c:pt>
                <c:pt idx="1">
                  <c:v>30</c:v>
                </c:pt>
                <c:pt idx="2">
                  <c:v>26</c:v>
                </c:pt>
                <c:pt idx="3">
                  <c:v>6</c:v>
                </c:pt>
                <c:pt idx="4">
                  <c:v>188</c:v>
                </c:pt>
                <c:pt idx="5">
                  <c:v>87</c:v>
                </c:pt>
                <c:pt idx="6">
                  <c:v>99</c:v>
                </c:pt>
                <c:pt idx="7">
                  <c:v>339</c:v>
                </c:pt>
                <c:pt idx="8">
                  <c:v>114</c:v>
                </c:pt>
                <c:pt idx="9">
                  <c:v>95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AD57-475C-A695-F73A9002EA2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01.07.2024</c:v>
                </c:pt>
              </c:strCache>
            </c:strRef>
          </c:tx>
          <c:spPr>
            <a:ln w="28575">
              <a:solidFill>
                <a:schemeClr val="accent5">
                  <a:lumMod val="40000"/>
                  <a:lumOff val="60000"/>
                </a:schemeClr>
              </a:solidFill>
            </a:ln>
          </c:spPr>
          <c:marker>
            <c:symbol val="square"/>
            <c:size val="7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1.4275625102820889E-2"/>
                  <c:y val="-1.88013997895723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8369939316085059E-2"/>
                  <c:y val="-7.540795134094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2577979823765307E-2"/>
                  <c:y val="-4.80585876591970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9809411065712653E-2"/>
                  <c:y val="-0.106990508812739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927463743562878E-2"/>
                  <c:y val="-3.3739669393582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134426971372857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0220887097216388E-2"/>
                  <c:y val="-0.147615984168046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9097504480704363E-2"/>
                  <c:y val="0.102689380290815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7974118174945233E-2"/>
                  <c:y val="-2.8202656653784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3591040580508621E-2"/>
                  <c:y val="-2.61569131155312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5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Лист1!$A$2:$A$11</c:f>
              <c:strCache>
                <c:ptCount val="10"/>
                <c:pt idx="0">
                  <c:v>Забайкальский край</c:v>
                </c:pt>
                <c:pt idx="1">
                  <c:v>Камчатский край</c:v>
                </c:pt>
                <c:pt idx="2">
                  <c:v>Магаданская обл.</c:v>
                </c:pt>
                <c:pt idx="3">
                  <c:v>Чукотский АО</c:v>
                </c:pt>
                <c:pt idx="4">
                  <c:v>Приморский край</c:v>
                </c:pt>
                <c:pt idx="5">
                  <c:v> Респ. Саха (Якутия)</c:v>
                </c:pt>
                <c:pt idx="6">
                  <c:v>Амурское</c:v>
                </c:pt>
                <c:pt idx="7">
                  <c:v>Хабаровский край и ЕАО</c:v>
                </c:pt>
                <c:pt idx="8">
                  <c:v>Респ. Бурятия</c:v>
                </c:pt>
                <c:pt idx="9">
                  <c:v>Сахалинская обл.</c:v>
                </c:pt>
              </c:strCache>
            </c:strRef>
          </c:cat>
          <c:val>
            <c:numRef>
              <c:f>Лист1!$C$2:$C$11</c:f>
              <c:numCache>
                <c:formatCode>#,##0</c:formatCode>
                <c:ptCount val="10"/>
                <c:pt idx="0">
                  <c:v>56</c:v>
                </c:pt>
                <c:pt idx="1">
                  <c:v>45</c:v>
                </c:pt>
                <c:pt idx="2">
                  <c:v>30</c:v>
                </c:pt>
                <c:pt idx="3">
                  <c:v>6</c:v>
                </c:pt>
                <c:pt idx="4">
                  <c:v>222</c:v>
                </c:pt>
                <c:pt idx="5">
                  <c:v>184</c:v>
                </c:pt>
                <c:pt idx="6">
                  <c:v>76</c:v>
                </c:pt>
                <c:pt idx="7">
                  <c:v>304</c:v>
                </c:pt>
                <c:pt idx="8">
                  <c:v>178</c:v>
                </c:pt>
                <c:pt idx="9">
                  <c:v>293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416512"/>
        <c:axId val="58414976"/>
      </c:lineChart>
      <c:valAx>
        <c:axId val="58414976"/>
        <c:scaling>
          <c:orientation val="minMax"/>
          <c:max val="450"/>
          <c:min val="-150"/>
        </c:scaling>
        <c:delete val="0"/>
        <c:axPos val="r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700">
                <a:solidFill>
                  <a:schemeClr val="bg1"/>
                </a:solidFill>
              </a:defRPr>
            </a:pPr>
            <a:endParaRPr lang="ru-RU"/>
          </a:p>
        </c:txPr>
        <c:crossAx val="58416512"/>
        <c:crosses val="max"/>
        <c:crossBetween val="between"/>
        <c:majorUnit val="200"/>
        <c:minorUnit val="50"/>
      </c:valAx>
      <c:catAx>
        <c:axId val="58416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8414976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50"/>
            </a:pPr>
            <a:endParaRPr lang="ru-RU"/>
          </a:p>
        </c:txPr>
      </c:dTable>
      <c:spPr>
        <a:ln>
          <a:noFill/>
        </a:ln>
      </c:spPr>
    </c:plotArea>
    <c:plotVisOnly val="1"/>
    <c:dispBlanksAs val="gap"/>
    <c:showDLblsOverMax val="0"/>
  </c:chart>
  <c:spPr>
    <a:solidFill>
      <a:schemeClr val="bg1">
        <a:lumMod val="95000"/>
      </a:schemeClr>
    </a:solidFill>
  </c:spPr>
  <c:txPr>
    <a:bodyPr/>
    <a:lstStyle/>
    <a:p>
      <a:pPr>
        <a:defRPr sz="1800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01.07.2023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.15515385018490835"/>
                </c:manualLayout>
              </c:layout>
              <c:spPr>
                <a:solidFill>
                  <a:schemeClr val="bg1"/>
                </a:solidFill>
              </c:spPr>
              <c:txPr>
                <a:bodyPr/>
                <a:lstStyle/>
                <a:p>
                  <a:pPr>
                    <a:defRPr sz="14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Российская Федерация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  <c:pt idx="0">
                  <c:v>18771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01.07.2024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2400000267086612E-3"/>
                  <c:y val="0.146987858069913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23 </a:t>
                    </a:r>
                    <a:r>
                      <a:rPr lang="en-US" dirty="0" smtClean="0"/>
                      <a:t>728</a:t>
                    </a:r>
                    <a:endParaRPr lang="ru-RU" dirty="0" smtClean="0"/>
                  </a:p>
                  <a:p>
                    <a:r>
                      <a:rPr lang="ru-RU" sz="1200" b="1" dirty="0" smtClean="0"/>
                      <a:t>(+26,4%)</a:t>
                    </a:r>
                    <a:endParaRPr lang="en-US" sz="12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Российская Федерация</c:v>
                </c:pt>
              </c:strCache>
            </c:strRef>
          </c:cat>
          <c:val>
            <c:numRef>
              <c:f>Лист1!$C$2</c:f>
              <c:numCache>
                <c:formatCode>#,##0</c:formatCode>
                <c:ptCount val="1"/>
                <c:pt idx="0">
                  <c:v>23728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386688"/>
        <c:axId val="58470400"/>
      </c:barChart>
      <c:catAx>
        <c:axId val="583866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58470400"/>
        <c:crosses val="autoZero"/>
        <c:auto val="1"/>
        <c:lblAlgn val="ctr"/>
        <c:lblOffset val="100"/>
        <c:noMultiLvlLbl val="0"/>
      </c:catAx>
      <c:valAx>
        <c:axId val="58470400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500">
                <a:solidFill>
                  <a:schemeClr val="bg1">
                    <a:lumMod val="95000"/>
                  </a:schemeClr>
                </a:solidFill>
              </a:defRPr>
            </a:pPr>
            <a:endParaRPr lang="ru-RU"/>
          </a:p>
        </c:txPr>
        <c:crossAx val="583866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570737227261477"/>
          <c:y val="0.61430393076271106"/>
          <c:w val="0.20889833810122779"/>
          <c:h val="0.19095204327742768"/>
        </c:manualLayout>
      </c:layout>
      <c:overlay val="0"/>
      <c:txPr>
        <a:bodyPr/>
        <a:lstStyle/>
        <a:p>
          <a:pPr>
            <a:defRPr sz="1200">
              <a:solidFill>
                <a:schemeClr val="tx1">
                  <a:lumMod val="75000"/>
                  <a:lumOff val="25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937887041318796"/>
          <c:y val="0.30256029572465304"/>
          <c:w val="0.6110772095195669"/>
          <c:h val="0.564837816645185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01.07.2023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.15515385018490835"/>
                </c:manualLayout>
              </c:layout>
              <c:spPr>
                <a:solidFill>
                  <a:schemeClr val="bg1"/>
                </a:solidFill>
              </c:spPr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Дальневосточный ФО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  <c:pt idx="0">
                  <c:v>1046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01.07.2024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2400125151129311E-3"/>
                  <c:y val="0.1796518265298938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 </a:t>
                    </a:r>
                    <a:r>
                      <a:rPr lang="en-US" dirty="0" smtClean="0"/>
                      <a:t>394</a:t>
                    </a:r>
                    <a:endParaRPr lang="ru-RU" dirty="0" smtClean="0"/>
                  </a:p>
                  <a:p>
                    <a:r>
                      <a:rPr lang="ru-RU" sz="1200" dirty="0" smtClean="0"/>
                      <a:t>(+33,3%)</a:t>
                    </a:r>
                    <a:endParaRPr lang="en-US" sz="12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Дальневосточный ФО</c:v>
                </c:pt>
              </c:strCache>
            </c:strRef>
          </c:cat>
          <c:val>
            <c:numRef>
              <c:f>Лист1!$C$2</c:f>
              <c:numCache>
                <c:formatCode>#,##0</c:formatCode>
                <c:ptCount val="1"/>
                <c:pt idx="0">
                  <c:v>1394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516992"/>
        <c:axId val="58518528"/>
      </c:barChart>
      <c:catAx>
        <c:axId val="58516992"/>
        <c:scaling>
          <c:orientation val="minMax"/>
        </c:scaling>
        <c:delete val="0"/>
        <c:axPos val="b"/>
        <c:majorTickMark val="out"/>
        <c:minorTickMark val="none"/>
        <c:tickLblPos val="nextTo"/>
        <c:crossAx val="58518528"/>
        <c:crosses val="autoZero"/>
        <c:auto val="1"/>
        <c:lblAlgn val="ctr"/>
        <c:lblOffset val="100"/>
        <c:noMultiLvlLbl val="0"/>
      </c:catAx>
      <c:valAx>
        <c:axId val="58518528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500">
                <a:solidFill>
                  <a:schemeClr val="bg1">
                    <a:lumMod val="95000"/>
                  </a:schemeClr>
                </a:solidFill>
              </a:defRPr>
            </a:pPr>
            <a:endParaRPr lang="ru-RU"/>
          </a:p>
        </c:txPr>
        <c:crossAx val="585169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1948772990562906"/>
          <c:y val="0.66023621578923508"/>
          <c:w val="0.24427283360597907"/>
          <c:h val="0.17013555225415139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211550725428066"/>
          <c:y val="0.17440542033530659"/>
          <c:w val="0.7891755552970372"/>
          <c:h val="0.5522489961466617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01.07.2023</c:v>
                </c:pt>
              </c:strCache>
            </c:strRef>
          </c:tx>
          <c:spPr>
            <a:ln w="28575">
              <a:solidFill>
                <a:schemeClr val="accent4">
                  <a:lumMod val="60000"/>
                  <a:lumOff val="40000"/>
                </a:schemeClr>
              </a:solidFill>
            </a:ln>
          </c:spPr>
          <c:marker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3.4258923948058323E-2"/>
                  <c:y val="4.96380856314209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D57-475C-A695-F73A9002EA2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8788239159733759E-2"/>
                  <c:y val="2.2482322684358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D57-475C-A695-F73A9002EA27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2387757951657282E-2"/>
                  <c:y val="3.36120942031758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D57-475C-A695-F73A9002EA27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133041287053776E-2"/>
                  <c:y val="1.1068924687547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D57-475C-A695-F73A9002EA27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0370995782273235E-2"/>
                  <c:y val="5.9019104166550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D57-475C-A695-F73A9002EA27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1443136600715795E-2"/>
                  <c:y val="-4.18182488117024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D57-475C-A695-F73A9002EA27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1443136600715718E-2"/>
                  <c:y val="-2.39192326115526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AD57-475C-A695-F73A9002EA27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1443136600715954E-2"/>
                  <c:y val="8.36402612605641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D57-475C-A695-F73A9002EA27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501019562050105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AD57-475C-A695-F73A9002EA27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0370979770680163E-2"/>
                  <c:y val="1.70846758857553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AD57-475C-A695-F73A9002EA27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2.0370979770680007E-2"/>
                  <c:y val="-8.199492024292010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AD57-475C-A695-F73A9002EA27}"/>
                </c:ex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Лист1!$A$2:$A$11</c:f>
              <c:strCache>
                <c:ptCount val="10"/>
                <c:pt idx="0">
                  <c:v>Забайкальский край</c:v>
                </c:pt>
                <c:pt idx="1">
                  <c:v>Камчатский край</c:v>
                </c:pt>
                <c:pt idx="2">
                  <c:v>Магаданская обл.</c:v>
                </c:pt>
                <c:pt idx="3">
                  <c:v>Чукотский АО</c:v>
                </c:pt>
                <c:pt idx="4">
                  <c:v>Приморский край</c:v>
                </c:pt>
                <c:pt idx="5">
                  <c:v> Респ. Саха (Якутия)</c:v>
                </c:pt>
                <c:pt idx="6">
                  <c:v>Амурское</c:v>
                </c:pt>
                <c:pt idx="7">
                  <c:v>Хабаровский край и ЕАО</c:v>
                </c:pt>
                <c:pt idx="8">
                  <c:v>Респ. Бурятия</c:v>
                </c:pt>
                <c:pt idx="9">
                  <c:v>Сахалинская обл.</c:v>
                </c:pt>
              </c:strCache>
            </c:strRef>
          </c:cat>
          <c:val>
            <c:numRef>
              <c:f>Лист1!$B$2:$B$11</c:f>
              <c:numCache>
                <c:formatCode>#,##0.0</c:formatCode>
                <c:ptCount val="10"/>
                <c:pt idx="0">
                  <c:v>69</c:v>
                </c:pt>
                <c:pt idx="1">
                  <c:v>10.8</c:v>
                </c:pt>
                <c:pt idx="2">
                  <c:v>57.8</c:v>
                </c:pt>
                <c:pt idx="3">
                  <c:v>5.4</c:v>
                </c:pt>
                <c:pt idx="4">
                  <c:v>104.8</c:v>
                </c:pt>
                <c:pt idx="5">
                  <c:v>50.6</c:v>
                </c:pt>
                <c:pt idx="6">
                  <c:v>32.1</c:v>
                </c:pt>
                <c:pt idx="7">
                  <c:v>302.39999999999998</c:v>
                </c:pt>
                <c:pt idx="8">
                  <c:v>31.9</c:v>
                </c:pt>
                <c:pt idx="9">
                  <c:v>7.9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AD57-475C-A695-F73A9002EA2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01.07.2024</c:v>
                </c:pt>
              </c:strCache>
            </c:strRef>
          </c:tx>
          <c:spPr>
            <a:ln w="28575">
              <a:solidFill>
                <a:schemeClr val="accent5">
                  <a:lumMod val="40000"/>
                  <a:lumOff val="60000"/>
                </a:schemeClr>
              </a:solidFill>
            </a:ln>
          </c:spPr>
          <c:marker>
            <c:symbol val="square"/>
            <c:size val="7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3.2369587493694563E-2"/>
                  <c:y val="-1.88014863868167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8369939316085059E-2"/>
                  <c:y val="-7.540795134094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2577979823765307E-2"/>
                  <c:y val="-4.80585876591970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9809411065712653E-2"/>
                  <c:y val="-0.106990508812739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1403338893378625E-2"/>
                  <c:y val="-5.08926478005498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134426971372857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0220887097216388E-2"/>
                  <c:y val="-0.147615984168046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9097504480704363E-2"/>
                  <c:y val="0.102689380290815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7974118174945233E-2"/>
                  <c:y val="-2.8202656653784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4655391309383542E-2"/>
                  <c:y val="-5.18864479736854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5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Лист1!$A$2:$A$11</c:f>
              <c:strCache>
                <c:ptCount val="10"/>
                <c:pt idx="0">
                  <c:v>Забайкальский край</c:v>
                </c:pt>
                <c:pt idx="1">
                  <c:v>Камчатский край</c:v>
                </c:pt>
                <c:pt idx="2">
                  <c:v>Магаданская обл.</c:v>
                </c:pt>
                <c:pt idx="3">
                  <c:v>Чукотский АО</c:v>
                </c:pt>
                <c:pt idx="4">
                  <c:v>Приморский край</c:v>
                </c:pt>
                <c:pt idx="5">
                  <c:v> Респ. Саха (Якутия)</c:v>
                </c:pt>
                <c:pt idx="6">
                  <c:v>Амурское</c:v>
                </c:pt>
                <c:pt idx="7">
                  <c:v>Хабаровский край и ЕАО</c:v>
                </c:pt>
                <c:pt idx="8">
                  <c:v>Респ. Бурятия</c:v>
                </c:pt>
                <c:pt idx="9">
                  <c:v>Сахалинская обл.</c:v>
                </c:pt>
              </c:strCache>
            </c:strRef>
          </c:cat>
          <c:val>
            <c:numRef>
              <c:f>Лист1!$C$2:$C$11</c:f>
              <c:numCache>
                <c:formatCode>#,##0.0</c:formatCode>
                <c:ptCount val="10"/>
                <c:pt idx="0">
                  <c:v>157.30000000000001</c:v>
                </c:pt>
                <c:pt idx="1">
                  <c:v>33.1</c:v>
                </c:pt>
                <c:pt idx="2">
                  <c:v>99.1</c:v>
                </c:pt>
                <c:pt idx="3">
                  <c:v>6.6</c:v>
                </c:pt>
                <c:pt idx="4">
                  <c:v>113.1</c:v>
                </c:pt>
                <c:pt idx="5">
                  <c:v>383.8</c:v>
                </c:pt>
                <c:pt idx="6">
                  <c:v>39.200000000000003</c:v>
                </c:pt>
                <c:pt idx="7">
                  <c:v>242.3</c:v>
                </c:pt>
                <c:pt idx="8">
                  <c:v>126.7</c:v>
                </c:pt>
                <c:pt idx="9">
                  <c:v>56.3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2933120"/>
        <c:axId val="112931584"/>
      </c:lineChart>
      <c:valAx>
        <c:axId val="112931584"/>
        <c:scaling>
          <c:orientation val="minMax"/>
          <c:max val="450"/>
          <c:min val="-150"/>
        </c:scaling>
        <c:delete val="0"/>
        <c:axPos val="r"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700">
                <a:solidFill>
                  <a:schemeClr val="bg1"/>
                </a:solidFill>
              </a:defRPr>
            </a:pPr>
            <a:endParaRPr lang="ru-RU"/>
          </a:p>
        </c:txPr>
        <c:crossAx val="112933120"/>
        <c:crosses val="max"/>
        <c:crossBetween val="between"/>
        <c:majorUnit val="200"/>
        <c:minorUnit val="50"/>
      </c:valAx>
      <c:catAx>
        <c:axId val="112933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2931584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50"/>
            </a:pPr>
            <a:endParaRPr lang="ru-RU"/>
          </a:p>
        </c:txPr>
      </c:dTable>
      <c:spPr>
        <a:ln>
          <a:noFill/>
        </a:ln>
      </c:spPr>
    </c:plotArea>
    <c:plotVisOnly val="1"/>
    <c:dispBlanksAs val="gap"/>
    <c:showDLblsOverMax val="0"/>
  </c:chart>
  <c:spPr>
    <a:solidFill>
      <a:schemeClr val="bg1">
        <a:lumMod val="95000"/>
      </a:schemeClr>
    </a:solidFill>
  </c:spPr>
  <c:txPr>
    <a:bodyPr/>
    <a:lstStyle/>
    <a:p>
      <a:pPr>
        <a:defRPr sz="1800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0.77144</cdr:x>
      <cdr:y>0.81395</cdr:y>
    </cdr:from>
    <cdr:to>
      <cdr:x>0.98405</cdr:x>
      <cdr:y>0.98384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740261" y="4839471"/>
          <a:ext cx="2408791" cy="1010114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>
              <a:lumMod val="50000"/>
              <a:lumOff val="50000"/>
            </a:schemeClr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100" dirty="0" smtClean="0"/>
            <a:t>Приобретение отдельных приборов, </a:t>
          </a:r>
        </a:p>
        <a:p xmlns:a="http://schemas.openxmlformats.org/drawingml/2006/main">
          <a:pPr algn="ctr"/>
          <a:r>
            <a:rPr lang="ru-RU" sz="1100" dirty="0" smtClean="0"/>
            <a:t>предназначенных для мониторинга </a:t>
          </a:r>
        </a:p>
        <a:p xmlns:a="http://schemas.openxmlformats.org/drawingml/2006/main">
          <a:pPr algn="ctr"/>
          <a:r>
            <a:rPr lang="ru-RU" sz="1100" dirty="0" smtClean="0"/>
            <a:t>на рабочем месте состояния здоровья</a:t>
          </a:r>
        </a:p>
        <a:p xmlns:a="http://schemas.openxmlformats.org/drawingml/2006/main">
          <a:pPr algn="ctr"/>
          <a:r>
            <a:rPr lang="ru-RU" dirty="0"/>
            <a:t>р</a:t>
          </a:r>
          <a:r>
            <a:rPr lang="ru-RU" sz="1100" dirty="0" smtClean="0"/>
            <a:t>аботников</a:t>
          </a:r>
        </a:p>
        <a:p xmlns:a="http://schemas.openxmlformats.org/drawingml/2006/main">
          <a:pPr algn="ctr"/>
          <a:r>
            <a:rPr lang="ru-RU" sz="1100" b="1" dirty="0" smtClean="0">
              <a:solidFill>
                <a:srgbClr val="C00000"/>
              </a:solidFill>
            </a:rPr>
            <a:t>0,0 млн. </a:t>
          </a:r>
          <a:r>
            <a:rPr lang="ru-RU" sz="1100" b="1" dirty="0" err="1" smtClean="0">
              <a:solidFill>
                <a:srgbClr val="C00000"/>
              </a:solidFill>
            </a:rPr>
            <a:t>руб</a:t>
          </a:r>
          <a:r>
            <a:rPr lang="ru-RU" sz="1100" b="1" dirty="0" smtClean="0">
              <a:solidFill>
                <a:srgbClr val="C00000"/>
              </a:solidFill>
            </a:rPr>
            <a:t>, </a:t>
          </a:r>
          <a:r>
            <a:rPr lang="ru-RU" sz="1100" b="1" dirty="0" smtClean="0">
              <a:solidFill>
                <a:srgbClr val="0070C0"/>
              </a:solidFill>
            </a:rPr>
            <a:t>0,0%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0.03253</cdr:x>
      <cdr:y>0.58639</cdr:y>
    </cdr:from>
    <cdr:to>
      <cdr:x>0.96275</cdr:x>
      <cdr:y>0.75044</cdr:y>
    </cdr:to>
    <cdr:sp macro="" textlink="">
      <cdr:nvSpPr>
        <cdr:cNvPr id="2" name="TextBox 38"/>
        <cdr:cNvSpPr txBox="1"/>
      </cdr:nvSpPr>
      <cdr:spPr>
        <a:xfrm xmlns:a="http://schemas.openxmlformats.org/drawingml/2006/main">
          <a:off x="353932" y="3410296"/>
          <a:ext cx="10122536" cy="95406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just"/>
          <a:r>
            <a:rPr lang="ru-RU" sz="1400" dirty="0" smtClean="0"/>
            <a:t>В 2023 году</a:t>
          </a:r>
          <a:r>
            <a:rPr lang="ru-RU" sz="1400" b="1" dirty="0" smtClean="0">
              <a:solidFill>
                <a:srgbClr val="0070C0"/>
              </a:solidFill>
            </a:rPr>
            <a:t> 2,4 тыс. страхователей </a:t>
          </a:r>
          <a:r>
            <a:rPr lang="ru-RU" sz="1400" b="1" dirty="0">
              <a:solidFill>
                <a:srgbClr val="0070C0"/>
              </a:solidFill>
            </a:rPr>
            <a:t>произвели расходы </a:t>
          </a:r>
          <a:r>
            <a:rPr lang="ru-RU" sz="1400" dirty="0"/>
            <a:t>на финансовое обеспечение предупредительных мер, на данных предприятиях </a:t>
          </a:r>
          <a:r>
            <a:rPr lang="ru-RU" sz="1400" dirty="0" smtClean="0"/>
            <a:t>число работающих </a:t>
          </a:r>
          <a:r>
            <a:rPr lang="ru-RU" sz="1400" b="1" dirty="0" smtClean="0">
              <a:solidFill>
                <a:srgbClr val="C00000"/>
              </a:solidFill>
            </a:rPr>
            <a:t>0,98 млн. работников</a:t>
          </a:r>
          <a:r>
            <a:rPr lang="ru-RU" sz="1400" dirty="0" smtClean="0"/>
            <a:t> (или 38,1% от общего числа работающих), </a:t>
          </a:r>
          <a:r>
            <a:rPr lang="ru-RU" sz="1400" dirty="0"/>
            <a:t>из них </a:t>
          </a:r>
          <a:r>
            <a:rPr lang="ru-RU" sz="1400" b="1" dirty="0" smtClean="0">
              <a:solidFill>
                <a:srgbClr val="C00000"/>
              </a:solidFill>
            </a:rPr>
            <a:t>0,4 млн</a:t>
          </a:r>
          <a:r>
            <a:rPr lang="ru-RU" sz="1400" b="1" dirty="0">
              <a:solidFill>
                <a:srgbClr val="C00000"/>
              </a:solidFill>
            </a:rPr>
            <a:t>. человек </a:t>
          </a:r>
          <a:r>
            <a:rPr lang="ru-RU" sz="1400" dirty="0">
              <a:solidFill>
                <a:srgbClr val="C00000"/>
              </a:solidFill>
            </a:rPr>
            <a:t>являются работниками, занятые на работах с вредными и (или) опасными производственными факторами, </a:t>
          </a:r>
          <a:r>
            <a:rPr lang="ru-RU" sz="1400" b="1" dirty="0">
              <a:solidFill>
                <a:srgbClr val="C00000"/>
              </a:solidFill>
            </a:rPr>
            <a:t>или </a:t>
          </a:r>
          <a:r>
            <a:rPr lang="ru-RU" sz="1400" b="1" dirty="0" smtClean="0">
              <a:solidFill>
                <a:srgbClr val="C00000"/>
              </a:solidFill>
            </a:rPr>
            <a:t>95,2% </a:t>
          </a:r>
          <a:r>
            <a:rPr lang="ru-RU" sz="1400" dirty="0">
              <a:solidFill>
                <a:srgbClr val="C00000"/>
              </a:solidFill>
            </a:rPr>
            <a:t>от общего количества, занятых на работах с вредными и (или) опасными производственными </a:t>
          </a:r>
          <a:r>
            <a:rPr lang="ru-RU" sz="1400" dirty="0" smtClean="0">
              <a:solidFill>
                <a:srgbClr val="C00000"/>
              </a:solidFill>
            </a:rPr>
            <a:t>факторами</a:t>
          </a:r>
          <a:endParaRPr lang="ru-RU" sz="14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0.6075</cdr:x>
      <cdr:y>0.83891</cdr:y>
    </cdr:from>
    <cdr:to>
      <cdr:x>0.8475</cdr:x>
      <cdr:y>0.99134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882852" y="5151934"/>
          <a:ext cx="2719143" cy="936103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>
              <a:lumMod val="50000"/>
              <a:lumOff val="50000"/>
            </a:schemeClr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100" dirty="0" smtClean="0"/>
            <a:t>Приобретение отдельных приборов, </a:t>
          </a:r>
        </a:p>
        <a:p xmlns:a="http://schemas.openxmlformats.org/drawingml/2006/main">
          <a:pPr algn="ctr"/>
          <a:r>
            <a:rPr lang="ru-RU" sz="1100" dirty="0" smtClean="0"/>
            <a:t>предназначенных для мониторинга </a:t>
          </a:r>
        </a:p>
        <a:p xmlns:a="http://schemas.openxmlformats.org/drawingml/2006/main">
          <a:pPr algn="ctr"/>
          <a:r>
            <a:rPr lang="ru-RU" sz="1100" dirty="0" smtClean="0"/>
            <a:t>на рабочем месте состояния здоровья</a:t>
          </a:r>
        </a:p>
        <a:p xmlns:a="http://schemas.openxmlformats.org/drawingml/2006/main">
          <a:pPr algn="ctr"/>
          <a:r>
            <a:rPr lang="ru-RU" dirty="0"/>
            <a:t>р</a:t>
          </a:r>
          <a:r>
            <a:rPr lang="ru-RU" sz="1100" dirty="0" smtClean="0"/>
            <a:t>аботников</a:t>
          </a:r>
        </a:p>
        <a:p xmlns:a="http://schemas.openxmlformats.org/drawingml/2006/main">
          <a:pPr algn="ctr"/>
          <a:r>
            <a:rPr lang="ru-RU" sz="1100" b="1" dirty="0" smtClean="0">
              <a:solidFill>
                <a:srgbClr val="C00000"/>
              </a:solidFill>
            </a:rPr>
            <a:t>0,0 млн. </a:t>
          </a:r>
          <a:r>
            <a:rPr lang="ru-RU" sz="1100" b="1" dirty="0" err="1" smtClean="0">
              <a:solidFill>
                <a:srgbClr val="C00000"/>
              </a:solidFill>
            </a:rPr>
            <a:t>руб</a:t>
          </a:r>
          <a:r>
            <a:rPr lang="ru-RU" sz="1100" b="1" dirty="0" smtClean="0">
              <a:solidFill>
                <a:srgbClr val="C00000"/>
              </a:solidFill>
            </a:rPr>
            <a:t>, </a:t>
          </a:r>
          <a:r>
            <a:rPr lang="ru-RU" sz="1100" b="1" dirty="0" smtClean="0">
              <a:solidFill>
                <a:srgbClr val="0070C0"/>
              </a:solidFill>
            </a:rPr>
            <a:t>0,0%</a:t>
          </a:r>
        </a:p>
      </cdr:txBody>
    </cdr:sp>
  </cdr:relSizeAnchor>
  <cdr:relSizeAnchor xmlns:cdr="http://schemas.openxmlformats.org/drawingml/2006/chartDrawing">
    <cdr:from>
      <cdr:x>0.26451</cdr:x>
      <cdr:y>0.00448</cdr:y>
    </cdr:from>
    <cdr:to>
      <cdr:x>0.70254</cdr:x>
      <cdr:y>0.06498</cdr:y>
    </cdr:to>
    <cdr:sp macro="" textlink="">
      <cdr:nvSpPr>
        <cdr:cNvPr id="3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96814" y="27521"/>
          <a:ext cx="4962795" cy="37154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round/>
              <a:headEnd/>
              <a:tailEnd/>
            </a14:hiddenLine>
          </a:ext>
        </a:extLst>
      </cdr:spPr>
      <cdr:txBody>
        <a:bodyPr xmlns:a="http://schemas.openxmlformats.org/drawingml/2006/main" wrap="square" lIns="90000" tIns="46800" rIns="90000" bIns="4680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buSzPct val="100000"/>
          </a:pPr>
          <a:endParaRPr lang="ru-RU" altLang="ru-RU" sz="1800" b="1" dirty="0">
            <a:solidFill>
              <a:srgbClr val="C00000"/>
            </a:solidFill>
            <a:latin typeface="Calibri" panose="020F050202020403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60" cy="498056"/>
          </a:xfrm>
          <a:prstGeom prst="rect">
            <a:avLst/>
          </a:prstGeom>
        </p:spPr>
        <p:txBody>
          <a:bodyPr vert="horz" lIns="91277" tIns="45639" rIns="91277" bIns="4563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60" cy="498056"/>
          </a:xfrm>
          <a:prstGeom prst="rect">
            <a:avLst/>
          </a:prstGeom>
        </p:spPr>
        <p:txBody>
          <a:bodyPr vert="horz" lIns="91277" tIns="45639" rIns="91277" bIns="45639" rtlCol="0"/>
          <a:lstStyle>
            <a:lvl1pPr algn="r">
              <a:defRPr sz="1200"/>
            </a:lvl1pPr>
          </a:lstStyle>
          <a:p>
            <a:fld id="{EB9C0512-F890-4BB3-A0F0-7751DA1EF1F5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77" tIns="45639" rIns="91277" bIns="4563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7"/>
            <a:ext cx="5438140" cy="3908613"/>
          </a:xfrm>
          <a:prstGeom prst="rect">
            <a:avLst/>
          </a:prstGeom>
        </p:spPr>
        <p:txBody>
          <a:bodyPr vert="horz" lIns="91277" tIns="45639" rIns="91277" bIns="4563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60" cy="498055"/>
          </a:xfrm>
          <a:prstGeom prst="rect">
            <a:avLst/>
          </a:prstGeom>
        </p:spPr>
        <p:txBody>
          <a:bodyPr vert="horz" lIns="91277" tIns="45639" rIns="91277" bIns="4563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60" cy="498055"/>
          </a:xfrm>
          <a:prstGeom prst="rect">
            <a:avLst/>
          </a:prstGeom>
        </p:spPr>
        <p:txBody>
          <a:bodyPr vert="horz" lIns="91277" tIns="45639" rIns="91277" bIns="45639" rtlCol="0" anchor="b"/>
          <a:lstStyle>
            <a:lvl1pPr algn="r">
              <a:defRPr sz="1200"/>
            </a:lvl1pPr>
          </a:lstStyle>
          <a:p>
            <a:fld id="{68B6558F-8E58-49E5-B246-1A00C6C0A8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043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CA21E-7B5A-4F8B-A8A6-6E3FF10A4AB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462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C1124-F07B-4906-AC7B-13765792869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159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C851-11DB-4774-8C29-2D931018B14E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DD08-2F98-45DC-87A9-F650D2EC6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901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C851-11DB-4774-8C29-2D931018B14E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DD08-2F98-45DC-87A9-F650D2EC6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590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C851-11DB-4774-8C29-2D931018B14E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DD08-2F98-45DC-87A9-F650D2EC6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804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</a:t>
            </a:r>
            <a:fld id="{BE7BA282-055F-48FE-B435-EBE257538C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390770"/>
      </p:ext>
    </p:extLst>
  </p:cSld>
  <p:clrMapOvr>
    <a:masterClrMapping/>
  </p:clrMapOvr>
  <p:transition spd="slow">
    <p:cover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C851-11DB-4774-8C29-2D931018B14E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DD08-2F98-45DC-87A9-F650D2EC6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54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C851-11DB-4774-8C29-2D931018B14E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DD08-2F98-45DC-87A9-F650D2EC6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3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C851-11DB-4774-8C29-2D931018B14E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DD08-2F98-45DC-87A9-F650D2EC6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882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C851-11DB-4774-8C29-2D931018B14E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DD08-2F98-45DC-87A9-F650D2EC6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249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C851-11DB-4774-8C29-2D931018B14E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DD08-2F98-45DC-87A9-F650D2EC6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913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C851-11DB-4774-8C29-2D931018B14E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DD08-2F98-45DC-87A9-F650D2EC6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312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C851-11DB-4774-8C29-2D931018B14E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DD08-2F98-45DC-87A9-F650D2EC6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686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C851-11DB-4774-8C29-2D931018B14E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DD08-2F98-45DC-87A9-F650D2EC6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728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AC851-11DB-4774-8C29-2D931018B14E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7DD08-2F98-45DC-87A9-F650D2EC6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084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30.jpeg"/><Relationship Id="rId3" Type="http://schemas.openxmlformats.org/officeDocument/2006/relationships/image" Target="../media/image8.png"/><Relationship Id="rId7" Type="http://schemas.openxmlformats.org/officeDocument/2006/relationships/image" Target="../media/image21.png"/><Relationship Id="rId12" Type="http://schemas.openxmlformats.org/officeDocument/2006/relationships/image" Target="../media/image24.png"/><Relationship Id="rId17" Type="http://schemas.openxmlformats.org/officeDocument/2006/relationships/image" Target="../media/image33.gif"/><Relationship Id="rId2" Type="http://schemas.openxmlformats.org/officeDocument/2006/relationships/image" Target="../media/image19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openxmlformats.org/officeDocument/2006/relationships/image" Target="../media/image10.png"/><Relationship Id="rId15" Type="http://schemas.openxmlformats.org/officeDocument/2006/relationships/image" Target="../media/image31.jpe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chart" Target="../charts/chart2.xml"/><Relationship Id="rId18" Type="http://schemas.openxmlformats.org/officeDocument/2006/relationships/image" Target="../media/image23.png"/><Relationship Id="rId3" Type="http://schemas.openxmlformats.org/officeDocument/2006/relationships/image" Target="../media/image7.png"/><Relationship Id="rId21" Type="http://schemas.openxmlformats.org/officeDocument/2006/relationships/image" Target="../media/image26.jpe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2.png"/><Relationship Id="rId2" Type="http://schemas.openxmlformats.org/officeDocument/2006/relationships/image" Target="../media/image18.png"/><Relationship Id="rId16" Type="http://schemas.openxmlformats.org/officeDocument/2006/relationships/image" Target="../media/image21.png"/><Relationship Id="rId20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20.png"/><Relationship Id="rId10" Type="http://schemas.openxmlformats.org/officeDocument/2006/relationships/image" Target="../media/image14.png"/><Relationship Id="rId19" Type="http://schemas.openxmlformats.org/officeDocument/2006/relationships/image" Target="../media/image2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4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3.png"/><Relationship Id="rId3" Type="http://schemas.openxmlformats.org/officeDocument/2006/relationships/chart" Target="../charts/chart4.xm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28.png"/><Relationship Id="rId10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openxmlformats.org/officeDocument/2006/relationships/image" Target="../media/image21.png"/><Relationship Id="rId1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4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chart" Target="../charts/chart6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chart" Target="../charts/chart8.xml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chart" Target="../charts/chart9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chart" Target="../charts/chart11.xml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chart" Target="../charts/char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Shape 56"/>
          <p:cNvPicPr/>
          <p:nvPr/>
        </p:nvPicPr>
        <p:blipFill rotWithShape="1">
          <a:blip r:embed="rId2"/>
          <a:srcRect b="31050"/>
          <a:stretch/>
        </p:blipFill>
        <p:spPr>
          <a:xfrm>
            <a:off x="215989" y="2222205"/>
            <a:ext cx="11976011" cy="3826705"/>
          </a:xfrm>
          <a:prstGeom prst="rect">
            <a:avLst/>
          </a:prstGeom>
        </p:spPr>
      </p:pic>
      <p:pic>
        <p:nvPicPr>
          <p:cNvPr id="80" name="Shape 80"/>
          <p:cNvPicPr/>
          <p:nvPr/>
        </p:nvPicPr>
        <p:blipFill>
          <a:blip r:embed="rId3"/>
          <a:stretch/>
        </p:blipFill>
        <p:spPr>
          <a:xfrm>
            <a:off x="8112642" y="3997842"/>
            <a:ext cx="3802695" cy="2568508"/>
          </a:xfrm>
          <a:prstGeom prst="rect">
            <a:avLst/>
          </a:prstGeom>
        </p:spPr>
      </p:pic>
      <p:sp>
        <p:nvSpPr>
          <p:cNvPr id="6" name="Shape 78"/>
          <p:cNvSpPr txBox="1"/>
          <p:nvPr/>
        </p:nvSpPr>
        <p:spPr>
          <a:xfrm>
            <a:off x="215989" y="428763"/>
            <a:ext cx="11485612" cy="2107628"/>
          </a:xfrm>
          <a:prstGeom prst="rect">
            <a:avLst/>
          </a:prstGeom>
        </p:spPr>
        <p:txBody>
          <a:bodyPr vert="horz" wrap="square" lIns="0" tIns="55245" rIns="0" bIns="0">
            <a:spAutoFit/>
          </a:bodyPr>
          <a:lstStyle/>
          <a:p>
            <a:pPr marL="9525" marR="3810" algn="ctr">
              <a:lnSpc>
                <a:spcPts val="4000"/>
              </a:lnSpc>
            </a:pPr>
            <a:r>
              <a:rPr lang="ru-RU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Финансовое обеспечение </a:t>
            </a:r>
          </a:p>
          <a:p>
            <a:pPr marL="9525" marR="3810" algn="ctr">
              <a:lnSpc>
                <a:spcPts val="4000"/>
              </a:lnSpc>
            </a:pPr>
            <a:r>
              <a:rPr lang="ru-RU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предупредительных мер по сокращению производственного травматизма и профессиональной заболеваемости </a:t>
            </a:r>
            <a:r>
              <a:rPr lang="ru-RU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работников</a:t>
            </a:r>
            <a:endParaRPr lang="ru-RU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9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 txBox="1"/>
          <p:nvPr/>
        </p:nvSpPr>
        <p:spPr>
          <a:xfrm>
            <a:off x="5180157" y="1667026"/>
            <a:ext cx="2211120" cy="28854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9525" algn="ctr">
              <a:spcBef>
                <a:spcPts val="90"/>
              </a:spcBef>
            </a:pPr>
            <a:r>
              <a:rPr lang="ru-RU" spc="8" dirty="0" smtClean="0">
                <a:solidFill>
                  <a:srgbClr val="FFC000"/>
                </a:solidFill>
                <a:latin typeface="+mn-lt"/>
                <a:cs typeface="Montserrat"/>
              </a:rPr>
              <a:t>До 20</a:t>
            </a:r>
            <a:r>
              <a:rPr spc="-11" dirty="0" smtClean="0">
                <a:solidFill>
                  <a:srgbClr val="FFC000"/>
                </a:solidFill>
                <a:latin typeface="+mn-lt"/>
                <a:cs typeface="Montserrat"/>
              </a:rPr>
              <a:t>.</a:t>
            </a:r>
            <a:r>
              <a:rPr lang="ru-RU" spc="8" dirty="0" smtClean="0">
                <a:solidFill>
                  <a:srgbClr val="FFC000"/>
                </a:solidFill>
                <a:latin typeface="+mn-lt"/>
                <a:cs typeface="Montserrat"/>
              </a:rPr>
              <a:t>11</a:t>
            </a:r>
            <a:r>
              <a:rPr spc="11" dirty="0" smtClean="0">
                <a:solidFill>
                  <a:srgbClr val="FFC000"/>
                </a:solidFill>
                <a:latin typeface="+mn-lt"/>
                <a:cs typeface="Montserrat"/>
              </a:rPr>
              <a:t>.</a:t>
            </a:r>
            <a:r>
              <a:rPr spc="4" dirty="0" smtClean="0">
                <a:solidFill>
                  <a:srgbClr val="FFC000"/>
                </a:solidFill>
                <a:latin typeface="+mn-lt"/>
                <a:cs typeface="Montserrat"/>
              </a:rPr>
              <a:t>2</a:t>
            </a:r>
            <a:r>
              <a:rPr spc="8" dirty="0" smtClean="0">
                <a:solidFill>
                  <a:srgbClr val="FFC000"/>
                </a:solidFill>
                <a:latin typeface="+mn-lt"/>
                <a:cs typeface="Montserrat"/>
              </a:rPr>
              <a:t>023</a:t>
            </a:r>
            <a:endParaRPr dirty="0">
              <a:solidFill>
                <a:srgbClr val="FFC000"/>
              </a:solidFill>
              <a:latin typeface="+mn-lt"/>
              <a:cs typeface="Montserra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763253" y="1663167"/>
            <a:ext cx="2391577" cy="28854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9525" algn="ctr">
              <a:spcBef>
                <a:spcPts val="90"/>
              </a:spcBef>
            </a:pPr>
            <a:r>
              <a:rPr lang="ru-RU" spc="8" dirty="0" smtClean="0">
                <a:solidFill>
                  <a:srgbClr val="C00000"/>
                </a:solidFill>
                <a:latin typeface="+mn-lt"/>
                <a:cs typeface="Montserrat"/>
              </a:rPr>
              <a:t>До 01.08.2023</a:t>
            </a:r>
            <a:endParaRPr dirty="0">
              <a:solidFill>
                <a:srgbClr val="C00000"/>
              </a:solidFill>
              <a:latin typeface="+mn-lt"/>
              <a:cs typeface="Montserra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608791" y="3136222"/>
            <a:ext cx="2375028" cy="582851"/>
          </a:xfrm>
          <a:prstGeom prst="rect">
            <a:avLst/>
          </a:prstGeom>
        </p:spPr>
        <p:txBody>
          <a:bodyPr vert="horz" wrap="square" lIns="0" tIns="43814" rIns="0" bIns="0" rtlCol="0">
            <a:spAutoFit/>
          </a:bodyPr>
          <a:lstStyle/>
          <a:p>
            <a:pPr marL="9525" marR="3810" algn="ctr">
              <a:lnSpc>
                <a:spcPts val="1365"/>
              </a:lnSpc>
              <a:spcBef>
                <a:spcPts val="344"/>
              </a:spcBef>
            </a:pPr>
            <a:r>
              <a:rPr lang="ru-RU" sz="1400" dirty="0" smtClean="0">
                <a:solidFill>
                  <a:schemeClr val="tx2"/>
                </a:solidFill>
                <a:latin typeface="+mn-lt"/>
              </a:rPr>
              <a:t>Для получения разрешения о </a:t>
            </a:r>
            <a:r>
              <a:rPr lang="ru-RU" sz="1400" dirty="0">
                <a:solidFill>
                  <a:schemeClr val="tx2"/>
                </a:solidFill>
                <a:latin typeface="+mn-lt"/>
              </a:rPr>
              <a:t>финансовом обеспечении предупредительных мер</a:t>
            </a:r>
            <a:endParaRPr sz="1400" dirty="0">
              <a:latin typeface="+mn-lt"/>
              <a:cs typeface="Montserra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445317" y="3136222"/>
            <a:ext cx="3700608" cy="1662570"/>
          </a:xfrm>
          <a:prstGeom prst="rect">
            <a:avLst/>
          </a:prstGeom>
        </p:spPr>
        <p:txBody>
          <a:bodyPr vert="horz" wrap="square" lIns="0" tIns="43814" rIns="0" bIns="0" rtlCol="0">
            <a:spAutoFit/>
          </a:bodyPr>
          <a:lstStyle/>
          <a:p>
            <a:pPr marL="9525" marR="3810" algn="ctr">
              <a:lnSpc>
                <a:spcPts val="1365"/>
              </a:lnSpc>
              <a:spcBef>
                <a:spcPts val="344"/>
              </a:spcBef>
            </a:pPr>
            <a:r>
              <a:rPr lang="ru-RU" sz="1400" dirty="0">
                <a:solidFill>
                  <a:schemeClr val="tx2"/>
                </a:solidFill>
                <a:latin typeface="+mn-lt"/>
              </a:rPr>
              <a:t>О</a:t>
            </a:r>
            <a:r>
              <a:rPr lang="ru-RU" sz="14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ru-RU" sz="1400" dirty="0">
                <a:solidFill>
                  <a:schemeClr val="tx2"/>
                </a:solidFill>
                <a:latin typeface="+mn-lt"/>
              </a:rPr>
              <a:t>внесении изменений в согласованный план финансового обеспечения предупредительных мер </a:t>
            </a:r>
            <a:r>
              <a:rPr lang="ru-RU" sz="1400" dirty="0">
                <a:solidFill>
                  <a:srgbClr val="C00000"/>
                </a:solidFill>
                <a:latin typeface="+mn-lt"/>
              </a:rPr>
              <a:t>(</a:t>
            </a:r>
            <a:r>
              <a:rPr lang="ru-RU" sz="1400" b="1" dirty="0">
                <a:solidFill>
                  <a:srgbClr val="C00000"/>
                </a:solidFill>
                <a:latin typeface="+mn-lt"/>
              </a:rPr>
              <a:t>в том числе при включении в план санаторно-курортного лечения работников </a:t>
            </a:r>
            <a:r>
              <a:rPr lang="ru-RU" sz="1400" b="1" dirty="0" err="1">
                <a:solidFill>
                  <a:srgbClr val="C00000"/>
                </a:solidFill>
                <a:latin typeface="+mn-lt"/>
              </a:rPr>
              <a:t>предпенсионного</a:t>
            </a:r>
            <a:r>
              <a:rPr lang="ru-RU" sz="1400" b="1" dirty="0">
                <a:solidFill>
                  <a:srgbClr val="C00000"/>
                </a:solidFill>
                <a:latin typeface="+mn-lt"/>
              </a:rPr>
              <a:t> и пенсионного возраста с увеличением суммы финансового </a:t>
            </a:r>
            <a:r>
              <a:rPr lang="ru-RU" sz="1400" b="1" dirty="0" smtClean="0">
                <a:solidFill>
                  <a:srgbClr val="C00000"/>
                </a:solidFill>
                <a:latin typeface="+mn-lt"/>
              </a:rPr>
              <a:t>обеспечения</a:t>
            </a:r>
            <a:br>
              <a:rPr lang="ru-RU" sz="1400" b="1" dirty="0" smtClean="0">
                <a:solidFill>
                  <a:srgbClr val="C00000"/>
                </a:solidFill>
                <a:latin typeface="+mn-lt"/>
              </a:rPr>
            </a:br>
            <a:r>
              <a:rPr lang="ru-RU" sz="1400" b="1" dirty="0" smtClean="0">
                <a:solidFill>
                  <a:srgbClr val="C00000"/>
                </a:solidFill>
                <a:latin typeface="+mn-lt"/>
              </a:rPr>
              <a:t>(приказ Минтруда России от 27.02.2023 </a:t>
            </a:r>
            <a:br>
              <a:rPr lang="ru-RU" sz="1400" b="1" dirty="0" smtClean="0">
                <a:solidFill>
                  <a:srgbClr val="C00000"/>
                </a:solidFill>
                <a:latin typeface="+mn-lt"/>
              </a:rPr>
            </a:br>
            <a:r>
              <a:rPr lang="ru-RU" sz="1400" b="1" dirty="0" smtClean="0">
                <a:solidFill>
                  <a:srgbClr val="C00000"/>
                </a:solidFill>
                <a:latin typeface="+mn-lt"/>
              </a:rPr>
              <a:t>№ 101н</a:t>
            </a:r>
            <a:r>
              <a:rPr lang="ru-RU" sz="1400" dirty="0" smtClean="0">
                <a:solidFill>
                  <a:srgbClr val="C00000"/>
                </a:solidFill>
                <a:latin typeface="+mn-lt"/>
              </a:rPr>
              <a:t>)</a:t>
            </a:r>
            <a:endParaRPr sz="1400" dirty="0">
              <a:solidFill>
                <a:srgbClr val="C00000"/>
              </a:solidFill>
              <a:latin typeface="+mn-lt"/>
              <a:cs typeface="Montserra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380604" y="3196538"/>
            <a:ext cx="3073491" cy="582851"/>
          </a:xfrm>
          <a:prstGeom prst="rect">
            <a:avLst/>
          </a:prstGeom>
        </p:spPr>
        <p:txBody>
          <a:bodyPr vert="horz" wrap="square" lIns="0" tIns="43814" rIns="0" bIns="0" rtlCol="0">
            <a:spAutoFit/>
          </a:bodyPr>
          <a:lstStyle/>
          <a:p>
            <a:pPr marL="9525" marR="3810" algn="ctr">
              <a:lnSpc>
                <a:spcPts val="1365"/>
              </a:lnSpc>
              <a:spcBef>
                <a:spcPts val="344"/>
              </a:spcBef>
            </a:pPr>
            <a:r>
              <a:rPr lang="ru-RU" sz="1400" dirty="0" smtClean="0">
                <a:solidFill>
                  <a:schemeClr val="tx2"/>
                </a:solidFill>
                <a:latin typeface="+mn-lt"/>
              </a:rPr>
              <a:t>О возмещении </a:t>
            </a:r>
            <a:r>
              <a:rPr lang="ru-RU" sz="1400" dirty="0">
                <a:solidFill>
                  <a:schemeClr val="tx2"/>
                </a:solidFill>
                <a:latin typeface="+mn-lt"/>
              </a:rPr>
              <a:t>произведенных расходов на оплату </a:t>
            </a:r>
            <a:r>
              <a:rPr lang="ru-RU" sz="1400" dirty="0" smtClean="0">
                <a:solidFill>
                  <a:schemeClr val="tx2"/>
                </a:solidFill>
                <a:latin typeface="+mn-lt"/>
              </a:rPr>
              <a:t/>
            </a:r>
            <a:br>
              <a:rPr lang="ru-RU" sz="1400" dirty="0" smtClean="0">
                <a:solidFill>
                  <a:schemeClr val="tx2"/>
                </a:solidFill>
                <a:latin typeface="+mn-lt"/>
              </a:rPr>
            </a:br>
            <a:r>
              <a:rPr lang="ru-RU" sz="1400" dirty="0" smtClean="0">
                <a:solidFill>
                  <a:schemeClr val="tx2"/>
                </a:solidFill>
                <a:latin typeface="+mn-lt"/>
              </a:rPr>
              <a:t>предупредительных </a:t>
            </a:r>
            <a:r>
              <a:rPr lang="ru-RU" sz="1400" dirty="0">
                <a:solidFill>
                  <a:schemeClr val="tx2"/>
                </a:solidFill>
                <a:latin typeface="+mn-lt"/>
              </a:rPr>
              <a:t>мер</a:t>
            </a:r>
            <a:endParaRPr sz="1400" dirty="0">
              <a:latin typeface="+mn-lt"/>
              <a:cs typeface="Montserra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433956" y="1668946"/>
            <a:ext cx="3020139" cy="28854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9525" algn="ctr">
              <a:spcBef>
                <a:spcPts val="90"/>
              </a:spcBef>
            </a:pPr>
            <a:r>
              <a:rPr lang="ru-RU" spc="8" dirty="0" smtClean="0">
                <a:solidFill>
                  <a:srgbClr val="004A82"/>
                </a:solidFill>
                <a:latin typeface="+mn-lt"/>
                <a:cs typeface="Montserrat"/>
              </a:rPr>
              <a:t>Не позднее 15.12.2023</a:t>
            </a:r>
            <a:endParaRPr dirty="0">
              <a:solidFill>
                <a:srgbClr val="004A82"/>
              </a:solidFill>
              <a:latin typeface="+mn-lt"/>
              <a:cs typeface="Montserrat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1273716" y="376407"/>
            <a:ext cx="29295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Aft>
                <a:spcPts val="600"/>
              </a:spcAft>
            </a:pPr>
            <a:r>
              <a:rPr lang="ru-RU" sz="2000" b="1" u="sng" dirty="0">
                <a:solidFill>
                  <a:srgbClr val="C00000"/>
                </a:solidFill>
                <a:latin typeface="+mn-lt"/>
              </a:rPr>
              <a:t>Необходимо соблюдать</a:t>
            </a:r>
            <a:r>
              <a:rPr lang="ru-RU" sz="2000" u="sng" dirty="0">
                <a:solidFill>
                  <a:srgbClr val="C00000"/>
                </a:solidFill>
                <a:latin typeface="+mn-lt"/>
              </a:rPr>
              <a:t>: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3322916" y="885354"/>
            <a:ext cx="61746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u="sng" dirty="0" smtClean="0">
                <a:solidFill>
                  <a:schemeClr val="tx2"/>
                </a:solidFill>
                <a:latin typeface="+mn-lt"/>
              </a:rPr>
              <a:t>Сроки подачи заявлений от страхователей</a:t>
            </a:r>
            <a:r>
              <a:rPr lang="ru-RU" altLang="ru-RU" sz="2000" dirty="0" smtClean="0">
                <a:solidFill>
                  <a:schemeClr val="tx2"/>
                </a:solidFill>
                <a:latin typeface="+mn-lt"/>
              </a:rPr>
              <a:t>:</a:t>
            </a:r>
            <a:endParaRPr lang="ru-RU" altLang="ru-RU" sz="2000" dirty="0">
              <a:solidFill>
                <a:schemeClr val="tx2"/>
              </a:solidFill>
              <a:latin typeface="+mn-lt"/>
            </a:endParaRPr>
          </a:p>
        </p:txBody>
      </p:sp>
      <p:grpSp>
        <p:nvGrpSpPr>
          <p:cNvPr id="75" name="object 5"/>
          <p:cNvGrpSpPr/>
          <p:nvPr/>
        </p:nvGrpSpPr>
        <p:grpSpPr>
          <a:xfrm>
            <a:off x="1102838" y="2070049"/>
            <a:ext cx="10351257" cy="1066173"/>
            <a:chOff x="2575229" y="2364515"/>
            <a:chExt cx="6935077" cy="1333674"/>
          </a:xfrm>
        </p:grpSpPr>
        <p:sp>
          <p:nvSpPr>
            <p:cNvPr id="79" name="object 9"/>
            <p:cNvSpPr/>
            <p:nvPr/>
          </p:nvSpPr>
          <p:spPr>
            <a:xfrm>
              <a:off x="4886757" y="3147091"/>
              <a:ext cx="2312035" cy="283845"/>
            </a:xfrm>
            <a:custGeom>
              <a:avLst/>
              <a:gdLst/>
              <a:ahLst/>
              <a:cxnLst/>
              <a:rect l="l" t="t" r="r" b="b"/>
              <a:pathLst>
                <a:path w="2312034" h="283845">
                  <a:moveTo>
                    <a:pt x="1155750" y="0"/>
                  </a:moveTo>
                  <a:lnTo>
                    <a:pt x="1043254" y="112496"/>
                  </a:lnTo>
                  <a:lnTo>
                    <a:pt x="0" y="112496"/>
                  </a:lnTo>
                  <a:lnTo>
                    <a:pt x="0" y="283375"/>
                  </a:lnTo>
                  <a:lnTo>
                    <a:pt x="2311514" y="283375"/>
                  </a:lnTo>
                  <a:lnTo>
                    <a:pt x="2311514" y="112496"/>
                  </a:lnTo>
                  <a:lnTo>
                    <a:pt x="1268247" y="112496"/>
                  </a:lnTo>
                  <a:lnTo>
                    <a:pt x="1155750" y="0"/>
                  </a:lnTo>
                  <a:close/>
                </a:path>
              </a:pathLst>
            </a:custGeom>
            <a:solidFill>
              <a:srgbClr val="F794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10"/>
            <p:cNvSpPr/>
            <p:nvPr/>
          </p:nvSpPr>
          <p:spPr>
            <a:xfrm>
              <a:off x="2575229" y="2364523"/>
              <a:ext cx="2312035" cy="1066164"/>
            </a:xfrm>
            <a:custGeom>
              <a:avLst/>
              <a:gdLst/>
              <a:ahLst/>
              <a:cxnLst/>
              <a:rect l="l" t="t" r="r" b="b"/>
              <a:pathLst>
                <a:path w="2312035" h="1066164">
                  <a:moveTo>
                    <a:pt x="1447977" y="299300"/>
                  </a:moveTo>
                  <a:lnTo>
                    <a:pt x="1444066" y="250748"/>
                  </a:lnTo>
                  <a:lnTo>
                    <a:pt x="1432725" y="204698"/>
                  </a:lnTo>
                  <a:lnTo>
                    <a:pt x="1414576" y="161747"/>
                  </a:lnTo>
                  <a:lnTo>
                    <a:pt x="1390230" y="122529"/>
                  </a:lnTo>
                  <a:lnTo>
                    <a:pt x="1360322" y="87655"/>
                  </a:lnTo>
                  <a:lnTo>
                    <a:pt x="1325448" y="57746"/>
                  </a:lnTo>
                  <a:lnTo>
                    <a:pt x="1286230" y="33401"/>
                  </a:lnTo>
                  <a:lnTo>
                    <a:pt x="1243279" y="15252"/>
                  </a:lnTo>
                  <a:lnTo>
                    <a:pt x="1197229" y="3911"/>
                  </a:lnTo>
                  <a:lnTo>
                    <a:pt x="1148676" y="0"/>
                  </a:lnTo>
                  <a:lnTo>
                    <a:pt x="1100137" y="3911"/>
                  </a:lnTo>
                  <a:lnTo>
                    <a:pt x="1054074" y="15252"/>
                  </a:lnTo>
                  <a:lnTo>
                    <a:pt x="1011135" y="33401"/>
                  </a:lnTo>
                  <a:lnTo>
                    <a:pt x="971918" y="57746"/>
                  </a:lnTo>
                  <a:lnTo>
                    <a:pt x="937044" y="87655"/>
                  </a:lnTo>
                  <a:lnTo>
                    <a:pt x="907122" y="122529"/>
                  </a:lnTo>
                  <a:lnTo>
                    <a:pt x="882789" y="161747"/>
                  </a:lnTo>
                  <a:lnTo>
                    <a:pt x="864641" y="204698"/>
                  </a:lnTo>
                  <a:lnTo>
                    <a:pt x="853300" y="250748"/>
                  </a:lnTo>
                  <a:lnTo>
                    <a:pt x="849376" y="299300"/>
                  </a:lnTo>
                  <a:lnTo>
                    <a:pt x="853300" y="347853"/>
                  </a:lnTo>
                  <a:lnTo>
                    <a:pt x="864641" y="393903"/>
                  </a:lnTo>
                  <a:lnTo>
                    <a:pt x="882789" y="436841"/>
                  </a:lnTo>
                  <a:lnTo>
                    <a:pt x="907122" y="476059"/>
                  </a:lnTo>
                  <a:lnTo>
                    <a:pt x="937044" y="510933"/>
                  </a:lnTo>
                  <a:lnTo>
                    <a:pt x="971918" y="540854"/>
                  </a:lnTo>
                  <a:lnTo>
                    <a:pt x="1011135" y="565188"/>
                  </a:lnTo>
                  <a:lnTo>
                    <a:pt x="1054074" y="583336"/>
                  </a:lnTo>
                  <a:lnTo>
                    <a:pt x="1100137" y="594677"/>
                  </a:lnTo>
                  <a:lnTo>
                    <a:pt x="1148676" y="598601"/>
                  </a:lnTo>
                  <a:lnTo>
                    <a:pt x="1197229" y="594677"/>
                  </a:lnTo>
                  <a:lnTo>
                    <a:pt x="1243279" y="583336"/>
                  </a:lnTo>
                  <a:lnTo>
                    <a:pt x="1286230" y="565188"/>
                  </a:lnTo>
                  <a:lnTo>
                    <a:pt x="1325448" y="540854"/>
                  </a:lnTo>
                  <a:lnTo>
                    <a:pt x="1360322" y="510933"/>
                  </a:lnTo>
                  <a:lnTo>
                    <a:pt x="1390230" y="476059"/>
                  </a:lnTo>
                  <a:lnTo>
                    <a:pt x="1414576" y="436841"/>
                  </a:lnTo>
                  <a:lnTo>
                    <a:pt x="1432725" y="393903"/>
                  </a:lnTo>
                  <a:lnTo>
                    <a:pt x="1444066" y="347853"/>
                  </a:lnTo>
                  <a:lnTo>
                    <a:pt x="1447977" y="299300"/>
                  </a:lnTo>
                  <a:close/>
                </a:path>
                <a:path w="2312035" h="1066164">
                  <a:moveTo>
                    <a:pt x="2311514" y="895070"/>
                  </a:moveTo>
                  <a:lnTo>
                    <a:pt x="1268247" y="895070"/>
                  </a:lnTo>
                  <a:lnTo>
                    <a:pt x="1155750" y="782574"/>
                  </a:lnTo>
                  <a:lnTo>
                    <a:pt x="1043266" y="895070"/>
                  </a:lnTo>
                  <a:lnTo>
                    <a:pt x="85432" y="895070"/>
                  </a:lnTo>
                  <a:lnTo>
                    <a:pt x="52184" y="901788"/>
                  </a:lnTo>
                  <a:lnTo>
                    <a:pt x="25031" y="920089"/>
                  </a:lnTo>
                  <a:lnTo>
                    <a:pt x="6718" y="947254"/>
                  </a:lnTo>
                  <a:lnTo>
                    <a:pt x="0" y="980516"/>
                  </a:lnTo>
                  <a:lnTo>
                    <a:pt x="6718" y="1013764"/>
                  </a:lnTo>
                  <a:lnTo>
                    <a:pt x="25031" y="1040930"/>
                  </a:lnTo>
                  <a:lnTo>
                    <a:pt x="52184" y="1059230"/>
                  </a:lnTo>
                  <a:lnTo>
                    <a:pt x="85432" y="1065949"/>
                  </a:lnTo>
                  <a:lnTo>
                    <a:pt x="2311514" y="1065949"/>
                  </a:lnTo>
                  <a:lnTo>
                    <a:pt x="2311514" y="89507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11"/>
            <p:cNvSpPr/>
            <p:nvPr/>
          </p:nvSpPr>
          <p:spPr>
            <a:xfrm>
              <a:off x="3470507" y="2410412"/>
              <a:ext cx="507365" cy="507365"/>
            </a:xfrm>
            <a:custGeom>
              <a:avLst/>
              <a:gdLst/>
              <a:ahLst/>
              <a:cxnLst/>
              <a:rect l="l" t="t" r="r" b="b"/>
              <a:pathLst>
                <a:path w="507364" h="507364">
                  <a:moveTo>
                    <a:pt x="253403" y="0"/>
                  </a:moveTo>
                  <a:lnTo>
                    <a:pt x="207856" y="4082"/>
                  </a:lnTo>
                  <a:lnTo>
                    <a:pt x="164986" y="15853"/>
                  </a:lnTo>
                  <a:lnTo>
                    <a:pt x="125509" y="34596"/>
                  </a:lnTo>
                  <a:lnTo>
                    <a:pt x="90142" y="59596"/>
                  </a:lnTo>
                  <a:lnTo>
                    <a:pt x="59600" y="90137"/>
                  </a:lnTo>
                  <a:lnTo>
                    <a:pt x="34599" y="125504"/>
                  </a:lnTo>
                  <a:lnTo>
                    <a:pt x="15854" y="164981"/>
                  </a:lnTo>
                  <a:lnTo>
                    <a:pt x="4082" y="207852"/>
                  </a:lnTo>
                  <a:lnTo>
                    <a:pt x="0" y="253403"/>
                  </a:lnTo>
                  <a:lnTo>
                    <a:pt x="4082" y="298953"/>
                  </a:lnTo>
                  <a:lnTo>
                    <a:pt x="15854" y="341826"/>
                  </a:lnTo>
                  <a:lnTo>
                    <a:pt x="34599" y="381305"/>
                  </a:lnTo>
                  <a:lnTo>
                    <a:pt x="59600" y="416674"/>
                  </a:lnTo>
                  <a:lnTo>
                    <a:pt x="90142" y="447217"/>
                  </a:lnTo>
                  <a:lnTo>
                    <a:pt x="125509" y="472219"/>
                  </a:lnTo>
                  <a:lnTo>
                    <a:pt x="164986" y="490964"/>
                  </a:lnTo>
                  <a:lnTo>
                    <a:pt x="207856" y="502735"/>
                  </a:lnTo>
                  <a:lnTo>
                    <a:pt x="253403" y="506818"/>
                  </a:lnTo>
                  <a:lnTo>
                    <a:pt x="298953" y="502735"/>
                  </a:lnTo>
                  <a:lnTo>
                    <a:pt x="341826" y="490964"/>
                  </a:lnTo>
                  <a:lnTo>
                    <a:pt x="381305" y="472219"/>
                  </a:lnTo>
                  <a:lnTo>
                    <a:pt x="416674" y="447217"/>
                  </a:lnTo>
                  <a:lnTo>
                    <a:pt x="447217" y="416674"/>
                  </a:lnTo>
                  <a:lnTo>
                    <a:pt x="472219" y="381305"/>
                  </a:lnTo>
                  <a:lnTo>
                    <a:pt x="490964" y="341826"/>
                  </a:lnTo>
                  <a:lnTo>
                    <a:pt x="502735" y="298953"/>
                  </a:lnTo>
                  <a:lnTo>
                    <a:pt x="506818" y="253403"/>
                  </a:lnTo>
                  <a:lnTo>
                    <a:pt x="502735" y="207852"/>
                  </a:lnTo>
                  <a:lnTo>
                    <a:pt x="490964" y="164981"/>
                  </a:lnTo>
                  <a:lnTo>
                    <a:pt x="472219" y="125504"/>
                  </a:lnTo>
                  <a:lnTo>
                    <a:pt x="447217" y="90137"/>
                  </a:lnTo>
                  <a:lnTo>
                    <a:pt x="416674" y="59596"/>
                  </a:lnTo>
                  <a:lnTo>
                    <a:pt x="381305" y="34596"/>
                  </a:lnTo>
                  <a:lnTo>
                    <a:pt x="341826" y="15853"/>
                  </a:lnTo>
                  <a:lnTo>
                    <a:pt x="298953" y="4082"/>
                  </a:lnTo>
                  <a:lnTo>
                    <a:pt x="2534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12"/>
            <p:cNvSpPr/>
            <p:nvPr/>
          </p:nvSpPr>
          <p:spPr>
            <a:xfrm>
              <a:off x="3717581" y="2937446"/>
              <a:ext cx="12700" cy="760730"/>
            </a:xfrm>
            <a:custGeom>
              <a:avLst/>
              <a:gdLst/>
              <a:ahLst/>
              <a:cxnLst/>
              <a:rect l="l" t="t" r="r" b="b"/>
              <a:pathLst>
                <a:path w="12700" h="760729">
                  <a:moveTo>
                    <a:pt x="12661" y="0"/>
                  </a:moveTo>
                  <a:lnTo>
                    <a:pt x="0" y="0"/>
                  </a:lnTo>
                  <a:lnTo>
                    <a:pt x="0" y="760234"/>
                  </a:lnTo>
                  <a:lnTo>
                    <a:pt x="12661" y="760234"/>
                  </a:lnTo>
                  <a:lnTo>
                    <a:pt x="1266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13"/>
            <p:cNvSpPr/>
            <p:nvPr/>
          </p:nvSpPr>
          <p:spPr>
            <a:xfrm>
              <a:off x="8047646" y="2364515"/>
              <a:ext cx="598805" cy="598805"/>
            </a:xfrm>
            <a:custGeom>
              <a:avLst/>
              <a:gdLst/>
              <a:ahLst/>
              <a:cxnLst/>
              <a:rect l="l" t="t" r="r" b="b"/>
              <a:pathLst>
                <a:path w="598804" h="598805">
                  <a:moveTo>
                    <a:pt x="299300" y="0"/>
                  </a:moveTo>
                  <a:lnTo>
                    <a:pt x="250751" y="3917"/>
                  </a:lnTo>
                  <a:lnTo>
                    <a:pt x="204697" y="15258"/>
                  </a:lnTo>
                  <a:lnTo>
                    <a:pt x="161753" y="33406"/>
                  </a:lnTo>
                  <a:lnTo>
                    <a:pt x="122536" y="57746"/>
                  </a:lnTo>
                  <a:lnTo>
                    <a:pt x="87661" y="87661"/>
                  </a:lnTo>
                  <a:lnTo>
                    <a:pt x="57746" y="122536"/>
                  </a:lnTo>
                  <a:lnTo>
                    <a:pt x="33406" y="161753"/>
                  </a:lnTo>
                  <a:lnTo>
                    <a:pt x="15258" y="204697"/>
                  </a:lnTo>
                  <a:lnTo>
                    <a:pt x="3917" y="250751"/>
                  </a:lnTo>
                  <a:lnTo>
                    <a:pt x="0" y="299300"/>
                  </a:lnTo>
                  <a:lnTo>
                    <a:pt x="3917" y="347850"/>
                  </a:lnTo>
                  <a:lnTo>
                    <a:pt x="15258" y="393904"/>
                  </a:lnTo>
                  <a:lnTo>
                    <a:pt x="33406" y="436848"/>
                  </a:lnTo>
                  <a:lnTo>
                    <a:pt x="57746" y="476065"/>
                  </a:lnTo>
                  <a:lnTo>
                    <a:pt x="87661" y="510940"/>
                  </a:lnTo>
                  <a:lnTo>
                    <a:pt x="122536" y="540855"/>
                  </a:lnTo>
                  <a:lnTo>
                    <a:pt x="161753" y="565195"/>
                  </a:lnTo>
                  <a:lnTo>
                    <a:pt x="204697" y="583343"/>
                  </a:lnTo>
                  <a:lnTo>
                    <a:pt x="250751" y="594684"/>
                  </a:lnTo>
                  <a:lnTo>
                    <a:pt x="299300" y="598601"/>
                  </a:lnTo>
                  <a:lnTo>
                    <a:pt x="347850" y="594684"/>
                  </a:lnTo>
                  <a:lnTo>
                    <a:pt x="393904" y="583343"/>
                  </a:lnTo>
                  <a:lnTo>
                    <a:pt x="436848" y="565195"/>
                  </a:lnTo>
                  <a:lnTo>
                    <a:pt x="476065" y="540855"/>
                  </a:lnTo>
                  <a:lnTo>
                    <a:pt x="510940" y="510940"/>
                  </a:lnTo>
                  <a:lnTo>
                    <a:pt x="540855" y="476065"/>
                  </a:lnTo>
                  <a:lnTo>
                    <a:pt x="565195" y="436848"/>
                  </a:lnTo>
                  <a:lnTo>
                    <a:pt x="583343" y="393904"/>
                  </a:lnTo>
                  <a:lnTo>
                    <a:pt x="594684" y="347850"/>
                  </a:lnTo>
                  <a:lnTo>
                    <a:pt x="598601" y="299300"/>
                  </a:lnTo>
                  <a:lnTo>
                    <a:pt x="594684" y="250751"/>
                  </a:lnTo>
                  <a:lnTo>
                    <a:pt x="583343" y="204697"/>
                  </a:lnTo>
                  <a:lnTo>
                    <a:pt x="565195" y="161753"/>
                  </a:lnTo>
                  <a:lnTo>
                    <a:pt x="540855" y="122536"/>
                  </a:lnTo>
                  <a:lnTo>
                    <a:pt x="510940" y="87661"/>
                  </a:lnTo>
                  <a:lnTo>
                    <a:pt x="476065" y="57746"/>
                  </a:lnTo>
                  <a:lnTo>
                    <a:pt x="436848" y="33406"/>
                  </a:lnTo>
                  <a:lnTo>
                    <a:pt x="393904" y="15258"/>
                  </a:lnTo>
                  <a:lnTo>
                    <a:pt x="347850" y="3917"/>
                  </a:lnTo>
                  <a:lnTo>
                    <a:pt x="299300" y="0"/>
                  </a:lnTo>
                  <a:close/>
                </a:path>
              </a:pathLst>
            </a:custGeom>
            <a:solidFill>
              <a:srgbClr val="006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14"/>
            <p:cNvSpPr/>
            <p:nvPr/>
          </p:nvSpPr>
          <p:spPr>
            <a:xfrm>
              <a:off x="8093538" y="2410412"/>
              <a:ext cx="507365" cy="507365"/>
            </a:xfrm>
            <a:custGeom>
              <a:avLst/>
              <a:gdLst/>
              <a:ahLst/>
              <a:cxnLst/>
              <a:rect l="l" t="t" r="r" b="b"/>
              <a:pathLst>
                <a:path w="507365" h="507364">
                  <a:moveTo>
                    <a:pt x="253415" y="0"/>
                  </a:moveTo>
                  <a:lnTo>
                    <a:pt x="207864" y="4082"/>
                  </a:lnTo>
                  <a:lnTo>
                    <a:pt x="164992" y="15853"/>
                  </a:lnTo>
                  <a:lnTo>
                    <a:pt x="125513" y="34596"/>
                  </a:lnTo>
                  <a:lnTo>
                    <a:pt x="90144" y="59596"/>
                  </a:lnTo>
                  <a:lnTo>
                    <a:pt x="59601" y="90137"/>
                  </a:lnTo>
                  <a:lnTo>
                    <a:pt x="34599" y="125504"/>
                  </a:lnTo>
                  <a:lnTo>
                    <a:pt x="15854" y="164981"/>
                  </a:lnTo>
                  <a:lnTo>
                    <a:pt x="4082" y="207852"/>
                  </a:lnTo>
                  <a:lnTo>
                    <a:pt x="0" y="253403"/>
                  </a:lnTo>
                  <a:lnTo>
                    <a:pt x="4082" y="298953"/>
                  </a:lnTo>
                  <a:lnTo>
                    <a:pt x="15854" y="341826"/>
                  </a:lnTo>
                  <a:lnTo>
                    <a:pt x="34599" y="381305"/>
                  </a:lnTo>
                  <a:lnTo>
                    <a:pt x="59601" y="416674"/>
                  </a:lnTo>
                  <a:lnTo>
                    <a:pt x="90144" y="447217"/>
                  </a:lnTo>
                  <a:lnTo>
                    <a:pt x="125513" y="472219"/>
                  </a:lnTo>
                  <a:lnTo>
                    <a:pt x="164992" y="490964"/>
                  </a:lnTo>
                  <a:lnTo>
                    <a:pt x="207864" y="502735"/>
                  </a:lnTo>
                  <a:lnTo>
                    <a:pt x="253415" y="506818"/>
                  </a:lnTo>
                  <a:lnTo>
                    <a:pt x="298962" y="502735"/>
                  </a:lnTo>
                  <a:lnTo>
                    <a:pt x="341832" y="490964"/>
                  </a:lnTo>
                  <a:lnTo>
                    <a:pt x="381309" y="472219"/>
                  </a:lnTo>
                  <a:lnTo>
                    <a:pt x="416676" y="447217"/>
                  </a:lnTo>
                  <a:lnTo>
                    <a:pt x="447218" y="416674"/>
                  </a:lnTo>
                  <a:lnTo>
                    <a:pt x="472219" y="381305"/>
                  </a:lnTo>
                  <a:lnTo>
                    <a:pt x="490964" y="341826"/>
                  </a:lnTo>
                  <a:lnTo>
                    <a:pt x="502735" y="298953"/>
                  </a:lnTo>
                  <a:lnTo>
                    <a:pt x="506818" y="253403"/>
                  </a:lnTo>
                  <a:lnTo>
                    <a:pt x="502735" y="207852"/>
                  </a:lnTo>
                  <a:lnTo>
                    <a:pt x="490964" y="164981"/>
                  </a:lnTo>
                  <a:lnTo>
                    <a:pt x="472219" y="125504"/>
                  </a:lnTo>
                  <a:lnTo>
                    <a:pt x="447218" y="90137"/>
                  </a:lnTo>
                  <a:lnTo>
                    <a:pt x="416676" y="59596"/>
                  </a:lnTo>
                  <a:lnTo>
                    <a:pt x="381309" y="34596"/>
                  </a:lnTo>
                  <a:lnTo>
                    <a:pt x="341832" y="15853"/>
                  </a:lnTo>
                  <a:lnTo>
                    <a:pt x="298962" y="4082"/>
                  </a:lnTo>
                  <a:lnTo>
                    <a:pt x="2534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15"/>
            <p:cNvSpPr/>
            <p:nvPr/>
          </p:nvSpPr>
          <p:spPr>
            <a:xfrm>
              <a:off x="7198271" y="2937446"/>
              <a:ext cx="2312035" cy="760730"/>
            </a:xfrm>
            <a:custGeom>
              <a:avLst/>
              <a:gdLst/>
              <a:ahLst/>
              <a:cxnLst/>
              <a:rect l="l" t="t" r="r" b="b"/>
              <a:pathLst>
                <a:path w="2312034" h="760729">
                  <a:moveTo>
                    <a:pt x="2311514" y="322148"/>
                  </a:moveTo>
                  <a:lnTo>
                    <a:pt x="1268247" y="322148"/>
                  </a:lnTo>
                  <a:lnTo>
                    <a:pt x="1155750" y="209651"/>
                  </a:lnTo>
                  <a:lnTo>
                    <a:pt x="1155014" y="210388"/>
                  </a:lnTo>
                  <a:lnTo>
                    <a:pt x="1155014" y="0"/>
                  </a:lnTo>
                  <a:lnTo>
                    <a:pt x="1142339" y="0"/>
                  </a:lnTo>
                  <a:lnTo>
                    <a:pt x="1142339" y="223062"/>
                  </a:lnTo>
                  <a:lnTo>
                    <a:pt x="1043254" y="322148"/>
                  </a:lnTo>
                  <a:lnTo>
                    <a:pt x="0" y="322148"/>
                  </a:lnTo>
                  <a:lnTo>
                    <a:pt x="0" y="493026"/>
                  </a:lnTo>
                  <a:lnTo>
                    <a:pt x="1142339" y="493026"/>
                  </a:lnTo>
                  <a:lnTo>
                    <a:pt x="1142339" y="760234"/>
                  </a:lnTo>
                  <a:lnTo>
                    <a:pt x="1155014" y="760234"/>
                  </a:lnTo>
                  <a:lnTo>
                    <a:pt x="1155014" y="493026"/>
                  </a:lnTo>
                  <a:lnTo>
                    <a:pt x="2311514" y="493026"/>
                  </a:lnTo>
                  <a:lnTo>
                    <a:pt x="2311514" y="322148"/>
                  </a:lnTo>
                  <a:close/>
                </a:path>
              </a:pathLst>
            </a:custGeom>
            <a:solidFill>
              <a:srgbClr val="006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19"/>
            <p:cNvSpPr/>
            <p:nvPr/>
          </p:nvSpPr>
          <p:spPr>
            <a:xfrm>
              <a:off x="5741958" y="2364517"/>
              <a:ext cx="598805" cy="598805"/>
            </a:xfrm>
            <a:custGeom>
              <a:avLst/>
              <a:gdLst/>
              <a:ahLst/>
              <a:cxnLst/>
              <a:rect l="l" t="t" r="r" b="b"/>
              <a:pathLst>
                <a:path w="598804" h="598805">
                  <a:moveTo>
                    <a:pt x="299300" y="0"/>
                  </a:moveTo>
                  <a:lnTo>
                    <a:pt x="250751" y="3917"/>
                  </a:lnTo>
                  <a:lnTo>
                    <a:pt x="204697" y="15258"/>
                  </a:lnTo>
                  <a:lnTo>
                    <a:pt x="161753" y="33406"/>
                  </a:lnTo>
                  <a:lnTo>
                    <a:pt x="122536" y="57746"/>
                  </a:lnTo>
                  <a:lnTo>
                    <a:pt x="87661" y="87661"/>
                  </a:lnTo>
                  <a:lnTo>
                    <a:pt x="57746" y="122536"/>
                  </a:lnTo>
                  <a:lnTo>
                    <a:pt x="33406" y="161753"/>
                  </a:lnTo>
                  <a:lnTo>
                    <a:pt x="15258" y="204697"/>
                  </a:lnTo>
                  <a:lnTo>
                    <a:pt x="3917" y="250751"/>
                  </a:lnTo>
                  <a:lnTo>
                    <a:pt x="0" y="299300"/>
                  </a:lnTo>
                  <a:lnTo>
                    <a:pt x="3917" y="347850"/>
                  </a:lnTo>
                  <a:lnTo>
                    <a:pt x="15258" y="393904"/>
                  </a:lnTo>
                  <a:lnTo>
                    <a:pt x="33406" y="436848"/>
                  </a:lnTo>
                  <a:lnTo>
                    <a:pt x="57746" y="476065"/>
                  </a:lnTo>
                  <a:lnTo>
                    <a:pt x="87661" y="510940"/>
                  </a:lnTo>
                  <a:lnTo>
                    <a:pt x="122536" y="540855"/>
                  </a:lnTo>
                  <a:lnTo>
                    <a:pt x="161753" y="565195"/>
                  </a:lnTo>
                  <a:lnTo>
                    <a:pt x="204697" y="583343"/>
                  </a:lnTo>
                  <a:lnTo>
                    <a:pt x="250751" y="594684"/>
                  </a:lnTo>
                  <a:lnTo>
                    <a:pt x="299300" y="598601"/>
                  </a:lnTo>
                  <a:lnTo>
                    <a:pt x="347850" y="594684"/>
                  </a:lnTo>
                  <a:lnTo>
                    <a:pt x="393904" y="583343"/>
                  </a:lnTo>
                  <a:lnTo>
                    <a:pt x="436848" y="565195"/>
                  </a:lnTo>
                  <a:lnTo>
                    <a:pt x="476065" y="540855"/>
                  </a:lnTo>
                  <a:lnTo>
                    <a:pt x="510940" y="510940"/>
                  </a:lnTo>
                  <a:lnTo>
                    <a:pt x="540855" y="476065"/>
                  </a:lnTo>
                  <a:lnTo>
                    <a:pt x="565195" y="436848"/>
                  </a:lnTo>
                  <a:lnTo>
                    <a:pt x="583343" y="393904"/>
                  </a:lnTo>
                  <a:lnTo>
                    <a:pt x="594684" y="347850"/>
                  </a:lnTo>
                  <a:lnTo>
                    <a:pt x="598601" y="299300"/>
                  </a:lnTo>
                  <a:lnTo>
                    <a:pt x="594684" y="250751"/>
                  </a:lnTo>
                  <a:lnTo>
                    <a:pt x="583343" y="204697"/>
                  </a:lnTo>
                  <a:lnTo>
                    <a:pt x="565195" y="161753"/>
                  </a:lnTo>
                  <a:lnTo>
                    <a:pt x="540855" y="122536"/>
                  </a:lnTo>
                  <a:lnTo>
                    <a:pt x="510940" y="87661"/>
                  </a:lnTo>
                  <a:lnTo>
                    <a:pt x="476065" y="57746"/>
                  </a:lnTo>
                  <a:lnTo>
                    <a:pt x="436848" y="33406"/>
                  </a:lnTo>
                  <a:lnTo>
                    <a:pt x="393904" y="15258"/>
                  </a:lnTo>
                  <a:lnTo>
                    <a:pt x="347850" y="3917"/>
                  </a:lnTo>
                  <a:lnTo>
                    <a:pt x="299300" y="0"/>
                  </a:lnTo>
                  <a:close/>
                </a:path>
              </a:pathLst>
            </a:custGeom>
            <a:solidFill>
              <a:srgbClr val="F794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20"/>
            <p:cNvSpPr/>
            <p:nvPr/>
          </p:nvSpPr>
          <p:spPr>
            <a:xfrm>
              <a:off x="5787849" y="2410402"/>
              <a:ext cx="507365" cy="507365"/>
            </a:xfrm>
            <a:custGeom>
              <a:avLst/>
              <a:gdLst/>
              <a:ahLst/>
              <a:cxnLst/>
              <a:rect l="l" t="t" r="r" b="b"/>
              <a:pathLst>
                <a:path w="507364" h="507364">
                  <a:moveTo>
                    <a:pt x="253415" y="0"/>
                  </a:moveTo>
                  <a:lnTo>
                    <a:pt x="207864" y="4082"/>
                  </a:lnTo>
                  <a:lnTo>
                    <a:pt x="164992" y="15854"/>
                  </a:lnTo>
                  <a:lnTo>
                    <a:pt x="125513" y="34599"/>
                  </a:lnTo>
                  <a:lnTo>
                    <a:pt x="90144" y="59601"/>
                  </a:lnTo>
                  <a:lnTo>
                    <a:pt x="59601" y="90144"/>
                  </a:lnTo>
                  <a:lnTo>
                    <a:pt x="34599" y="125513"/>
                  </a:lnTo>
                  <a:lnTo>
                    <a:pt x="15854" y="164992"/>
                  </a:lnTo>
                  <a:lnTo>
                    <a:pt x="4082" y="207864"/>
                  </a:lnTo>
                  <a:lnTo>
                    <a:pt x="0" y="253415"/>
                  </a:lnTo>
                  <a:lnTo>
                    <a:pt x="4082" y="298966"/>
                  </a:lnTo>
                  <a:lnTo>
                    <a:pt x="15854" y="341837"/>
                  </a:lnTo>
                  <a:lnTo>
                    <a:pt x="34599" y="381314"/>
                  </a:lnTo>
                  <a:lnTo>
                    <a:pt x="59601" y="416681"/>
                  </a:lnTo>
                  <a:lnTo>
                    <a:pt x="90144" y="447222"/>
                  </a:lnTo>
                  <a:lnTo>
                    <a:pt x="125513" y="472222"/>
                  </a:lnTo>
                  <a:lnTo>
                    <a:pt x="164992" y="490965"/>
                  </a:lnTo>
                  <a:lnTo>
                    <a:pt x="207864" y="502736"/>
                  </a:lnTo>
                  <a:lnTo>
                    <a:pt x="253415" y="506818"/>
                  </a:lnTo>
                  <a:lnTo>
                    <a:pt x="298966" y="502736"/>
                  </a:lnTo>
                  <a:lnTo>
                    <a:pt x="341837" y="490965"/>
                  </a:lnTo>
                  <a:lnTo>
                    <a:pt x="381314" y="472222"/>
                  </a:lnTo>
                  <a:lnTo>
                    <a:pt x="416681" y="447222"/>
                  </a:lnTo>
                  <a:lnTo>
                    <a:pt x="447222" y="416681"/>
                  </a:lnTo>
                  <a:lnTo>
                    <a:pt x="472222" y="381314"/>
                  </a:lnTo>
                  <a:lnTo>
                    <a:pt x="490965" y="341837"/>
                  </a:lnTo>
                  <a:lnTo>
                    <a:pt x="502736" y="298966"/>
                  </a:lnTo>
                  <a:lnTo>
                    <a:pt x="506818" y="253415"/>
                  </a:lnTo>
                  <a:lnTo>
                    <a:pt x="502736" y="207864"/>
                  </a:lnTo>
                  <a:lnTo>
                    <a:pt x="490965" y="164992"/>
                  </a:lnTo>
                  <a:lnTo>
                    <a:pt x="472222" y="125513"/>
                  </a:lnTo>
                  <a:lnTo>
                    <a:pt x="447222" y="90144"/>
                  </a:lnTo>
                  <a:lnTo>
                    <a:pt x="416681" y="59601"/>
                  </a:lnTo>
                  <a:lnTo>
                    <a:pt x="381314" y="34599"/>
                  </a:lnTo>
                  <a:lnTo>
                    <a:pt x="341837" y="15854"/>
                  </a:lnTo>
                  <a:lnTo>
                    <a:pt x="298966" y="4082"/>
                  </a:lnTo>
                  <a:lnTo>
                    <a:pt x="2534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21"/>
            <p:cNvSpPr/>
            <p:nvPr/>
          </p:nvSpPr>
          <p:spPr>
            <a:xfrm>
              <a:off x="6034925" y="2937459"/>
              <a:ext cx="12700" cy="760730"/>
            </a:xfrm>
            <a:custGeom>
              <a:avLst/>
              <a:gdLst/>
              <a:ahLst/>
              <a:cxnLst/>
              <a:rect l="l" t="t" r="r" b="b"/>
              <a:pathLst>
                <a:path w="12700" h="760729">
                  <a:moveTo>
                    <a:pt x="12674" y="0"/>
                  </a:moveTo>
                  <a:lnTo>
                    <a:pt x="0" y="0"/>
                  </a:lnTo>
                  <a:lnTo>
                    <a:pt x="0" y="760222"/>
                  </a:lnTo>
                  <a:lnTo>
                    <a:pt x="12674" y="760222"/>
                  </a:lnTo>
                  <a:lnTo>
                    <a:pt x="12674" y="0"/>
                  </a:lnTo>
                  <a:close/>
                </a:path>
              </a:pathLst>
            </a:custGeom>
            <a:solidFill>
              <a:srgbClr val="F794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3">
            <a:extLst>
              <a:ext uri="{FF2B5EF4-FFF2-40B4-BE49-F238E27FC236}">
                <a16:creationId xmlns="" xmlns:a16="http://schemas.microsoft.com/office/drawing/2014/main" id="{819F3872-8C93-764C-B639-237405654395}"/>
              </a:ext>
            </a:extLst>
          </p:cNvPr>
          <p:cNvSpPr/>
          <p:nvPr/>
        </p:nvSpPr>
        <p:spPr>
          <a:xfrm>
            <a:off x="-12220" y="3751"/>
            <a:ext cx="1312960" cy="6854282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sz="1350" dirty="0"/>
          </a:p>
        </p:txBody>
      </p:sp>
      <p:grpSp>
        <p:nvGrpSpPr>
          <p:cNvPr id="53" name="Shape 336"/>
          <p:cNvGrpSpPr/>
          <p:nvPr/>
        </p:nvGrpSpPr>
        <p:grpSpPr>
          <a:xfrm>
            <a:off x="122162" y="108504"/>
            <a:ext cx="600599" cy="546684"/>
            <a:chOff x="0" y="0"/>
            <a:chExt cx="638291" cy="693109"/>
          </a:xfrm>
        </p:grpSpPr>
        <p:pic>
          <p:nvPicPr>
            <p:cNvPr id="54" name="Shape 338"/>
            <p:cNvPicPr/>
            <p:nvPr/>
          </p:nvPicPr>
          <p:blipFill>
            <a:blip r:embed="rId2"/>
            <a:stretch/>
          </p:blipFill>
          <p:spPr>
            <a:xfrm>
              <a:off x="1552" y="562392"/>
              <a:ext cx="113960" cy="50701"/>
            </a:xfrm>
            <a:prstGeom prst="rect">
              <a:avLst/>
            </a:prstGeom>
          </p:spPr>
        </p:pic>
        <p:pic>
          <p:nvPicPr>
            <p:cNvPr id="55" name="Shape 340"/>
            <p:cNvPicPr/>
            <p:nvPr/>
          </p:nvPicPr>
          <p:blipFill>
            <a:blip r:embed="rId3"/>
            <a:stretch/>
          </p:blipFill>
          <p:spPr>
            <a:xfrm>
              <a:off x="130978" y="562961"/>
              <a:ext cx="238101" cy="57971"/>
            </a:xfrm>
            <a:prstGeom prst="rect">
              <a:avLst/>
            </a:prstGeom>
          </p:spPr>
        </p:pic>
        <p:sp>
          <p:nvSpPr>
            <p:cNvPr id="56" name="Shape 341"/>
            <p:cNvSpPr/>
            <p:nvPr/>
          </p:nvSpPr>
          <p:spPr>
            <a:xfrm>
              <a:off x="388859" y="562959"/>
              <a:ext cx="43436" cy="49924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62230"/>
                <a:gd name="ODFBottom" fmla="val 77469"/>
                <a:gd name="ODFWidth" fmla="val 62230"/>
                <a:gd name="ODFHeight" fmla="val 77469"/>
              </a:gdLst>
              <a:ahLst/>
              <a:cxnLst/>
              <a:rect l="OXMLTextRectL" t="OXMLTextRectT" r="OXMLTextRectR" b="OXMLTextRect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/>
            <a:lstStyle/>
            <a:p>
              <a:pPr marL="0" indent="0" algn="l"/>
              <a:endParaRPr sz="18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57" name="Shape 343"/>
            <p:cNvPicPr/>
            <p:nvPr/>
          </p:nvPicPr>
          <p:blipFill>
            <a:blip r:embed="rId4"/>
            <a:stretch/>
          </p:blipFill>
          <p:spPr>
            <a:xfrm>
              <a:off x="446584" y="562961"/>
              <a:ext cx="46175" cy="49564"/>
            </a:xfrm>
            <a:prstGeom prst="rect">
              <a:avLst/>
            </a:prstGeom>
          </p:spPr>
        </p:pic>
        <p:pic>
          <p:nvPicPr>
            <p:cNvPr id="58" name="Shape 345"/>
            <p:cNvPicPr/>
            <p:nvPr/>
          </p:nvPicPr>
          <p:blipFill>
            <a:blip r:embed="rId5"/>
            <a:stretch/>
          </p:blipFill>
          <p:spPr>
            <a:xfrm>
              <a:off x="512528" y="562959"/>
              <a:ext cx="59437" cy="49572"/>
            </a:xfrm>
            <a:prstGeom prst="rect">
              <a:avLst/>
            </a:prstGeom>
          </p:spPr>
        </p:pic>
        <p:sp>
          <p:nvSpPr>
            <p:cNvPr id="59" name="Shape 346"/>
            <p:cNvSpPr/>
            <p:nvPr/>
          </p:nvSpPr>
          <p:spPr>
            <a:xfrm>
              <a:off x="591751" y="562961"/>
              <a:ext cx="46539" cy="49924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66675"/>
                <a:gd name="ODFBottom" fmla="val 77469"/>
                <a:gd name="ODFWidth" fmla="val 66675"/>
                <a:gd name="ODFHeight" fmla="val 77469"/>
              </a:gdLst>
              <a:ahLst/>
              <a:cxnLst/>
              <a:rect l="OXMLTextRectL" t="OXMLTextRectT" r="OXMLTextRectR" b="OXMLTextRect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/>
            <a:lstStyle/>
            <a:p>
              <a:pPr marL="0" indent="0" algn="l"/>
              <a:endParaRPr sz="18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63" name="Shape 348"/>
            <p:cNvPicPr/>
            <p:nvPr/>
          </p:nvPicPr>
          <p:blipFill>
            <a:blip r:embed="rId6"/>
            <a:stretch/>
          </p:blipFill>
          <p:spPr>
            <a:xfrm>
              <a:off x="0" y="634419"/>
              <a:ext cx="131611" cy="53247"/>
            </a:xfrm>
            <a:prstGeom prst="rect">
              <a:avLst/>
            </a:prstGeom>
          </p:spPr>
        </p:pic>
        <p:pic>
          <p:nvPicPr>
            <p:cNvPr id="64" name="Shape 350"/>
            <p:cNvPicPr/>
            <p:nvPr/>
          </p:nvPicPr>
          <p:blipFill>
            <a:blip r:embed="rId7"/>
            <a:stretch/>
          </p:blipFill>
          <p:spPr>
            <a:xfrm>
              <a:off x="147090" y="636252"/>
              <a:ext cx="114664" cy="56856"/>
            </a:xfrm>
            <a:prstGeom prst="rect">
              <a:avLst/>
            </a:prstGeom>
          </p:spPr>
        </p:pic>
        <p:pic>
          <p:nvPicPr>
            <p:cNvPr id="65" name="Shape 352"/>
            <p:cNvPicPr/>
            <p:nvPr/>
          </p:nvPicPr>
          <p:blipFill>
            <a:blip r:embed="rId8"/>
            <a:stretch/>
          </p:blipFill>
          <p:spPr>
            <a:xfrm>
              <a:off x="295090" y="635694"/>
              <a:ext cx="222864" cy="50693"/>
            </a:xfrm>
            <a:prstGeom prst="rect">
              <a:avLst/>
            </a:prstGeom>
          </p:spPr>
        </p:pic>
        <p:pic>
          <p:nvPicPr>
            <p:cNvPr id="69" name="Shape 354"/>
            <p:cNvPicPr/>
            <p:nvPr/>
          </p:nvPicPr>
          <p:blipFill>
            <a:blip r:embed="rId9"/>
            <a:stretch/>
          </p:blipFill>
          <p:spPr>
            <a:xfrm>
              <a:off x="531607" y="636254"/>
              <a:ext cx="46397" cy="49564"/>
            </a:xfrm>
            <a:prstGeom prst="rect">
              <a:avLst/>
            </a:prstGeom>
          </p:spPr>
        </p:pic>
        <p:pic>
          <p:nvPicPr>
            <p:cNvPr id="76" name="Shape 356"/>
            <p:cNvPicPr/>
            <p:nvPr/>
          </p:nvPicPr>
          <p:blipFill>
            <a:blip r:embed="rId10"/>
            <a:stretch/>
          </p:blipFill>
          <p:spPr>
            <a:xfrm>
              <a:off x="591751" y="636254"/>
              <a:ext cx="46397" cy="49564"/>
            </a:xfrm>
            <a:prstGeom prst="rect">
              <a:avLst/>
            </a:prstGeom>
          </p:spPr>
        </p:pic>
        <p:sp>
          <p:nvSpPr>
            <p:cNvPr id="77" name="Shape 357"/>
            <p:cNvSpPr/>
            <p:nvPr/>
          </p:nvSpPr>
          <p:spPr>
            <a:xfrm>
              <a:off x="596399" y="548957"/>
              <a:ext cx="38118" cy="5319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54609"/>
                <a:gd name="ODFBottom" fmla="val 8255"/>
                <a:gd name="ODFWidth" fmla="val 54609"/>
                <a:gd name="ODFHeight" fmla="val 8255"/>
              </a:gdLst>
              <a:ahLst/>
              <a:cxnLst/>
              <a:rect l="OXMLTextRectL" t="OXMLTextRectT" r="OXMLTextRectR" b="OXMLTextRect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/>
            <a:lstStyle/>
            <a:p>
              <a:pPr marL="0" indent="0" algn="l"/>
              <a:endParaRPr sz="18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78" name="Shape 359"/>
            <p:cNvPicPr/>
            <p:nvPr/>
          </p:nvPicPr>
          <p:blipFill>
            <a:blip r:embed="rId11"/>
            <a:stretch/>
          </p:blipFill>
          <p:spPr>
            <a:xfrm>
              <a:off x="6351" y="0"/>
              <a:ext cx="625305" cy="495693"/>
            </a:xfrm>
            <a:prstGeom prst="rect">
              <a:avLst/>
            </a:prstGeom>
          </p:spPr>
        </p:pic>
      </p:grpSp>
      <p:pic>
        <p:nvPicPr>
          <p:cNvPr id="86" name="object 4">
            <a:extLst>
              <a:ext uri="{FF2B5EF4-FFF2-40B4-BE49-F238E27FC236}">
                <a16:creationId xmlns="" xmlns:a16="http://schemas.microsoft.com/office/drawing/2014/main" id="{727F49BB-7DF1-9447-A753-D8716D7627C5}"/>
              </a:ext>
            </a:extLst>
          </p:cNvPr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68693" y="3752"/>
            <a:ext cx="508140" cy="6859785"/>
          </a:xfrm>
          <a:prstGeom prst="rect">
            <a:avLst/>
          </a:prstGeom>
        </p:spPr>
      </p:pic>
      <p:sp>
        <p:nvSpPr>
          <p:cNvPr id="88" name="Rectangle 8"/>
          <p:cNvSpPr>
            <a:spLocks noChangeArrowheads="1"/>
          </p:cNvSpPr>
          <p:nvPr/>
        </p:nvSpPr>
        <p:spPr bwMode="auto">
          <a:xfrm>
            <a:off x="976833" y="55589"/>
            <a:ext cx="11215167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ctr">
              <a:buSzPct val="100000"/>
            </a:pPr>
            <a:r>
              <a:rPr lang="ru-RU" altLang="ru-RU" sz="1000" dirty="0">
                <a:solidFill>
                  <a:srgbClr val="376092"/>
                </a:solidFill>
                <a:latin typeface="Calibri" pitchFamily="34" charset="0"/>
              </a:rPr>
              <a:t>ОБЯЗАТЕЛЬНОЕ СОЦИАЛЬНОЕ СТРАХОВАНИЕ ОТ НЕСЧАСТНЫХ СЛУЧАЕВ НА ПРОИЗВОДСТВЕ И ПРОФЕССИОНАЛЬНЫХ ЗАБОЛЕВАНИЙ</a:t>
            </a:r>
          </a:p>
        </p:txBody>
      </p:sp>
      <p:pic>
        <p:nvPicPr>
          <p:cNvPr id="67" name="Picture 2" descr="https://static8.depositphotos.com/1109793/973/v/950/depositphotos_9737522-stock-illustration-business-attention-exclamation-mark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452633" y="4637732"/>
            <a:ext cx="1285875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3" name="Группа 92"/>
          <p:cNvGrpSpPr/>
          <p:nvPr/>
        </p:nvGrpSpPr>
        <p:grpSpPr>
          <a:xfrm>
            <a:off x="6952878" y="5701707"/>
            <a:ext cx="4636118" cy="1022391"/>
            <a:chOff x="4777813" y="5036458"/>
            <a:chExt cx="6959358" cy="1509898"/>
          </a:xfrm>
        </p:grpSpPr>
        <p:pic>
          <p:nvPicPr>
            <p:cNvPr id="94" name="Picture 2" descr="https://st2.depositphotos.com/2941573/6355/i/950/depositphotos_63554461-stock-photo-account-book-with-calculator-and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7813" y="5045400"/>
              <a:ext cx="2169886" cy="149328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  <a:extLst/>
          </p:spPr>
        </p:pic>
        <p:pic>
          <p:nvPicPr>
            <p:cNvPr id="95" name="Picture 2" descr="https://st2.depositphotos.com/1000423/9291/i/950/depositphotos_92915602-stock-photo-financial-charts-and-graphs-on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4271" y="5039683"/>
              <a:ext cx="2133599" cy="150667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  <a:extLst/>
          </p:spPr>
        </p:pic>
        <p:pic>
          <p:nvPicPr>
            <p:cNvPr id="96" name="Рисунок 95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9759998" y="5036458"/>
              <a:ext cx="1977173" cy="149191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</p:grpSp>
      <p:pic>
        <p:nvPicPr>
          <p:cNvPr id="97" name="Picture 4" descr="http://old.eduvluki.ru/data/detsad/2/294/publ/57528/57528.gif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942" y="247383"/>
            <a:ext cx="1136305" cy="105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877107" y="6502272"/>
            <a:ext cx="1314893" cy="365125"/>
          </a:xfrm>
        </p:spPr>
        <p:txBody>
          <a:bodyPr/>
          <a:lstStyle/>
          <a:p>
            <a:r>
              <a:rPr lang="ru-RU" dirty="0" smtClean="0"/>
              <a:t>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469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 l="10500" t="6998" b="6998"/>
          <a:stretch>
            <a:fillRect/>
          </a:stretch>
        </p:blipFill>
        <p:spPr bwMode="auto">
          <a:xfrm>
            <a:off x="0" y="0"/>
            <a:ext cx="11897591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2311346" y="1831654"/>
            <a:ext cx="7334250" cy="219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algn="ctr" eaLnBrk="0" hangingPunct="0">
              <a:lnSpc>
                <a:spcPct val="110000"/>
              </a:lnSpc>
              <a:defRPr/>
            </a:pPr>
            <a:r>
              <a:rPr lang="ru-RU" altLang="ru-RU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СПАСИБО  </a:t>
            </a:r>
          </a:p>
          <a:p>
            <a:pPr algn="ctr" eaLnBrk="0" hangingPunct="0">
              <a:lnSpc>
                <a:spcPct val="110000"/>
              </a:lnSpc>
              <a:defRPr/>
            </a:pPr>
            <a:r>
              <a:rPr lang="ru-RU" altLang="ru-RU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ЗА </a:t>
            </a:r>
          </a:p>
          <a:p>
            <a:pPr algn="ctr" eaLnBrk="0" hangingPunct="0">
              <a:lnSpc>
                <a:spcPct val="110000"/>
              </a:lnSpc>
              <a:defRPr/>
            </a:pPr>
            <a:r>
              <a:rPr lang="ru-RU" altLang="ru-RU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ВНИМАНИЕ !</a:t>
            </a:r>
          </a:p>
        </p:txBody>
      </p:sp>
    </p:spTree>
    <p:extLst>
      <p:ext uri="{BB962C8B-B14F-4D97-AF65-F5344CB8AC3E}">
        <p14:creationId xmlns:p14="http://schemas.microsoft.com/office/powerpoint/2010/main" val="11618158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s://static.tildacdn.com/tild6637-3564-4639-a666-383764363838/slide01.jpg"/>
          <p:cNvPicPr>
            <a:picLocks noChangeAspect="1" noChangeArrowheads="1"/>
          </p:cNvPicPr>
          <p:nvPr/>
        </p:nvPicPr>
        <p:blipFill>
          <a:blip r:embed="rId3">
            <a:lum bright="31000" contrast="19000"/>
          </a:blip>
          <a:srcRect/>
          <a:stretch>
            <a:fillRect/>
          </a:stretch>
        </p:blipFill>
        <p:spPr bwMode="auto">
          <a:xfrm>
            <a:off x="7115090" y="2631828"/>
            <a:ext cx="4974129" cy="3165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2541" y="2896781"/>
            <a:ext cx="3952078" cy="25779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124" name="AutoShape 20"/>
          <p:cNvSpPr>
            <a:spLocks noChangeArrowheads="1"/>
          </p:cNvSpPr>
          <p:nvPr/>
        </p:nvSpPr>
        <p:spPr bwMode="gray">
          <a:xfrm>
            <a:off x="3531577" y="3014984"/>
            <a:ext cx="2546839" cy="1001978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77" name="Text Box 22"/>
          <p:cNvSpPr txBox="1">
            <a:spLocks noChangeArrowheads="1"/>
          </p:cNvSpPr>
          <p:nvPr/>
        </p:nvSpPr>
        <p:spPr bwMode="gray">
          <a:xfrm>
            <a:off x="3377039" y="3118213"/>
            <a:ext cx="2855913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48 280,8 тыс. чел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pPr algn="ctr"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застрахованных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" name="Группа 19"/>
          <p:cNvGrpSpPr>
            <a:grpSpLocks/>
          </p:cNvGrpSpPr>
          <p:nvPr/>
        </p:nvGrpSpPr>
        <p:grpSpPr bwMode="auto">
          <a:xfrm>
            <a:off x="6766223" y="2936857"/>
            <a:ext cx="2573876" cy="1190902"/>
            <a:chOff x="936610" y="4510408"/>
            <a:chExt cx="1263634" cy="1184275"/>
          </a:xfrm>
        </p:grpSpPr>
        <p:sp>
          <p:nvSpPr>
            <p:cNvPr id="5137" name="AutoShape 15"/>
            <p:cNvSpPr>
              <a:spLocks noChangeArrowheads="1"/>
            </p:cNvSpPr>
            <p:nvPr/>
          </p:nvSpPr>
          <p:spPr bwMode="gray">
            <a:xfrm>
              <a:off x="936610" y="4510408"/>
              <a:ext cx="1263634" cy="1184275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009999"/>
                </a:gs>
                <a:gs pos="100000">
                  <a:srgbClr val="006B6B"/>
                </a:gs>
              </a:gsLst>
              <a:lin ang="54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81" name="Text Box 17"/>
            <p:cNvSpPr txBox="1">
              <a:spLocks noChangeArrowheads="1"/>
            </p:cNvSpPr>
            <p:nvPr/>
          </p:nvSpPr>
          <p:spPr bwMode="gray">
            <a:xfrm>
              <a:off x="1000879" y="4632715"/>
              <a:ext cx="1183221" cy="88758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4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6 825,7 тыс. </a:t>
              </a:r>
              <a:r>
                <a:rPr lang="ru-RU" sz="2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чел. </a:t>
              </a:r>
            </a:p>
            <a:p>
              <a:pPr algn="ctr">
                <a:defRPr/>
              </a:pPr>
              <a:r>
                <a:rPr lang="ru-RU" sz="1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работающих , занятых во </a:t>
              </a:r>
            </a:p>
            <a:p>
              <a:pPr algn="ctr">
                <a:defRPr/>
              </a:pPr>
              <a:r>
                <a:rPr lang="ru-RU" sz="1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вредных условиях труда</a:t>
              </a:r>
              <a:endPara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82" name="AutoShape 122"/>
          <p:cNvSpPr>
            <a:spLocks noChangeArrowheads="1"/>
          </p:cNvSpPr>
          <p:nvPr/>
        </p:nvSpPr>
        <p:spPr bwMode="gray">
          <a:xfrm rot="10800000">
            <a:off x="5985058" y="3164024"/>
            <a:ext cx="720725" cy="442912"/>
          </a:xfrm>
          <a:prstGeom prst="leftArrow">
            <a:avLst>
              <a:gd name="adj1" fmla="val 31250"/>
              <a:gd name="adj2" fmla="val 71531"/>
            </a:avLst>
          </a:prstGeom>
          <a:solidFill>
            <a:schemeClr val="accent5">
              <a:lumMod val="40000"/>
              <a:lumOff val="6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grpSp>
        <p:nvGrpSpPr>
          <p:cNvPr id="5" name="Группа 73"/>
          <p:cNvGrpSpPr>
            <a:grpSpLocks/>
          </p:cNvGrpSpPr>
          <p:nvPr/>
        </p:nvGrpSpPr>
        <p:grpSpPr bwMode="auto">
          <a:xfrm>
            <a:off x="8811029" y="5982631"/>
            <a:ext cx="3007117" cy="649432"/>
            <a:chOff x="3450120" y="6712567"/>
            <a:chExt cx="3571875" cy="857250"/>
          </a:xfrm>
        </p:grpSpPr>
        <p:sp>
          <p:nvSpPr>
            <p:cNvPr id="5135" name="AutoShape 19"/>
            <p:cNvSpPr>
              <a:spLocks noChangeArrowheads="1"/>
            </p:cNvSpPr>
            <p:nvPr/>
          </p:nvSpPr>
          <p:spPr bwMode="gray">
            <a:xfrm>
              <a:off x="3450120" y="6712567"/>
              <a:ext cx="3571875" cy="857250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EEEEEE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36" name="Text Box 22"/>
            <p:cNvSpPr txBox="1">
              <a:spLocks noChangeArrowheads="1"/>
            </p:cNvSpPr>
            <p:nvPr/>
          </p:nvSpPr>
          <p:spPr bwMode="gray">
            <a:xfrm>
              <a:off x="3645508" y="6797915"/>
              <a:ext cx="3286124" cy="771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 b="1" dirty="0">
                  <a:solidFill>
                    <a:srgbClr val="C00000"/>
                  </a:solidFill>
                </a:rPr>
                <a:t>!!!   Подвержены профессиональному риску</a:t>
              </a:r>
              <a:endParaRPr lang="en-US" altLang="ru-RU" sz="16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80" name="AutoShape 122"/>
          <p:cNvSpPr>
            <a:spLocks noChangeArrowheads="1"/>
          </p:cNvSpPr>
          <p:nvPr/>
        </p:nvSpPr>
        <p:spPr bwMode="gray">
          <a:xfrm rot="16200000">
            <a:off x="8280636" y="4358675"/>
            <a:ext cx="588593" cy="442912"/>
          </a:xfrm>
          <a:prstGeom prst="leftArrow">
            <a:avLst>
              <a:gd name="adj1" fmla="val 31250"/>
              <a:gd name="adj2" fmla="val 71531"/>
            </a:avLst>
          </a:prstGeom>
          <a:solidFill>
            <a:srgbClr val="C000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31" name="TextBox 230"/>
          <p:cNvSpPr txBox="1"/>
          <p:nvPr/>
        </p:nvSpPr>
        <p:spPr bwMode="auto">
          <a:xfrm>
            <a:off x="858743" y="851122"/>
            <a:ext cx="10959403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900" dirty="0"/>
              <a:t>        </a:t>
            </a:r>
          </a:p>
          <a:p>
            <a:pPr algn="just">
              <a:defRPr/>
            </a:pPr>
            <a:r>
              <a:rPr lang="ru-RU" sz="1900" b="1" dirty="0" smtClean="0">
                <a:solidFill>
                  <a:srgbClr val="002060"/>
                </a:solidFill>
              </a:rPr>
              <a:t>       В 2023 году в Российской Федерации </a:t>
            </a:r>
            <a:r>
              <a:rPr lang="ru-RU" sz="1900" b="1" dirty="0" smtClean="0">
                <a:solidFill>
                  <a:srgbClr val="0070C0"/>
                </a:solidFill>
              </a:rPr>
              <a:t>зарегистрировано 4 059 тыс. предприятий в качестве страхователей</a:t>
            </a:r>
            <a:r>
              <a:rPr lang="ru-RU" sz="1900" b="1" dirty="0" smtClean="0">
                <a:solidFill>
                  <a:srgbClr val="002060"/>
                </a:solidFill>
              </a:rPr>
              <a:t> по обязательному социальному страхованию от несчастных случаев на производстве и профессиональных заболеваний. </a:t>
            </a:r>
          </a:p>
          <a:p>
            <a:pPr algn="just">
              <a:defRPr/>
            </a:pPr>
            <a:r>
              <a:rPr lang="ru-RU" sz="1900" b="1" dirty="0" smtClean="0">
                <a:solidFill>
                  <a:srgbClr val="0070C0"/>
                </a:solidFill>
              </a:rPr>
              <a:t>      Численность застрахованных </a:t>
            </a:r>
            <a:r>
              <a:rPr lang="ru-RU" sz="1900" b="1" dirty="0" smtClean="0">
                <a:solidFill>
                  <a:srgbClr val="002060"/>
                </a:solidFill>
              </a:rPr>
              <a:t>составляет  </a:t>
            </a:r>
            <a:r>
              <a:rPr lang="ru-RU" sz="1900" b="1" dirty="0" smtClean="0">
                <a:solidFill>
                  <a:srgbClr val="0070C0"/>
                </a:solidFill>
              </a:rPr>
              <a:t>48 280,8 тыс. чел. </a:t>
            </a:r>
            <a:r>
              <a:rPr lang="ru-RU" sz="1900" b="1" dirty="0" smtClean="0">
                <a:solidFill>
                  <a:srgbClr val="002060"/>
                </a:solidFill>
              </a:rPr>
              <a:t>Более </a:t>
            </a:r>
            <a:r>
              <a:rPr lang="ru-RU" sz="1900" b="1" dirty="0" smtClean="0">
                <a:solidFill>
                  <a:srgbClr val="0070C0"/>
                </a:solidFill>
              </a:rPr>
              <a:t>14%</a:t>
            </a:r>
            <a:r>
              <a:rPr lang="ru-RU" sz="1900" b="1" dirty="0" smtClean="0">
                <a:solidFill>
                  <a:srgbClr val="002060"/>
                </a:solidFill>
              </a:rPr>
              <a:t> застрахованных работают в условиях с вредными и (или) опасными производственными факторами.</a:t>
            </a:r>
            <a:endParaRPr lang="ru-RU" dirty="0" smtClean="0">
              <a:solidFill>
                <a:srgbClr val="002060"/>
              </a:solidFill>
            </a:endParaRPr>
          </a:p>
          <a:p>
            <a:pPr algn="just">
              <a:defRPr/>
            </a:pP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8" name="Picture 10" descr="Производственный шум: классификация, уровень, влияни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21213" y="4590509"/>
            <a:ext cx="3341227" cy="20415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32" name="AutoShape 122"/>
          <p:cNvSpPr>
            <a:spLocks noChangeArrowheads="1"/>
          </p:cNvSpPr>
          <p:nvPr/>
        </p:nvSpPr>
        <p:spPr bwMode="gray">
          <a:xfrm rot="16200000">
            <a:off x="8646390" y="4942384"/>
            <a:ext cx="588593" cy="442912"/>
          </a:xfrm>
          <a:prstGeom prst="leftArrow">
            <a:avLst>
              <a:gd name="adj1" fmla="val 31250"/>
              <a:gd name="adj2" fmla="val 71531"/>
            </a:avLst>
          </a:prstGeom>
          <a:solidFill>
            <a:srgbClr val="C000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3" name="AutoShape 122"/>
          <p:cNvSpPr>
            <a:spLocks noChangeArrowheads="1"/>
          </p:cNvSpPr>
          <p:nvPr/>
        </p:nvSpPr>
        <p:spPr bwMode="gray">
          <a:xfrm rot="16200000">
            <a:off x="9089302" y="5469590"/>
            <a:ext cx="588593" cy="442912"/>
          </a:xfrm>
          <a:prstGeom prst="leftArrow">
            <a:avLst>
              <a:gd name="adj1" fmla="val 31250"/>
              <a:gd name="adj2" fmla="val 71531"/>
            </a:avLst>
          </a:prstGeom>
          <a:solidFill>
            <a:srgbClr val="C000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8194" name="Picture 2" descr="Теперь у нас есть синяя галочка вконтакте! | Благотворительный фонд «Апрель»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0" r="22778"/>
          <a:stretch/>
        </p:blipFill>
        <p:spPr bwMode="auto">
          <a:xfrm>
            <a:off x="292541" y="1156860"/>
            <a:ext cx="566202" cy="58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object 38"/>
          <p:cNvSpPr txBox="1">
            <a:spLocks/>
          </p:cNvSpPr>
          <p:nvPr/>
        </p:nvSpPr>
        <p:spPr>
          <a:xfrm>
            <a:off x="1200429" y="278253"/>
            <a:ext cx="11416965" cy="526170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000"/>
              </a:lnSpc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ОБЯЗАТЕЛЬНОЕ СОЦИАЛЬНОЕ СТРАХОВАНИЕ </a:t>
            </a:r>
            <a:endParaRPr lang="ru-RU" sz="2000" b="1" dirty="0" smtClean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  <a:p>
            <a:pPr>
              <a:lnSpc>
                <a:spcPts val="2000"/>
              </a:lnSpc>
              <a:defRPr/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ОТ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НЕСЧАСТНЫХ СЛУЧАЕВ НА ПРОИЗВОДСТВЕ  И ПРОФЕССИОНАЛЬНЫХ ЗАБОЛЕВАНИЙ</a:t>
            </a:r>
          </a:p>
        </p:txBody>
      </p:sp>
      <p:grpSp>
        <p:nvGrpSpPr>
          <p:cNvPr id="26" name="Group 47">
            <a:extLst>
              <a:ext uri="{FF2B5EF4-FFF2-40B4-BE49-F238E27FC236}">
                <a16:creationId xmlns:a16="http://schemas.microsoft.com/office/drawing/2014/main" xmlns="" id="{A19E95C1-44B7-5941-A77E-45C75DB8EAFB}"/>
              </a:ext>
            </a:extLst>
          </p:cNvPr>
          <p:cNvGrpSpPr/>
          <p:nvPr/>
        </p:nvGrpSpPr>
        <p:grpSpPr>
          <a:xfrm>
            <a:off x="125345" y="108565"/>
            <a:ext cx="685839" cy="806651"/>
            <a:chOff x="634994" y="7556702"/>
            <a:chExt cx="914452" cy="1075534"/>
          </a:xfrm>
        </p:grpSpPr>
        <p:pic>
          <p:nvPicPr>
            <p:cNvPr id="27" name="object 5">
              <a:extLst>
                <a:ext uri="{FF2B5EF4-FFF2-40B4-BE49-F238E27FC236}">
                  <a16:creationId xmlns:a16="http://schemas.microsoft.com/office/drawing/2014/main" xmlns="" id="{0ECA3D47-D73F-E14C-8F56-3257F3C5B0B2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7218" y="8429396"/>
              <a:ext cx="163266" cy="78676"/>
            </a:xfrm>
            <a:prstGeom prst="rect">
              <a:avLst/>
            </a:prstGeom>
          </p:spPr>
        </p:pic>
        <p:pic>
          <p:nvPicPr>
            <p:cNvPr id="38" name="object 6">
              <a:extLst>
                <a:ext uri="{FF2B5EF4-FFF2-40B4-BE49-F238E27FC236}">
                  <a16:creationId xmlns:a16="http://schemas.microsoft.com/office/drawing/2014/main" xmlns="" id="{54DFBAC4-6384-4043-B7AB-6E477911FD37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2641" y="8430279"/>
              <a:ext cx="341118" cy="89959"/>
            </a:xfrm>
            <a:prstGeom prst="rect">
              <a:avLst/>
            </a:prstGeom>
          </p:spPr>
        </p:pic>
        <p:sp>
          <p:nvSpPr>
            <p:cNvPr id="39" name="object 7">
              <a:extLst>
                <a:ext uri="{FF2B5EF4-FFF2-40B4-BE49-F238E27FC236}">
                  <a16:creationId xmlns:a16="http://schemas.microsoft.com/office/drawing/2014/main" xmlns="" id="{B360366A-6229-D34C-8ABD-0984FCC8EDD8}"/>
                </a:ext>
              </a:extLst>
            </p:cNvPr>
            <p:cNvSpPr/>
            <p:nvPr/>
          </p:nvSpPr>
          <p:spPr>
            <a:xfrm>
              <a:off x="1192096" y="84302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70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70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40" name="object 8">
              <a:extLst>
                <a:ext uri="{FF2B5EF4-FFF2-40B4-BE49-F238E27FC236}">
                  <a16:creationId xmlns:a16="http://schemas.microsoft.com/office/drawing/2014/main" xmlns="" id="{2A0B9DA9-576E-5F45-98B3-DDCEC0390609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74796" y="8430279"/>
              <a:ext cx="66154" cy="76911"/>
            </a:xfrm>
            <a:prstGeom prst="rect">
              <a:avLst/>
            </a:prstGeom>
          </p:spPr>
        </p:pic>
        <p:pic>
          <p:nvPicPr>
            <p:cNvPr id="41" name="object 9">
              <a:extLst>
                <a:ext uri="{FF2B5EF4-FFF2-40B4-BE49-F238E27FC236}">
                  <a16:creationId xmlns:a16="http://schemas.microsoft.com/office/drawing/2014/main" xmlns="" id="{920488C4-F170-904D-8568-912251DB6E3B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69272" y="8430277"/>
              <a:ext cx="85153" cy="76923"/>
            </a:xfrm>
            <a:prstGeom prst="rect">
              <a:avLst/>
            </a:prstGeom>
          </p:spPr>
        </p:pic>
        <p:sp>
          <p:nvSpPr>
            <p:cNvPr id="42" name="object 10">
              <a:extLst>
                <a:ext uri="{FF2B5EF4-FFF2-40B4-BE49-F238E27FC236}">
                  <a16:creationId xmlns:a16="http://schemas.microsoft.com/office/drawing/2014/main" xmlns="" id="{2EC8B7FF-7F96-304A-AF0B-09A5706CB567}"/>
                </a:ext>
              </a:extLst>
            </p:cNvPr>
            <p:cNvSpPr/>
            <p:nvPr/>
          </p:nvSpPr>
          <p:spPr>
            <a:xfrm>
              <a:off x="1482771" y="8430279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70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43" name="object 11">
              <a:extLst>
                <a:ext uri="{FF2B5EF4-FFF2-40B4-BE49-F238E27FC236}">
                  <a16:creationId xmlns:a16="http://schemas.microsoft.com/office/drawing/2014/main" xmlns="" id="{86F243BE-F416-A648-BCFC-B667C51B2616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34994" y="8541165"/>
              <a:ext cx="188554" cy="82626"/>
            </a:xfrm>
            <a:prstGeom prst="rect">
              <a:avLst/>
            </a:prstGeom>
          </p:spPr>
        </p:pic>
        <p:pic>
          <p:nvPicPr>
            <p:cNvPr id="44" name="object 12">
              <a:extLst>
                <a:ext uri="{FF2B5EF4-FFF2-40B4-BE49-F238E27FC236}">
                  <a16:creationId xmlns:a16="http://schemas.microsoft.com/office/drawing/2014/main" xmlns="" id="{596D7822-8887-3A47-97D1-FB22B43410C1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45724" y="8544010"/>
              <a:ext cx="164275" cy="88226"/>
            </a:xfrm>
            <a:prstGeom prst="rect">
              <a:avLst/>
            </a:prstGeom>
          </p:spPr>
        </p:pic>
        <p:pic>
          <p:nvPicPr>
            <p:cNvPr id="45" name="object 13">
              <a:extLst>
                <a:ext uri="{FF2B5EF4-FFF2-40B4-BE49-F238E27FC236}">
                  <a16:creationId xmlns:a16="http://schemas.microsoft.com/office/drawing/2014/main" xmlns="" id="{D8B163FE-8973-404D-8E08-58D9EF9B9606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57757" y="8543142"/>
              <a:ext cx="319289" cy="78663"/>
            </a:xfrm>
            <a:prstGeom prst="rect">
              <a:avLst/>
            </a:prstGeom>
          </p:spPr>
        </p:pic>
        <p:pic>
          <p:nvPicPr>
            <p:cNvPr id="46" name="object 14">
              <a:extLst>
                <a:ext uri="{FF2B5EF4-FFF2-40B4-BE49-F238E27FC236}">
                  <a16:creationId xmlns:a16="http://schemas.microsoft.com/office/drawing/2014/main" xmlns="" id="{7E5F990C-0C85-284A-BA6B-BD014A99F8EE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396605" y="8544012"/>
              <a:ext cx="66471" cy="76911"/>
            </a:xfrm>
            <a:prstGeom prst="rect">
              <a:avLst/>
            </a:prstGeom>
          </p:spPr>
        </p:pic>
        <p:pic>
          <p:nvPicPr>
            <p:cNvPr id="47" name="object 15">
              <a:extLst>
                <a:ext uri="{FF2B5EF4-FFF2-40B4-BE49-F238E27FC236}">
                  <a16:creationId xmlns:a16="http://schemas.microsoft.com/office/drawing/2014/main" xmlns="" id="{DA5A55AC-4B6C-514F-83B9-4B935DBE48ED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82771" y="8544012"/>
              <a:ext cx="66471" cy="76911"/>
            </a:xfrm>
            <a:prstGeom prst="rect">
              <a:avLst/>
            </a:prstGeom>
          </p:spPr>
        </p:pic>
        <p:sp>
          <p:nvSpPr>
            <p:cNvPr id="48" name="object 16">
              <a:extLst>
                <a:ext uri="{FF2B5EF4-FFF2-40B4-BE49-F238E27FC236}">
                  <a16:creationId xmlns:a16="http://schemas.microsoft.com/office/drawing/2014/main" xmlns="" id="{F3D7E595-2F2D-CE4B-8312-46BC95AF60EB}"/>
                </a:ext>
              </a:extLst>
            </p:cNvPr>
            <p:cNvSpPr/>
            <p:nvPr/>
          </p:nvSpPr>
          <p:spPr>
            <a:xfrm>
              <a:off x="1489430" y="8408555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4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49" name="object 17">
              <a:extLst>
                <a:ext uri="{FF2B5EF4-FFF2-40B4-BE49-F238E27FC236}">
                  <a16:creationId xmlns:a16="http://schemas.microsoft.com/office/drawing/2014/main" xmlns="" id="{34418427-8B52-414E-A3C5-A4EDAE0BD4DC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44093" y="7556702"/>
              <a:ext cx="895848" cy="769188"/>
            </a:xfrm>
            <a:prstGeom prst="rect">
              <a:avLst/>
            </a:prstGeom>
          </p:spPr>
        </p:pic>
      </p:grpSp>
      <p:sp>
        <p:nvSpPr>
          <p:cNvPr id="61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D3897110-791C-476E-8045-5AB7AA0652D3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61421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6224233"/>
              </p:ext>
            </p:extLst>
          </p:nvPr>
        </p:nvGraphicFramePr>
        <p:xfrm>
          <a:off x="745869" y="1204419"/>
          <a:ext cx="11423903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2530562" y="452924"/>
            <a:ext cx="7892513" cy="925766"/>
          </a:xfr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  <a:spcBef>
                <a:spcPts val="0"/>
              </a:spcBef>
              <a:defRPr/>
            </a:pPr>
            <a:r>
              <a:rPr lang="ru-RU" altLang="ru-RU" sz="1700" b="1" spc="5" dirty="0" smtClean="0">
                <a:solidFill>
                  <a:srgbClr val="594F8C"/>
                </a:solidFill>
                <a:latin typeface="Calibri" panose="020F0502020204030204" pitchFamily="34" charset="0"/>
                <a:cs typeface="MyriadPro-Cond"/>
              </a:rPr>
              <a:t>ВЗАИМОСВЯЗЬ ФИНАНСИРОВАНИЯ ПРЕДУПРЕДИТЕЛЬНЫХ МЕР </a:t>
            </a:r>
            <a:br>
              <a:rPr lang="ru-RU" altLang="ru-RU" sz="1700" b="1" spc="5" dirty="0" smtClean="0">
                <a:solidFill>
                  <a:srgbClr val="594F8C"/>
                </a:solidFill>
                <a:latin typeface="Calibri" panose="020F0502020204030204" pitchFamily="34" charset="0"/>
                <a:cs typeface="MyriadPro-Cond"/>
              </a:rPr>
            </a:br>
            <a:r>
              <a:rPr lang="ru-RU" altLang="ru-RU" sz="1700" b="1" spc="5" dirty="0" smtClean="0">
                <a:solidFill>
                  <a:srgbClr val="594F8C"/>
                </a:solidFill>
                <a:latin typeface="Calibri" panose="020F0502020204030204" pitchFamily="34" charset="0"/>
                <a:cs typeface="MyriadPro-Cond"/>
              </a:rPr>
              <a:t>ПО СОКРАЩЕНИЮ ПРОИЗВОДСТВЕННОГО ТРАВМАТИЗМА </a:t>
            </a:r>
            <a:br>
              <a:rPr lang="ru-RU" altLang="ru-RU" sz="1700" b="1" spc="5" dirty="0" smtClean="0">
                <a:solidFill>
                  <a:srgbClr val="594F8C"/>
                </a:solidFill>
                <a:latin typeface="Calibri" panose="020F0502020204030204" pitchFamily="34" charset="0"/>
                <a:cs typeface="MyriadPro-Cond"/>
              </a:rPr>
            </a:br>
            <a:r>
              <a:rPr lang="ru-RU" altLang="ru-RU" sz="1700" b="1" spc="5" dirty="0" smtClean="0">
                <a:solidFill>
                  <a:srgbClr val="594F8C"/>
                </a:solidFill>
                <a:latin typeface="Calibri" panose="020F0502020204030204" pitchFamily="34" charset="0"/>
                <a:cs typeface="MyriadPro-Cond"/>
              </a:rPr>
              <a:t>И ПРОФЕССИОНАЛЬНЫХ ЗАБОЛЕВАНИЙ И ПРОИЗВОДСТВЕННОГО ТРАВМАТИЗМА</a:t>
            </a:r>
            <a:endParaRPr lang="ru-RU" altLang="ru-RU" sz="1700" b="1" spc="5" dirty="0">
              <a:solidFill>
                <a:srgbClr val="594F8C"/>
              </a:solidFill>
              <a:latin typeface="Calibri" panose="020F0502020204030204" pitchFamily="34" charset="0"/>
              <a:cs typeface="MyriadPro-Cond"/>
            </a:endParaRPr>
          </a:p>
        </p:txBody>
      </p:sp>
      <p:sp>
        <p:nvSpPr>
          <p:cNvPr id="37" name="object 3">
            <a:extLst>
              <a:ext uri="{FF2B5EF4-FFF2-40B4-BE49-F238E27FC236}">
                <a16:creationId xmlns:a16="http://schemas.microsoft.com/office/drawing/2014/main" xmlns="" id="{819F3872-8C93-764C-B639-237405654395}"/>
              </a:ext>
            </a:extLst>
          </p:cNvPr>
          <p:cNvSpPr/>
          <p:nvPr/>
        </p:nvSpPr>
        <p:spPr>
          <a:xfrm>
            <a:off x="2364" y="0"/>
            <a:ext cx="998398" cy="6857999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/>
          </a:p>
        </p:txBody>
      </p:sp>
      <p:grpSp>
        <p:nvGrpSpPr>
          <p:cNvPr id="38" name="Group 47">
            <a:extLst>
              <a:ext uri="{FF2B5EF4-FFF2-40B4-BE49-F238E27FC236}">
                <a16:creationId xmlns:a16="http://schemas.microsoft.com/office/drawing/2014/main" xmlns="" id="{A19E95C1-44B7-5941-A77E-45C75DB8EAFB}"/>
              </a:ext>
            </a:extLst>
          </p:cNvPr>
          <p:cNvGrpSpPr/>
          <p:nvPr/>
        </p:nvGrpSpPr>
        <p:grpSpPr>
          <a:xfrm>
            <a:off x="146705" y="281971"/>
            <a:ext cx="621392" cy="742157"/>
            <a:chOff x="634994" y="7556702"/>
            <a:chExt cx="914452" cy="1075534"/>
          </a:xfrm>
        </p:grpSpPr>
        <p:pic>
          <p:nvPicPr>
            <p:cNvPr id="39" name="object 5">
              <a:extLst>
                <a:ext uri="{FF2B5EF4-FFF2-40B4-BE49-F238E27FC236}">
                  <a16:creationId xmlns:a16="http://schemas.microsoft.com/office/drawing/2014/main" xmlns="" id="{0ECA3D47-D73F-E14C-8F56-3257F3C5B0B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7218" y="8429396"/>
              <a:ext cx="163266" cy="78676"/>
            </a:xfrm>
            <a:prstGeom prst="rect">
              <a:avLst/>
            </a:prstGeom>
          </p:spPr>
        </p:pic>
        <p:pic>
          <p:nvPicPr>
            <p:cNvPr id="40" name="object 6">
              <a:extLst>
                <a:ext uri="{FF2B5EF4-FFF2-40B4-BE49-F238E27FC236}">
                  <a16:creationId xmlns:a16="http://schemas.microsoft.com/office/drawing/2014/main" xmlns="" id="{54DFBAC4-6384-4043-B7AB-6E477911FD3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641" y="8430279"/>
              <a:ext cx="341118" cy="89959"/>
            </a:xfrm>
            <a:prstGeom prst="rect">
              <a:avLst/>
            </a:prstGeom>
          </p:spPr>
        </p:pic>
        <p:sp>
          <p:nvSpPr>
            <p:cNvPr id="41" name="object 7">
              <a:extLst>
                <a:ext uri="{FF2B5EF4-FFF2-40B4-BE49-F238E27FC236}">
                  <a16:creationId xmlns:a16="http://schemas.microsoft.com/office/drawing/2014/main" xmlns="" id="{B360366A-6229-D34C-8ABD-0984FCC8EDD8}"/>
                </a:ext>
              </a:extLst>
            </p:cNvPr>
            <p:cNvSpPr/>
            <p:nvPr/>
          </p:nvSpPr>
          <p:spPr>
            <a:xfrm>
              <a:off x="1192096" y="84302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70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70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8">
              <a:extLst>
                <a:ext uri="{FF2B5EF4-FFF2-40B4-BE49-F238E27FC236}">
                  <a16:creationId xmlns:a16="http://schemas.microsoft.com/office/drawing/2014/main" xmlns="" id="{2A0B9DA9-576E-5F45-98B3-DDCEC0390609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74796" y="8430279"/>
              <a:ext cx="66154" cy="76911"/>
            </a:xfrm>
            <a:prstGeom prst="rect">
              <a:avLst/>
            </a:prstGeom>
          </p:spPr>
        </p:pic>
        <p:pic>
          <p:nvPicPr>
            <p:cNvPr id="43" name="object 9">
              <a:extLst>
                <a:ext uri="{FF2B5EF4-FFF2-40B4-BE49-F238E27FC236}">
                  <a16:creationId xmlns:a16="http://schemas.microsoft.com/office/drawing/2014/main" xmlns="" id="{920488C4-F170-904D-8568-912251DB6E3B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69272" y="8430277"/>
              <a:ext cx="85153" cy="76923"/>
            </a:xfrm>
            <a:prstGeom prst="rect">
              <a:avLst/>
            </a:prstGeom>
          </p:spPr>
        </p:pic>
        <p:sp>
          <p:nvSpPr>
            <p:cNvPr id="44" name="object 10">
              <a:extLst>
                <a:ext uri="{FF2B5EF4-FFF2-40B4-BE49-F238E27FC236}">
                  <a16:creationId xmlns:a16="http://schemas.microsoft.com/office/drawing/2014/main" xmlns="" id="{2EC8B7FF-7F96-304A-AF0B-09A5706CB567}"/>
                </a:ext>
              </a:extLst>
            </p:cNvPr>
            <p:cNvSpPr/>
            <p:nvPr/>
          </p:nvSpPr>
          <p:spPr>
            <a:xfrm>
              <a:off x="1482771" y="8430279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70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11">
              <a:extLst>
                <a:ext uri="{FF2B5EF4-FFF2-40B4-BE49-F238E27FC236}">
                  <a16:creationId xmlns:a16="http://schemas.microsoft.com/office/drawing/2014/main" xmlns="" id="{86F243BE-F416-A648-BCFC-B667C51B2616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4994" y="8541165"/>
              <a:ext cx="188554" cy="82626"/>
            </a:xfrm>
            <a:prstGeom prst="rect">
              <a:avLst/>
            </a:prstGeom>
          </p:spPr>
        </p:pic>
        <p:pic>
          <p:nvPicPr>
            <p:cNvPr id="46" name="object 12">
              <a:extLst>
                <a:ext uri="{FF2B5EF4-FFF2-40B4-BE49-F238E27FC236}">
                  <a16:creationId xmlns:a16="http://schemas.microsoft.com/office/drawing/2014/main" xmlns="" id="{596D7822-8887-3A47-97D1-FB22B43410C1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5724" y="8544010"/>
              <a:ext cx="164275" cy="88226"/>
            </a:xfrm>
            <a:prstGeom prst="rect">
              <a:avLst/>
            </a:prstGeom>
          </p:spPr>
        </p:pic>
        <p:pic>
          <p:nvPicPr>
            <p:cNvPr id="47" name="object 13">
              <a:extLst>
                <a:ext uri="{FF2B5EF4-FFF2-40B4-BE49-F238E27FC236}">
                  <a16:creationId xmlns:a16="http://schemas.microsoft.com/office/drawing/2014/main" xmlns="" id="{D8B163FE-8973-404D-8E08-58D9EF9B9606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7757" y="8543142"/>
              <a:ext cx="319289" cy="78663"/>
            </a:xfrm>
            <a:prstGeom prst="rect">
              <a:avLst/>
            </a:prstGeom>
          </p:spPr>
        </p:pic>
        <p:pic>
          <p:nvPicPr>
            <p:cNvPr id="48" name="object 14">
              <a:extLst>
                <a:ext uri="{FF2B5EF4-FFF2-40B4-BE49-F238E27FC236}">
                  <a16:creationId xmlns:a16="http://schemas.microsoft.com/office/drawing/2014/main" xmlns="" id="{7E5F990C-0C85-284A-BA6B-BD014A99F8EE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96605" y="8544012"/>
              <a:ext cx="66471" cy="76911"/>
            </a:xfrm>
            <a:prstGeom prst="rect">
              <a:avLst/>
            </a:prstGeom>
          </p:spPr>
        </p:pic>
        <p:pic>
          <p:nvPicPr>
            <p:cNvPr id="49" name="object 15">
              <a:extLst>
                <a:ext uri="{FF2B5EF4-FFF2-40B4-BE49-F238E27FC236}">
                  <a16:creationId xmlns:a16="http://schemas.microsoft.com/office/drawing/2014/main" xmlns="" id="{DA5A55AC-4B6C-514F-83B9-4B935DBE48ED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82771" y="8544012"/>
              <a:ext cx="66471" cy="76911"/>
            </a:xfrm>
            <a:prstGeom prst="rect">
              <a:avLst/>
            </a:prstGeom>
          </p:spPr>
        </p:pic>
        <p:sp>
          <p:nvSpPr>
            <p:cNvPr id="50" name="object 16">
              <a:extLst>
                <a:ext uri="{FF2B5EF4-FFF2-40B4-BE49-F238E27FC236}">
                  <a16:creationId xmlns:a16="http://schemas.microsoft.com/office/drawing/2014/main" xmlns="" id="{F3D7E595-2F2D-CE4B-8312-46BC95AF60EB}"/>
                </a:ext>
              </a:extLst>
            </p:cNvPr>
            <p:cNvSpPr/>
            <p:nvPr/>
          </p:nvSpPr>
          <p:spPr>
            <a:xfrm>
              <a:off x="1489430" y="8408555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4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17">
              <a:extLst>
                <a:ext uri="{FF2B5EF4-FFF2-40B4-BE49-F238E27FC236}">
                  <a16:creationId xmlns:a16="http://schemas.microsoft.com/office/drawing/2014/main" xmlns="" id="{34418427-8B52-414E-A3C5-A4EDAE0BD4DC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4093" y="7556702"/>
              <a:ext cx="895848" cy="769188"/>
            </a:xfrm>
            <a:prstGeom prst="rect">
              <a:avLst/>
            </a:prstGeom>
          </p:spPr>
        </p:pic>
      </p:grpSp>
      <p:sp>
        <p:nvSpPr>
          <p:cNvPr id="52" name="Прямоугольник 51"/>
          <p:cNvSpPr/>
          <p:nvPr/>
        </p:nvSpPr>
        <p:spPr>
          <a:xfrm>
            <a:off x="1280223" y="46041"/>
            <a:ext cx="1052737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100" b="1" cap="all" dirty="0" smtClean="0">
                <a:solidFill>
                  <a:srgbClr val="002060"/>
                </a:solidFill>
              </a:rPr>
              <a:t>Обязательное социальное страхование от несчастных случаев на производстве и профессиональных заболеваний</a:t>
            </a:r>
            <a:endParaRPr lang="ru-RU" sz="1100" b="1" cap="all" dirty="0">
              <a:solidFill>
                <a:srgbClr val="002060"/>
              </a:solidFill>
            </a:endParaRPr>
          </a:p>
        </p:txBody>
      </p:sp>
      <p:pic>
        <p:nvPicPr>
          <p:cNvPr id="53" name="Picture 2" descr="https://st2.depositphotos.com/2941573/6355/i/950/depositphotos_63554461-stock-photo-account-book-with-calculator-and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262" y="5221582"/>
            <a:ext cx="2397444" cy="14532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2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D3897110-791C-476E-8045-5AB7AA0652D3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388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825" y="647170"/>
            <a:ext cx="10635684" cy="4363924"/>
          </a:xfrm>
          <a:prstGeom prst="rect">
            <a:avLst/>
          </a:prstGeom>
        </p:spPr>
      </p:pic>
      <p:grpSp>
        <p:nvGrpSpPr>
          <p:cNvPr id="5" name="Group 47">
            <a:extLst>
              <a:ext uri="{FF2B5EF4-FFF2-40B4-BE49-F238E27FC236}">
                <a16:creationId xmlns:a16="http://schemas.microsoft.com/office/drawing/2014/main" xmlns="" id="{A19E95C1-44B7-5941-A77E-45C75DB8EAFB}"/>
              </a:ext>
            </a:extLst>
          </p:cNvPr>
          <p:cNvGrpSpPr/>
          <p:nvPr/>
        </p:nvGrpSpPr>
        <p:grpSpPr>
          <a:xfrm>
            <a:off x="376446" y="5665723"/>
            <a:ext cx="520246" cy="806651"/>
            <a:chOff x="634994" y="7556702"/>
            <a:chExt cx="914452" cy="1075534"/>
          </a:xfrm>
        </p:grpSpPr>
        <p:pic>
          <p:nvPicPr>
            <p:cNvPr id="6" name="object 5">
              <a:extLst>
                <a:ext uri="{FF2B5EF4-FFF2-40B4-BE49-F238E27FC236}">
                  <a16:creationId xmlns:a16="http://schemas.microsoft.com/office/drawing/2014/main" xmlns="" id="{0ECA3D47-D73F-E14C-8F56-3257F3C5B0B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7218" y="8429396"/>
              <a:ext cx="163266" cy="78676"/>
            </a:xfrm>
            <a:prstGeom prst="rect">
              <a:avLst/>
            </a:prstGeom>
          </p:spPr>
        </p:pic>
        <p:pic>
          <p:nvPicPr>
            <p:cNvPr id="7" name="object 6">
              <a:extLst>
                <a:ext uri="{FF2B5EF4-FFF2-40B4-BE49-F238E27FC236}">
                  <a16:creationId xmlns:a16="http://schemas.microsoft.com/office/drawing/2014/main" xmlns="" id="{54DFBAC4-6384-4043-B7AB-6E477911FD3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641" y="8430279"/>
              <a:ext cx="341118" cy="89959"/>
            </a:xfrm>
            <a:prstGeom prst="rect">
              <a:avLst/>
            </a:prstGeom>
          </p:spPr>
        </p:pic>
        <p:sp>
          <p:nvSpPr>
            <p:cNvPr id="8" name="object 7">
              <a:extLst>
                <a:ext uri="{FF2B5EF4-FFF2-40B4-BE49-F238E27FC236}">
                  <a16:creationId xmlns:a16="http://schemas.microsoft.com/office/drawing/2014/main" xmlns="" id="{B360366A-6229-D34C-8ABD-0984FCC8EDD8}"/>
                </a:ext>
              </a:extLst>
            </p:cNvPr>
            <p:cNvSpPr/>
            <p:nvPr/>
          </p:nvSpPr>
          <p:spPr>
            <a:xfrm>
              <a:off x="1192096" y="84302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70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70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9" name="object 8">
              <a:extLst>
                <a:ext uri="{FF2B5EF4-FFF2-40B4-BE49-F238E27FC236}">
                  <a16:creationId xmlns:a16="http://schemas.microsoft.com/office/drawing/2014/main" xmlns="" id="{2A0B9DA9-576E-5F45-98B3-DDCEC0390609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74796" y="8430279"/>
              <a:ext cx="66154" cy="76911"/>
            </a:xfrm>
            <a:prstGeom prst="rect">
              <a:avLst/>
            </a:prstGeom>
          </p:spPr>
        </p:pic>
        <p:pic>
          <p:nvPicPr>
            <p:cNvPr id="10" name="object 9">
              <a:extLst>
                <a:ext uri="{FF2B5EF4-FFF2-40B4-BE49-F238E27FC236}">
                  <a16:creationId xmlns:a16="http://schemas.microsoft.com/office/drawing/2014/main" xmlns="" id="{920488C4-F170-904D-8568-912251DB6E3B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69272" y="8430277"/>
              <a:ext cx="85153" cy="76923"/>
            </a:xfrm>
            <a:prstGeom prst="rect">
              <a:avLst/>
            </a:prstGeom>
          </p:spPr>
        </p:pic>
        <p:sp>
          <p:nvSpPr>
            <p:cNvPr id="11" name="object 10">
              <a:extLst>
                <a:ext uri="{FF2B5EF4-FFF2-40B4-BE49-F238E27FC236}">
                  <a16:creationId xmlns:a16="http://schemas.microsoft.com/office/drawing/2014/main" xmlns="" id="{2EC8B7FF-7F96-304A-AF0B-09A5706CB567}"/>
                </a:ext>
              </a:extLst>
            </p:cNvPr>
            <p:cNvSpPr/>
            <p:nvPr/>
          </p:nvSpPr>
          <p:spPr>
            <a:xfrm>
              <a:off x="1482771" y="8430279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70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12" name="object 11">
              <a:extLst>
                <a:ext uri="{FF2B5EF4-FFF2-40B4-BE49-F238E27FC236}">
                  <a16:creationId xmlns:a16="http://schemas.microsoft.com/office/drawing/2014/main" xmlns="" id="{86F243BE-F416-A648-BCFC-B667C51B2616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4994" y="8541165"/>
              <a:ext cx="188554" cy="82626"/>
            </a:xfrm>
            <a:prstGeom prst="rect">
              <a:avLst/>
            </a:prstGeom>
          </p:spPr>
        </p:pic>
        <p:pic>
          <p:nvPicPr>
            <p:cNvPr id="13" name="object 12">
              <a:extLst>
                <a:ext uri="{FF2B5EF4-FFF2-40B4-BE49-F238E27FC236}">
                  <a16:creationId xmlns:a16="http://schemas.microsoft.com/office/drawing/2014/main" xmlns="" id="{596D7822-8887-3A47-97D1-FB22B43410C1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5724" y="8544010"/>
              <a:ext cx="164275" cy="88226"/>
            </a:xfrm>
            <a:prstGeom prst="rect">
              <a:avLst/>
            </a:prstGeom>
          </p:spPr>
        </p:pic>
        <p:pic>
          <p:nvPicPr>
            <p:cNvPr id="14" name="object 13">
              <a:extLst>
                <a:ext uri="{FF2B5EF4-FFF2-40B4-BE49-F238E27FC236}">
                  <a16:creationId xmlns:a16="http://schemas.microsoft.com/office/drawing/2014/main" xmlns="" id="{D8B163FE-8973-404D-8E08-58D9EF9B9606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7757" y="8543142"/>
              <a:ext cx="319289" cy="78663"/>
            </a:xfrm>
            <a:prstGeom prst="rect">
              <a:avLst/>
            </a:prstGeom>
          </p:spPr>
        </p:pic>
        <p:pic>
          <p:nvPicPr>
            <p:cNvPr id="15" name="object 14">
              <a:extLst>
                <a:ext uri="{FF2B5EF4-FFF2-40B4-BE49-F238E27FC236}">
                  <a16:creationId xmlns:a16="http://schemas.microsoft.com/office/drawing/2014/main" xmlns="" id="{7E5F990C-0C85-284A-BA6B-BD014A99F8EE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96605" y="8544012"/>
              <a:ext cx="66471" cy="76911"/>
            </a:xfrm>
            <a:prstGeom prst="rect">
              <a:avLst/>
            </a:prstGeom>
          </p:spPr>
        </p:pic>
        <p:pic>
          <p:nvPicPr>
            <p:cNvPr id="16" name="object 15">
              <a:extLst>
                <a:ext uri="{FF2B5EF4-FFF2-40B4-BE49-F238E27FC236}">
                  <a16:creationId xmlns:a16="http://schemas.microsoft.com/office/drawing/2014/main" xmlns="" id="{DA5A55AC-4B6C-514F-83B9-4B935DBE48ED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82771" y="8544012"/>
              <a:ext cx="66471" cy="76911"/>
            </a:xfrm>
            <a:prstGeom prst="rect">
              <a:avLst/>
            </a:prstGeom>
          </p:spPr>
        </p:pic>
        <p:sp>
          <p:nvSpPr>
            <p:cNvPr id="17" name="object 16">
              <a:extLst>
                <a:ext uri="{FF2B5EF4-FFF2-40B4-BE49-F238E27FC236}">
                  <a16:creationId xmlns:a16="http://schemas.microsoft.com/office/drawing/2014/main" xmlns="" id="{F3D7E595-2F2D-CE4B-8312-46BC95AF60EB}"/>
                </a:ext>
              </a:extLst>
            </p:cNvPr>
            <p:cNvSpPr/>
            <p:nvPr/>
          </p:nvSpPr>
          <p:spPr>
            <a:xfrm>
              <a:off x="1489430" y="8408555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4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18" name="object 17">
              <a:extLst>
                <a:ext uri="{FF2B5EF4-FFF2-40B4-BE49-F238E27FC236}">
                  <a16:creationId xmlns:a16="http://schemas.microsoft.com/office/drawing/2014/main" xmlns="" id="{34418427-8B52-414E-A3C5-A4EDAE0BD4DC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4093" y="7556702"/>
              <a:ext cx="895848" cy="769188"/>
            </a:xfrm>
            <a:prstGeom prst="rect">
              <a:avLst/>
            </a:prstGeom>
          </p:spPr>
        </p:pic>
      </p:grpSp>
      <p:sp>
        <p:nvSpPr>
          <p:cNvPr id="20" name="Прямоугольник 19"/>
          <p:cNvSpPr/>
          <p:nvPr/>
        </p:nvSpPr>
        <p:spPr>
          <a:xfrm>
            <a:off x="1390650" y="173366"/>
            <a:ext cx="100298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imes New Roman" pitchFamily="18" charset="0"/>
              </a:rPr>
              <a:t>ФИНАНСОВОЕ ОБЕСПЕЧЕНИЕ ПРЕДУПРЕДИТЕЛЬНЫХ МЕР ПО СОКРАЩЕНИЮ ПРОИЗВОДСТВЕННОГО ТРАВМАТИЗМА И ПРОФЕССИОНАЛЬНЫХ ЗАБОЛЕВАНИЙ РАБОТНИКОВ</a:t>
            </a: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xmlns="" id="{819F3872-8C93-764C-B639-237405654395}"/>
              </a:ext>
            </a:extLst>
          </p:cNvPr>
          <p:cNvSpPr/>
          <p:nvPr/>
        </p:nvSpPr>
        <p:spPr>
          <a:xfrm>
            <a:off x="151390" y="107772"/>
            <a:ext cx="931143" cy="6642259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sz="1350"/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190903227"/>
              </p:ext>
            </p:extLst>
          </p:nvPr>
        </p:nvGraphicFramePr>
        <p:xfrm>
          <a:off x="1283948" y="856718"/>
          <a:ext cx="10618561" cy="5835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pSp>
        <p:nvGrpSpPr>
          <p:cNvPr id="24" name="Shape 336"/>
          <p:cNvGrpSpPr/>
          <p:nvPr/>
        </p:nvGrpSpPr>
        <p:grpSpPr>
          <a:xfrm>
            <a:off x="180119" y="173366"/>
            <a:ext cx="638291" cy="772538"/>
            <a:chOff x="0" y="0"/>
            <a:chExt cx="638291" cy="693109"/>
          </a:xfrm>
        </p:grpSpPr>
        <p:pic>
          <p:nvPicPr>
            <p:cNvPr id="25" name="Shape 338"/>
            <p:cNvPicPr/>
            <p:nvPr/>
          </p:nvPicPr>
          <p:blipFill>
            <a:blip r:embed="rId14"/>
            <a:stretch/>
          </p:blipFill>
          <p:spPr>
            <a:xfrm>
              <a:off x="1552" y="562392"/>
              <a:ext cx="113960" cy="50701"/>
            </a:xfrm>
            <a:prstGeom prst="rect">
              <a:avLst/>
            </a:prstGeom>
          </p:spPr>
        </p:pic>
        <p:pic>
          <p:nvPicPr>
            <p:cNvPr id="26" name="Shape 340"/>
            <p:cNvPicPr/>
            <p:nvPr/>
          </p:nvPicPr>
          <p:blipFill>
            <a:blip r:embed="rId4"/>
            <a:stretch/>
          </p:blipFill>
          <p:spPr>
            <a:xfrm>
              <a:off x="130978" y="562961"/>
              <a:ext cx="238101" cy="57971"/>
            </a:xfrm>
            <a:prstGeom prst="rect">
              <a:avLst/>
            </a:prstGeom>
          </p:spPr>
        </p:pic>
        <p:sp>
          <p:nvSpPr>
            <p:cNvPr id="27" name="Shape 341"/>
            <p:cNvSpPr/>
            <p:nvPr/>
          </p:nvSpPr>
          <p:spPr>
            <a:xfrm>
              <a:off x="388859" y="562959"/>
              <a:ext cx="43436" cy="49924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62230"/>
                <a:gd name="ODFBottom" fmla="val 77469"/>
                <a:gd name="ODFWidth" fmla="val 62230"/>
                <a:gd name="ODFHeight" fmla="val 77469"/>
              </a:gdLst>
              <a:ahLst/>
              <a:cxnLst/>
              <a:rect l="OXMLTextRectL" t="OXMLTextRectT" r="OXMLTextRectR" b="OXMLTextRect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/>
            <a:lstStyle/>
            <a:p>
              <a:pPr marL="0" indent="0" algn="l"/>
              <a:endParaRPr sz="18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28" name="Shape 343"/>
            <p:cNvPicPr/>
            <p:nvPr/>
          </p:nvPicPr>
          <p:blipFill>
            <a:blip r:embed="rId5"/>
            <a:stretch/>
          </p:blipFill>
          <p:spPr>
            <a:xfrm>
              <a:off x="446584" y="562961"/>
              <a:ext cx="46175" cy="49564"/>
            </a:xfrm>
            <a:prstGeom prst="rect">
              <a:avLst/>
            </a:prstGeom>
          </p:spPr>
        </p:pic>
        <p:pic>
          <p:nvPicPr>
            <p:cNvPr id="29" name="Shape 345"/>
            <p:cNvPicPr/>
            <p:nvPr/>
          </p:nvPicPr>
          <p:blipFill>
            <a:blip r:embed="rId6"/>
            <a:stretch/>
          </p:blipFill>
          <p:spPr>
            <a:xfrm>
              <a:off x="512528" y="562959"/>
              <a:ext cx="59437" cy="49572"/>
            </a:xfrm>
            <a:prstGeom prst="rect">
              <a:avLst/>
            </a:prstGeom>
          </p:spPr>
        </p:pic>
        <p:sp>
          <p:nvSpPr>
            <p:cNvPr id="30" name="Shape 346"/>
            <p:cNvSpPr/>
            <p:nvPr/>
          </p:nvSpPr>
          <p:spPr>
            <a:xfrm>
              <a:off x="591751" y="562961"/>
              <a:ext cx="46539" cy="49924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66675"/>
                <a:gd name="ODFBottom" fmla="val 77469"/>
                <a:gd name="ODFWidth" fmla="val 66675"/>
                <a:gd name="ODFHeight" fmla="val 77469"/>
              </a:gdLst>
              <a:ahLst/>
              <a:cxnLst/>
              <a:rect l="OXMLTextRectL" t="OXMLTextRectT" r="OXMLTextRectR" b="OXMLTextRect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/>
            <a:lstStyle/>
            <a:p>
              <a:pPr marL="0" indent="0" algn="l"/>
              <a:endParaRPr sz="18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31" name="Shape 348"/>
            <p:cNvPicPr/>
            <p:nvPr/>
          </p:nvPicPr>
          <p:blipFill>
            <a:blip r:embed="rId15"/>
            <a:stretch/>
          </p:blipFill>
          <p:spPr>
            <a:xfrm>
              <a:off x="0" y="634419"/>
              <a:ext cx="131611" cy="53247"/>
            </a:xfrm>
            <a:prstGeom prst="rect">
              <a:avLst/>
            </a:prstGeom>
          </p:spPr>
        </p:pic>
        <p:pic>
          <p:nvPicPr>
            <p:cNvPr id="32" name="Shape 350"/>
            <p:cNvPicPr/>
            <p:nvPr/>
          </p:nvPicPr>
          <p:blipFill>
            <a:blip r:embed="rId16"/>
            <a:stretch/>
          </p:blipFill>
          <p:spPr>
            <a:xfrm>
              <a:off x="147090" y="636252"/>
              <a:ext cx="114664" cy="56856"/>
            </a:xfrm>
            <a:prstGeom prst="rect">
              <a:avLst/>
            </a:prstGeom>
          </p:spPr>
        </p:pic>
        <p:pic>
          <p:nvPicPr>
            <p:cNvPr id="33" name="Shape 352"/>
            <p:cNvPicPr/>
            <p:nvPr/>
          </p:nvPicPr>
          <p:blipFill>
            <a:blip r:embed="rId17"/>
            <a:stretch/>
          </p:blipFill>
          <p:spPr>
            <a:xfrm>
              <a:off x="295090" y="635694"/>
              <a:ext cx="222864" cy="50693"/>
            </a:xfrm>
            <a:prstGeom prst="rect">
              <a:avLst/>
            </a:prstGeom>
          </p:spPr>
        </p:pic>
        <p:pic>
          <p:nvPicPr>
            <p:cNvPr id="34" name="Shape 354"/>
            <p:cNvPicPr/>
            <p:nvPr/>
          </p:nvPicPr>
          <p:blipFill>
            <a:blip r:embed="rId10"/>
            <a:stretch/>
          </p:blipFill>
          <p:spPr>
            <a:xfrm>
              <a:off x="531607" y="636254"/>
              <a:ext cx="46397" cy="49564"/>
            </a:xfrm>
            <a:prstGeom prst="rect">
              <a:avLst/>
            </a:prstGeom>
          </p:spPr>
        </p:pic>
        <p:pic>
          <p:nvPicPr>
            <p:cNvPr id="35" name="Shape 356"/>
            <p:cNvPicPr/>
            <p:nvPr/>
          </p:nvPicPr>
          <p:blipFill>
            <a:blip r:embed="rId11"/>
            <a:stretch/>
          </p:blipFill>
          <p:spPr>
            <a:xfrm>
              <a:off x="591751" y="636254"/>
              <a:ext cx="46397" cy="49564"/>
            </a:xfrm>
            <a:prstGeom prst="rect">
              <a:avLst/>
            </a:prstGeom>
          </p:spPr>
        </p:pic>
        <p:sp>
          <p:nvSpPr>
            <p:cNvPr id="36" name="Shape 357"/>
            <p:cNvSpPr/>
            <p:nvPr/>
          </p:nvSpPr>
          <p:spPr>
            <a:xfrm>
              <a:off x="596399" y="548957"/>
              <a:ext cx="38118" cy="5319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54609"/>
                <a:gd name="ODFBottom" fmla="val 8255"/>
                <a:gd name="ODFWidth" fmla="val 54609"/>
                <a:gd name="ODFHeight" fmla="val 8255"/>
              </a:gdLst>
              <a:ahLst/>
              <a:cxnLst/>
              <a:rect l="OXMLTextRectL" t="OXMLTextRectT" r="OXMLTextRectR" b="OXMLTextRect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/>
            <a:lstStyle/>
            <a:p>
              <a:pPr marL="0" indent="0" algn="l"/>
              <a:endParaRPr sz="18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37" name="Shape 359"/>
            <p:cNvPicPr/>
            <p:nvPr/>
          </p:nvPicPr>
          <p:blipFill>
            <a:blip r:embed="rId18"/>
            <a:stretch/>
          </p:blipFill>
          <p:spPr>
            <a:xfrm>
              <a:off x="6351" y="0"/>
              <a:ext cx="625305" cy="495693"/>
            </a:xfrm>
            <a:prstGeom prst="rect">
              <a:avLst/>
            </a:prstGeom>
          </p:spPr>
        </p:pic>
      </p:grpSp>
      <p:pic>
        <p:nvPicPr>
          <p:cNvPr id="38" name="object 4">
            <a:extLst>
              <a:ext uri="{FF2B5EF4-FFF2-40B4-BE49-F238E27FC236}">
                <a16:creationId xmlns:a16="http://schemas.microsoft.com/office/drawing/2014/main" xmlns="" id="{727F49BB-7DF1-9447-A753-D8716D7627C5}"/>
              </a:ext>
            </a:extLst>
          </p:cNvPr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639275" y="106043"/>
            <a:ext cx="416557" cy="6643988"/>
          </a:xfrm>
          <a:prstGeom prst="rect">
            <a:avLst/>
          </a:prstGeom>
        </p:spPr>
      </p:pic>
      <p:grpSp>
        <p:nvGrpSpPr>
          <p:cNvPr id="39" name="Группа 38"/>
          <p:cNvGrpSpPr/>
          <p:nvPr/>
        </p:nvGrpSpPr>
        <p:grpSpPr>
          <a:xfrm>
            <a:off x="10450412" y="5665723"/>
            <a:ext cx="1372993" cy="994286"/>
            <a:chOff x="7423133" y="1393324"/>
            <a:chExt cx="2900495" cy="2691585"/>
          </a:xfrm>
        </p:grpSpPr>
        <p:pic>
          <p:nvPicPr>
            <p:cNvPr id="40" name="Picture 8" descr="https://data.nalog.ru/cdn/image/1376517/original.jpg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7340" y="1393324"/>
              <a:ext cx="2096288" cy="133594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  <a:extLst/>
          </p:spPr>
        </p:pic>
        <p:pic>
          <p:nvPicPr>
            <p:cNvPr id="41" name="Picture 10" descr="https://telegra.ph/file/0371660f00ebf9aa91cf5.jpg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3133" y="2729270"/>
              <a:ext cx="2263974" cy="135563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  <a:extLst/>
          </p:spPr>
        </p:pic>
      </p:grpSp>
      <p:sp>
        <p:nvSpPr>
          <p:cNvPr id="42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D3897110-791C-476E-8045-5AB7AA0652D3}" type="slidenum">
              <a:rPr lang="ru-RU" smtClean="0"/>
              <a:t>4</a:t>
            </a:fld>
            <a:endParaRPr lang="ru-RU" dirty="0"/>
          </a:p>
        </p:txBody>
      </p:sp>
      <p:sp>
        <p:nvSpPr>
          <p:cNvPr id="43" name="TextBox 38"/>
          <p:cNvSpPr txBox="1"/>
          <p:nvPr/>
        </p:nvSpPr>
        <p:spPr>
          <a:xfrm>
            <a:off x="1390650" y="4784617"/>
            <a:ext cx="837202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400" dirty="0" smtClean="0"/>
              <a:t>В 2023 </a:t>
            </a:r>
            <a:r>
              <a:rPr lang="ru-RU" sz="1400" dirty="0"/>
              <a:t>году </a:t>
            </a:r>
            <a:r>
              <a:rPr lang="ru-RU" sz="1400" b="1" dirty="0" smtClean="0">
                <a:solidFill>
                  <a:srgbClr val="0070C0"/>
                </a:solidFill>
              </a:rPr>
              <a:t>41 тыс. страхователей </a:t>
            </a:r>
            <a:r>
              <a:rPr lang="ru-RU" sz="1400" b="1" dirty="0">
                <a:solidFill>
                  <a:srgbClr val="0070C0"/>
                </a:solidFill>
              </a:rPr>
              <a:t>произвели расходы </a:t>
            </a:r>
            <a:r>
              <a:rPr lang="ru-RU" sz="1400" dirty="0"/>
              <a:t>на финансовое обеспечение предупредительных мер, на данных предприятиях число работающих </a:t>
            </a:r>
            <a:r>
              <a:rPr lang="ru-RU" sz="1400" b="1" dirty="0" smtClean="0">
                <a:solidFill>
                  <a:srgbClr val="C00000"/>
                </a:solidFill>
              </a:rPr>
              <a:t>18,7 млн</a:t>
            </a:r>
            <a:r>
              <a:rPr lang="ru-RU" sz="1400" b="1" dirty="0">
                <a:solidFill>
                  <a:srgbClr val="C00000"/>
                </a:solidFill>
              </a:rPr>
              <a:t>. работников </a:t>
            </a:r>
            <a:r>
              <a:rPr lang="ru-RU" sz="1400" dirty="0"/>
              <a:t>(или </a:t>
            </a:r>
            <a:r>
              <a:rPr lang="ru-RU" sz="1400" dirty="0" smtClean="0"/>
              <a:t>38,7% </a:t>
            </a:r>
            <a:r>
              <a:rPr lang="ru-RU" sz="1400" dirty="0"/>
              <a:t>от общего числа работающих), из них </a:t>
            </a:r>
            <a:r>
              <a:rPr lang="ru-RU" sz="1400" b="1" dirty="0" smtClean="0">
                <a:solidFill>
                  <a:srgbClr val="C00000"/>
                </a:solidFill>
              </a:rPr>
              <a:t>6,3 млн</a:t>
            </a:r>
            <a:r>
              <a:rPr lang="ru-RU" sz="1400" b="1" dirty="0">
                <a:solidFill>
                  <a:srgbClr val="C00000"/>
                </a:solidFill>
              </a:rPr>
              <a:t>. человек </a:t>
            </a:r>
            <a:r>
              <a:rPr lang="ru-RU" sz="1400" dirty="0">
                <a:solidFill>
                  <a:srgbClr val="C00000"/>
                </a:solidFill>
              </a:rPr>
              <a:t>являются работниками, </a:t>
            </a:r>
            <a:r>
              <a:rPr lang="ru-RU" sz="1400" dirty="0" smtClean="0">
                <a:solidFill>
                  <a:srgbClr val="C00000"/>
                </a:solidFill>
              </a:rPr>
              <a:t>занятыми </a:t>
            </a:r>
            <a:r>
              <a:rPr lang="ru-RU" sz="1400" dirty="0">
                <a:solidFill>
                  <a:srgbClr val="C00000"/>
                </a:solidFill>
              </a:rPr>
              <a:t>на работах с вредными и (или) опасными производственными факторами, </a:t>
            </a:r>
            <a:r>
              <a:rPr lang="ru-RU" sz="1400" b="1" dirty="0">
                <a:solidFill>
                  <a:srgbClr val="C00000"/>
                </a:solidFill>
              </a:rPr>
              <a:t>или </a:t>
            </a:r>
            <a:r>
              <a:rPr lang="ru-RU" sz="1400" b="1" dirty="0" smtClean="0">
                <a:solidFill>
                  <a:srgbClr val="C00000"/>
                </a:solidFill>
              </a:rPr>
              <a:t>92,7% </a:t>
            </a:r>
            <a:r>
              <a:rPr lang="ru-RU" sz="1400" b="1" dirty="0">
                <a:solidFill>
                  <a:srgbClr val="C00000"/>
                </a:solidFill>
              </a:rPr>
              <a:t>от общего количества, занятых на работах с вредными и (или) опасными производственными </a:t>
            </a:r>
            <a:r>
              <a:rPr lang="ru-RU" sz="1400" b="1" dirty="0" smtClean="0">
                <a:solidFill>
                  <a:srgbClr val="C00000"/>
                </a:solidFill>
              </a:rPr>
              <a:t>факторами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51097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201218427"/>
              </p:ext>
            </p:extLst>
          </p:nvPr>
        </p:nvGraphicFramePr>
        <p:xfrm>
          <a:off x="862194" y="861341"/>
          <a:ext cx="11329806" cy="5945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 flipV="1">
            <a:off x="2913321" y="3108682"/>
            <a:ext cx="1208601" cy="26849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object 3">
            <a:extLst>
              <a:ext uri="{FF2B5EF4-FFF2-40B4-BE49-F238E27FC236}">
                <a16:creationId xmlns="" xmlns:a16="http://schemas.microsoft.com/office/drawing/2014/main" id="{819F3872-8C93-764C-B639-237405654395}"/>
              </a:ext>
            </a:extLst>
          </p:cNvPr>
          <p:cNvSpPr/>
          <p:nvPr/>
        </p:nvSpPr>
        <p:spPr>
          <a:xfrm>
            <a:off x="2364" y="0"/>
            <a:ext cx="998398" cy="6857999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/>
          </a:p>
        </p:txBody>
      </p:sp>
      <p:grpSp>
        <p:nvGrpSpPr>
          <p:cNvPr id="7" name="Group 47">
            <a:extLst>
              <a:ext uri="{FF2B5EF4-FFF2-40B4-BE49-F238E27FC236}">
                <a16:creationId xmlns="" xmlns:a16="http://schemas.microsoft.com/office/drawing/2014/main" id="{A19E95C1-44B7-5941-A77E-45C75DB8EAFB}"/>
              </a:ext>
            </a:extLst>
          </p:cNvPr>
          <p:cNvGrpSpPr/>
          <p:nvPr/>
        </p:nvGrpSpPr>
        <p:grpSpPr>
          <a:xfrm>
            <a:off x="90494" y="127623"/>
            <a:ext cx="621392" cy="742157"/>
            <a:chOff x="634994" y="7556702"/>
            <a:chExt cx="914452" cy="1075534"/>
          </a:xfrm>
        </p:grpSpPr>
        <p:pic>
          <p:nvPicPr>
            <p:cNvPr id="8" name="object 5">
              <a:extLst>
                <a:ext uri="{FF2B5EF4-FFF2-40B4-BE49-F238E27FC236}">
                  <a16:creationId xmlns="" xmlns:a16="http://schemas.microsoft.com/office/drawing/2014/main" id="{0ECA3D47-D73F-E14C-8F56-3257F3C5B0B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7218" y="8429396"/>
              <a:ext cx="163266" cy="78676"/>
            </a:xfrm>
            <a:prstGeom prst="rect">
              <a:avLst/>
            </a:prstGeom>
          </p:spPr>
        </p:pic>
        <p:pic>
          <p:nvPicPr>
            <p:cNvPr id="9" name="object 6">
              <a:extLst>
                <a:ext uri="{FF2B5EF4-FFF2-40B4-BE49-F238E27FC236}">
                  <a16:creationId xmlns="" xmlns:a16="http://schemas.microsoft.com/office/drawing/2014/main" id="{54DFBAC4-6384-4043-B7AB-6E477911FD3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641" y="8430279"/>
              <a:ext cx="341118" cy="89959"/>
            </a:xfrm>
            <a:prstGeom prst="rect">
              <a:avLst/>
            </a:prstGeom>
          </p:spPr>
        </p:pic>
        <p:sp>
          <p:nvSpPr>
            <p:cNvPr id="10" name="object 7">
              <a:extLst>
                <a:ext uri="{FF2B5EF4-FFF2-40B4-BE49-F238E27FC236}">
                  <a16:creationId xmlns="" xmlns:a16="http://schemas.microsoft.com/office/drawing/2014/main" id="{B360366A-6229-D34C-8ABD-0984FCC8EDD8}"/>
                </a:ext>
              </a:extLst>
            </p:cNvPr>
            <p:cNvSpPr/>
            <p:nvPr/>
          </p:nvSpPr>
          <p:spPr>
            <a:xfrm>
              <a:off x="1192096" y="84302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70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70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8">
              <a:extLst>
                <a:ext uri="{FF2B5EF4-FFF2-40B4-BE49-F238E27FC236}">
                  <a16:creationId xmlns="" xmlns:a16="http://schemas.microsoft.com/office/drawing/2014/main" id="{2A0B9DA9-576E-5F45-98B3-DDCEC0390609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74796" y="8430279"/>
              <a:ext cx="66154" cy="76911"/>
            </a:xfrm>
            <a:prstGeom prst="rect">
              <a:avLst/>
            </a:prstGeom>
          </p:spPr>
        </p:pic>
        <p:pic>
          <p:nvPicPr>
            <p:cNvPr id="12" name="object 9">
              <a:extLst>
                <a:ext uri="{FF2B5EF4-FFF2-40B4-BE49-F238E27FC236}">
                  <a16:creationId xmlns="" xmlns:a16="http://schemas.microsoft.com/office/drawing/2014/main" id="{920488C4-F170-904D-8568-912251DB6E3B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69272" y="8430277"/>
              <a:ext cx="85153" cy="76923"/>
            </a:xfrm>
            <a:prstGeom prst="rect">
              <a:avLst/>
            </a:prstGeom>
          </p:spPr>
        </p:pic>
        <p:sp>
          <p:nvSpPr>
            <p:cNvPr id="13" name="object 10">
              <a:extLst>
                <a:ext uri="{FF2B5EF4-FFF2-40B4-BE49-F238E27FC236}">
                  <a16:creationId xmlns="" xmlns:a16="http://schemas.microsoft.com/office/drawing/2014/main" id="{2EC8B7FF-7F96-304A-AF0B-09A5706CB567}"/>
                </a:ext>
              </a:extLst>
            </p:cNvPr>
            <p:cNvSpPr/>
            <p:nvPr/>
          </p:nvSpPr>
          <p:spPr>
            <a:xfrm>
              <a:off x="1482771" y="8430279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70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1">
              <a:extLst>
                <a:ext uri="{FF2B5EF4-FFF2-40B4-BE49-F238E27FC236}">
                  <a16:creationId xmlns="" xmlns:a16="http://schemas.microsoft.com/office/drawing/2014/main" id="{86F243BE-F416-A648-BCFC-B667C51B2616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4994" y="8541165"/>
              <a:ext cx="188554" cy="82626"/>
            </a:xfrm>
            <a:prstGeom prst="rect">
              <a:avLst/>
            </a:prstGeom>
          </p:spPr>
        </p:pic>
        <p:pic>
          <p:nvPicPr>
            <p:cNvPr id="15" name="object 12">
              <a:extLst>
                <a:ext uri="{FF2B5EF4-FFF2-40B4-BE49-F238E27FC236}">
                  <a16:creationId xmlns="" xmlns:a16="http://schemas.microsoft.com/office/drawing/2014/main" id="{596D7822-8887-3A47-97D1-FB22B43410C1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5724" y="8544010"/>
              <a:ext cx="164275" cy="88226"/>
            </a:xfrm>
            <a:prstGeom prst="rect">
              <a:avLst/>
            </a:prstGeom>
          </p:spPr>
        </p:pic>
        <p:pic>
          <p:nvPicPr>
            <p:cNvPr id="16" name="object 13">
              <a:extLst>
                <a:ext uri="{FF2B5EF4-FFF2-40B4-BE49-F238E27FC236}">
                  <a16:creationId xmlns="" xmlns:a16="http://schemas.microsoft.com/office/drawing/2014/main" id="{D8B163FE-8973-404D-8E08-58D9EF9B9606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7757" y="8543142"/>
              <a:ext cx="319289" cy="78663"/>
            </a:xfrm>
            <a:prstGeom prst="rect">
              <a:avLst/>
            </a:prstGeom>
          </p:spPr>
        </p:pic>
        <p:pic>
          <p:nvPicPr>
            <p:cNvPr id="17" name="object 14">
              <a:extLst>
                <a:ext uri="{FF2B5EF4-FFF2-40B4-BE49-F238E27FC236}">
                  <a16:creationId xmlns="" xmlns:a16="http://schemas.microsoft.com/office/drawing/2014/main" id="{7E5F990C-0C85-284A-BA6B-BD014A99F8EE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96605" y="8544012"/>
              <a:ext cx="66471" cy="76911"/>
            </a:xfrm>
            <a:prstGeom prst="rect">
              <a:avLst/>
            </a:prstGeom>
          </p:spPr>
        </p:pic>
        <p:pic>
          <p:nvPicPr>
            <p:cNvPr id="18" name="object 15">
              <a:extLst>
                <a:ext uri="{FF2B5EF4-FFF2-40B4-BE49-F238E27FC236}">
                  <a16:creationId xmlns="" xmlns:a16="http://schemas.microsoft.com/office/drawing/2014/main" id="{DA5A55AC-4B6C-514F-83B9-4B935DBE48ED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82771" y="8544012"/>
              <a:ext cx="66471" cy="76911"/>
            </a:xfrm>
            <a:prstGeom prst="rect">
              <a:avLst/>
            </a:prstGeom>
          </p:spPr>
        </p:pic>
        <p:sp>
          <p:nvSpPr>
            <p:cNvPr id="19" name="object 16">
              <a:extLst>
                <a:ext uri="{FF2B5EF4-FFF2-40B4-BE49-F238E27FC236}">
                  <a16:creationId xmlns="" xmlns:a16="http://schemas.microsoft.com/office/drawing/2014/main" id="{F3D7E595-2F2D-CE4B-8312-46BC95AF60EB}"/>
                </a:ext>
              </a:extLst>
            </p:cNvPr>
            <p:cNvSpPr/>
            <p:nvPr/>
          </p:nvSpPr>
          <p:spPr>
            <a:xfrm>
              <a:off x="1489430" y="8408555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4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17">
              <a:extLst>
                <a:ext uri="{FF2B5EF4-FFF2-40B4-BE49-F238E27FC236}">
                  <a16:creationId xmlns="" xmlns:a16="http://schemas.microsoft.com/office/drawing/2014/main" id="{34418427-8B52-414E-A3C5-A4EDAE0BD4DC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4093" y="7556702"/>
              <a:ext cx="895848" cy="769188"/>
            </a:xfrm>
            <a:prstGeom prst="rect">
              <a:avLst/>
            </a:prstGeom>
          </p:spPr>
        </p:pic>
      </p:grpSp>
      <p:cxnSp>
        <p:nvCxnSpPr>
          <p:cNvPr id="22" name="Прямая соединительная линия 21"/>
          <p:cNvCxnSpPr/>
          <p:nvPr/>
        </p:nvCxnSpPr>
        <p:spPr>
          <a:xfrm>
            <a:off x="2913321" y="1475349"/>
            <a:ext cx="2119490" cy="26839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7028121" y="2802509"/>
            <a:ext cx="690913" cy="26849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7134447" y="1475349"/>
            <a:ext cx="1116418" cy="62989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5773478" y="3604437"/>
            <a:ext cx="4146699" cy="48454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Левая фигурная скобка 62"/>
          <p:cNvSpPr/>
          <p:nvPr/>
        </p:nvSpPr>
        <p:spPr>
          <a:xfrm rot="5400000">
            <a:off x="5183416" y="-29396"/>
            <a:ext cx="338052" cy="8922817"/>
          </a:xfrm>
          <a:prstGeom prst="leftBrace">
            <a:avLst>
              <a:gd name="adj1" fmla="val 35249"/>
              <a:gd name="adj2" fmla="val 50000"/>
            </a:avLst>
          </a:prstGeom>
          <a:ln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" name="object 4">
            <a:extLst>
              <a:ext uri="{FF2B5EF4-FFF2-40B4-BE49-F238E27FC236}">
                <a16:creationId xmlns="" xmlns:a16="http://schemas.microsoft.com/office/drawing/2014/main" id="{727F49BB-7DF1-9447-A753-D8716D7627C5}"/>
              </a:ext>
            </a:extLst>
          </p:cNvPr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43988" y="0"/>
            <a:ext cx="347045" cy="6857999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1000762" y="94544"/>
            <a:ext cx="104870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100000"/>
            </a:pPr>
            <a:r>
              <a:rPr lang="ru-RU" alt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imes New Roman" pitchFamily="18" charset="0"/>
              </a:rPr>
              <a:t>СТРУКТУРА ПРЕДУПРЕДИТЕЛЬНЫХ МЕР ПО СОКРАЩЕНИЮ ПРОИЗВОДСТВЕННОГО ТРАВМАТИЗМА И </a:t>
            </a:r>
            <a:r>
              <a:rPr lang="ru-RU" alt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imes New Roman" pitchFamily="18" charset="0"/>
              </a:rPr>
              <a:t>ПРОФЕССИОНАЛЬНЫХ </a:t>
            </a:r>
            <a:r>
              <a:rPr lang="ru-RU" alt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imes New Roman" pitchFamily="18" charset="0"/>
              </a:rPr>
              <a:t>ЗАБОЛЕВАНИЙ ЗА 2023 ГОД</a:t>
            </a: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4528531" y="835445"/>
            <a:ext cx="3190503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buSzPct val="100000"/>
            </a:pPr>
            <a:r>
              <a:rPr lang="ru-RU" altLang="ru-RU" sz="1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Всего – 20 950,9 млн</a:t>
            </a:r>
            <a:r>
              <a:rPr lang="ru-RU" altLang="ru-RU" sz="1800" b="1" dirty="0">
                <a:solidFill>
                  <a:srgbClr val="C00000"/>
                </a:solidFill>
                <a:latin typeface="Calibri" panose="020F0502020204030204" pitchFamily="34" charset="0"/>
              </a:rPr>
              <a:t>. рублей </a:t>
            </a:r>
          </a:p>
        </p:txBody>
      </p:sp>
      <p:sp>
        <p:nvSpPr>
          <p:cNvPr id="3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877107" y="6492875"/>
            <a:ext cx="1314893" cy="365125"/>
          </a:xfrm>
        </p:spPr>
        <p:txBody>
          <a:bodyPr/>
          <a:lstStyle/>
          <a:p>
            <a:r>
              <a:rPr lang="ru-RU" dirty="0"/>
              <a:t>5</a:t>
            </a: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6244274" y="3428999"/>
            <a:ext cx="3675903" cy="17543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002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альневосточный Федеральный Округ (ДФО) Росс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902" y="981167"/>
            <a:ext cx="2579298" cy="23241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041991" y="152881"/>
            <a:ext cx="10986524" cy="375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600" dirty="0">
              <a:solidFill>
                <a:schemeClr val="accent5">
                  <a:lumMod val="75000"/>
                </a:schemeClr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41993" y="99972"/>
            <a:ext cx="100298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imes New Roman" pitchFamily="18" charset="0"/>
              </a:rPr>
              <a:t>ФИНАНСОВОЕ ОБЕСПЕЧЕНИЕ ПРЕДУПРЕДИТЕЛЬНЫХ МЕР ПО СОКРАЩЕНИЮ ПРОИЗВОДСТВЕННОГО ТРАВМАТИЗМА И ПРОФЕССИОНАЛЬНЫХ ЗАБОЛЕВАНИЙ РАБОТНИКОВ</a:t>
            </a: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xmlns="" id="{819F3872-8C93-764C-B639-237405654395}"/>
              </a:ext>
            </a:extLst>
          </p:cNvPr>
          <p:cNvSpPr/>
          <p:nvPr/>
        </p:nvSpPr>
        <p:spPr>
          <a:xfrm>
            <a:off x="0" y="1758"/>
            <a:ext cx="974853" cy="6856242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sz="1350"/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1645963688"/>
              </p:ext>
            </p:extLst>
          </p:nvPr>
        </p:nvGraphicFramePr>
        <p:xfrm>
          <a:off x="781125" y="1091387"/>
          <a:ext cx="10881788" cy="5815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4" name="Shape 336"/>
          <p:cNvGrpSpPr/>
          <p:nvPr/>
        </p:nvGrpSpPr>
        <p:grpSpPr>
          <a:xfrm>
            <a:off x="118453" y="144624"/>
            <a:ext cx="567584" cy="681038"/>
            <a:chOff x="0" y="0"/>
            <a:chExt cx="638291" cy="693109"/>
          </a:xfrm>
        </p:grpSpPr>
        <p:pic>
          <p:nvPicPr>
            <p:cNvPr id="25" name="Shape 338"/>
            <p:cNvPicPr/>
            <p:nvPr/>
          </p:nvPicPr>
          <p:blipFill>
            <a:blip r:embed="rId4"/>
            <a:stretch/>
          </p:blipFill>
          <p:spPr>
            <a:xfrm>
              <a:off x="1552" y="562392"/>
              <a:ext cx="113960" cy="50701"/>
            </a:xfrm>
            <a:prstGeom prst="rect">
              <a:avLst/>
            </a:prstGeom>
          </p:spPr>
        </p:pic>
        <p:pic>
          <p:nvPicPr>
            <p:cNvPr id="26" name="Shape 340"/>
            <p:cNvPicPr/>
            <p:nvPr/>
          </p:nvPicPr>
          <p:blipFill>
            <a:blip r:embed="rId5"/>
            <a:stretch/>
          </p:blipFill>
          <p:spPr>
            <a:xfrm>
              <a:off x="130978" y="562961"/>
              <a:ext cx="238101" cy="57971"/>
            </a:xfrm>
            <a:prstGeom prst="rect">
              <a:avLst/>
            </a:prstGeom>
          </p:spPr>
        </p:pic>
        <p:sp>
          <p:nvSpPr>
            <p:cNvPr id="27" name="Shape 341"/>
            <p:cNvSpPr/>
            <p:nvPr/>
          </p:nvSpPr>
          <p:spPr>
            <a:xfrm>
              <a:off x="388859" y="562959"/>
              <a:ext cx="43436" cy="49924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62230"/>
                <a:gd name="ODFBottom" fmla="val 77469"/>
                <a:gd name="ODFWidth" fmla="val 62230"/>
                <a:gd name="ODFHeight" fmla="val 77469"/>
              </a:gdLst>
              <a:ahLst/>
              <a:cxnLst/>
              <a:rect l="OXMLTextRectL" t="OXMLTextRectT" r="OXMLTextRectR" b="OXMLTextRect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/>
            <a:lstStyle/>
            <a:p>
              <a:pPr marL="0" indent="0" algn="l"/>
              <a:endParaRPr sz="18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28" name="Shape 343"/>
            <p:cNvPicPr/>
            <p:nvPr/>
          </p:nvPicPr>
          <p:blipFill>
            <a:blip r:embed="rId6"/>
            <a:stretch/>
          </p:blipFill>
          <p:spPr>
            <a:xfrm>
              <a:off x="446584" y="562961"/>
              <a:ext cx="46175" cy="49564"/>
            </a:xfrm>
            <a:prstGeom prst="rect">
              <a:avLst/>
            </a:prstGeom>
          </p:spPr>
        </p:pic>
        <p:pic>
          <p:nvPicPr>
            <p:cNvPr id="29" name="Shape 345"/>
            <p:cNvPicPr/>
            <p:nvPr/>
          </p:nvPicPr>
          <p:blipFill>
            <a:blip r:embed="rId7"/>
            <a:stretch/>
          </p:blipFill>
          <p:spPr>
            <a:xfrm>
              <a:off x="512528" y="562959"/>
              <a:ext cx="59437" cy="49572"/>
            </a:xfrm>
            <a:prstGeom prst="rect">
              <a:avLst/>
            </a:prstGeom>
          </p:spPr>
        </p:pic>
        <p:sp>
          <p:nvSpPr>
            <p:cNvPr id="30" name="Shape 346"/>
            <p:cNvSpPr/>
            <p:nvPr/>
          </p:nvSpPr>
          <p:spPr>
            <a:xfrm>
              <a:off x="591751" y="562961"/>
              <a:ext cx="46539" cy="49924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66675"/>
                <a:gd name="ODFBottom" fmla="val 77469"/>
                <a:gd name="ODFWidth" fmla="val 66675"/>
                <a:gd name="ODFHeight" fmla="val 77469"/>
              </a:gdLst>
              <a:ahLst/>
              <a:cxnLst/>
              <a:rect l="OXMLTextRectL" t="OXMLTextRectT" r="OXMLTextRectR" b="OXMLTextRect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/>
            <a:lstStyle/>
            <a:p>
              <a:pPr marL="0" indent="0" algn="l"/>
              <a:endParaRPr sz="18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31" name="Shape 348"/>
            <p:cNvPicPr/>
            <p:nvPr/>
          </p:nvPicPr>
          <p:blipFill>
            <a:blip r:embed="rId8"/>
            <a:stretch/>
          </p:blipFill>
          <p:spPr>
            <a:xfrm>
              <a:off x="0" y="634419"/>
              <a:ext cx="131611" cy="53247"/>
            </a:xfrm>
            <a:prstGeom prst="rect">
              <a:avLst/>
            </a:prstGeom>
          </p:spPr>
        </p:pic>
        <p:pic>
          <p:nvPicPr>
            <p:cNvPr id="32" name="Shape 350"/>
            <p:cNvPicPr/>
            <p:nvPr/>
          </p:nvPicPr>
          <p:blipFill>
            <a:blip r:embed="rId9"/>
            <a:stretch/>
          </p:blipFill>
          <p:spPr>
            <a:xfrm>
              <a:off x="147090" y="636252"/>
              <a:ext cx="114664" cy="56856"/>
            </a:xfrm>
            <a:prstGeom prst="rect">
              <a:avLst/>
            </a:prstGeom>
          </p:spPr>
        </p:pic>
        <p:pic>
          <p:nvPicPr>
            <p:cNvPr id="33" name="Shape 352"/>
            <p:cNvPicPr/>
            <p:nvPr/>
          </p:nvPicPr>
          <p:blipFill>
            <a:blip r:embed="rId10"/>
            <a:stretch/>
          </p:blipFill>
          <p:spPr>
            <a:xfrm>
              <a:off x="295090" y="635694"/>
              <a:ext cx="222864" cy="50693"/>
            </a:xfrm>
            <a:prstGeom prst="rect">
              <a:avLst/>
            </a:prstGeom>
          </p:spPr>
        </p:pic>
        <p:pic>
          <p:nvPicPr>
            <p:cNvPr id="34" name="Shape 354"/>
            <p:cNvPicPr/>
            <p:nvPr/>
          </p:nvPicPr>
          <p:blipFill>
            <a:blip r:embed="rId11"/>
            <a:stretch/>
          </p:blipFill>
          <p:spPr>
            <a:xfrm>
              <a:off x="531607" y="636254"/>
              <a:ext cx="46397" cy="49564"/>
            </a:xfrm>
            <a:prstGeom prst="rect">
              <a:avLst/>
            </a:prstGeom>
          </p:spPr>
        </p:pic>
        <p:pic>
          <p:nvPicPr>
            <p:cNvPr id="35" name="Shape 356"/>
            <p:cNvPicPr/>
            <p:nvPr/>
          </p:nvPicPr>
          <p:blipFill>
            <a:blip r:embed="rId12"/>
            <a:stretch/>
          </p:blipFill>
          <p:spPr>
            <a:xfrm>
              <a:off x="591751" y="636254"/>
              <a:ext cx="46397" cy="49564"/>
            </a:xfrm>
            <a:prstGeom prst="rect">
              <a:avLst/>
            </a:prstGeom>
          </p:spPr>
        </p:pic>
        <p:sp>
          <p:nvSpPr>
            <p:cNvPr id="36" name="Shape 357"/>
            <p:cNvSpPr/>
            <p:nvPr/>
          </p:nvSpPr>
          <p:spPr>
            <a:xfrm>
              <a:off x="596399" y="548957"/>
              <a:ext cx="38118" cy="5319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54609"/>
                <a:gd name="ODFBottom" fmla="val 8255"/>
                <a:gd name="ODFWidth" fmla="val 54609"/>
                <a:gd name="ODFHeight" fmla="val 8255"/>
              </a:gdLst>
              <a:ahLst/>
              <a:cxnLst/>
              <a:rect l="OXMLTextRectL" t="OXMLTextRectT" r="OXMLTextRectR" b="OXMLTextRect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/>
            <a:lstStyle/>
            <a:p>
              <a:pPr marL="0" indent="0" algn="l"/>
              <a:endParaRPr sz="18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37" name="Shape 359"/>
            <p:cNvPicPr/>
            <p:nvPr/>
          </p:nvPicPr>
          <p:blipFill>
            <a:blip r:embed="rId13"/>
            <a:stretch/>
          </p:blipFill>
          <p:spPr>
            <a:xfrm>
              <a:off x="6351" y="0"/>
              <a:ext cx="625305" cy="495693"/>
            </a:xfrm>
            <a:prstGeom prst="rect">
              <a:avLst/>
            </a:prstGeom>
          </p:spPr>
        </p:pic>
      </p:grpSp>
      <p:pic>
        <p:nvPicPr>
          <p:cNvPr id="38" name="object 4">
            <a:extLst>
              <a:ext uri="{FF2B5EF4-FFF2-40B4-BE49-F238E27FC236}">
                <a16:creationId xmlns:a16="http://schemas.microsoft.com/office/drawing/2014/main" xmlns="" id="{727F49BB-7DF1-9447-A753-D8716D7627C5}"/>
              </a:ext>
            </a:extLst>
          </p:cNvPr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52332" y="1758"/>
            <a:ext cx="426151" cy="68580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99511" y="980924"/>
            <a:ext cx="459681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>
                <a:solidFill>
                  <a:schemeClr val="accent5">
                    <a:lumMod val="50000"/>
                  </a:schemeClr>
                </a:solidFill>
              </a:rPr>
              <a:t>Дальневосточный федеральный округ</a:t>
            </a:r>
          </a:p>
        </p:txBody>
      </p:sp>
      <p:pic>
        <p:nvPicPr>
          <p:cNvPr id="40" name="Picture 4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85"/>
          <a:stretch/>
        </p:blipFill>
        <p:spPr bwMode="auto">
          <a:xfrm>
            <a:off x="878483" y="5663744"/>
            <a:ext cx="6643752" cy="1029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877107" y="6502272"/>
            <a:ext cx="1314893" cy="365125"/>
          </a:xfrm>
        </p:spPr>
        <p:txBody>
          <a:bodyPr/>
          <a:lstStyle/>
          <a:p>
            <a:r>
              <a:rPr lang="ru-RU" dirty="0" smtClean="0"/>
              <a:t>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501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862171135"/>
              </p:ext>
            </p:extLst>
          </p:nvPr>
        </p:nvGraphicFramePr>
        <p:xfrm>
          <a:off x="705428" y="593647"/>
          <a:ext cx="11329807" cy="6141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>
            <a:off x="2509284" y="2594344"/>
            <a:ext cx="1414130" cy="39307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object 3">
            <a:extLst>
              <a:ext uri="{FF2B5EF4-FFF2-40B4-BE49-F238E27FC236}">
                <a16:creationId xmlns="" xmlns:a16="http://schemas.microsoft.com/office/drawing/2014/main" id="{819F3872-8C93-764C-B639-237405654395}"/>
              </a:ext>
            </a:extLst>
          </p:cNvPr>
          <p:cNvSpPr/>
          <p:nvPr/>
        </p:nvSpPr>
        <p:spPr>
          <a:xfrm>
            <a:off x="2364" y="1"/>
            <a:ext cx="998399" cy="6857999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/>
          </a:p>
        </p:txBody>
      </p:sp>
      <p:grpSp>
        <p:nvGrpSpPr>
          <p:cNvPr id="7" name="Group 47">
            <a:extLst>
              <a:ext uri="{FF2B5EF4-FFF2-40B4-BE49-F238E27FC236}">
                <a16:creationId xmlns="" xmlns:a16="http://schemas.microsoft.com/office/drawing/2014/main" id="{A19E95C1-44B7-5941-A77E-45C75DB8EAFB}"/>
              </a:ext>
            </a:extLst>
          </p:cNvPr>
          <p:cNvGrpSpPr/>
          <p:nvPr/>
        </p:nvGrpSpPr>
        <p:grpSpPr>
          <a:xfrm>
            <a:off x="90495" y="127624"/>
            <a:ext cx="621392" cy="742157"/>
            <a:chOff x="634994" y="7556702"/>
            <a:chExt cx="914452" cy="1075534"/>
          </a:xfrm>
        </p:grpSpPr>
        <p:pic>
          <p:nvPicPr>
            <p:cNvPr id="8" name="object 5">
              <a:extLst>
                <a:ext uri="{FF2B5EF4-FFF2-40B4-BE49-F238E27FC236}">
                  <a16:creationId xmlns="" xmlns:a16="http://schemas.microsoft.com/office/drawing/2014/main" id="{0ECA3D47-D73F-E14C-8F56-3257F3C5B0B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7218" y="8429396"/>
              <a:ext cx="163266" cy="78676"/>
            </a:xfrm>
            <a:prstGeom prst="rect">
              <a:avLst/>
            </a:prstGeom>
          </p:spPr>
        </p:pic>
        <p:pic>
          <p:nvPicPr>
            <p:cNvPr id="9" name="object 6">
              <a:extLst>
                <a:ext uri="{FF2B5EF4-FFF2-40B4-BE49-F238E27FC236}">
                  <a16:creationId xmlns="" xmlns:a16="http://schemas.microsoft.com/office/drawing/2014/main" id="{54DFBAC4-6384-4043-B7AB-6E477911FD3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641" y="8430279"/>
              <a:ext cx="341118" cy="89959"/>
            </a:xfrm>
            <a:prstGeom prst="rect">
              <a:avLst/>
            </a:prstGeom>
          </p:spPr>
        </p:pic>
        <p:sp>
          <p:nvSpPr>
            <p:cNvPr id="10" name="object 7">
              <a:extLst>
                <a:ext uri="{FF2B5EF4-FFF2-40B4-BE49-F238E27FC236}">
                  <a16:creationId xmlns="" xmlns:a16="http://schemas.microsoft.com/office/drawing/2014/main" id="{B360366A-6229-D34C-8ABD-0984FCC8EDD8}"/>
                </a:ext>
              </a:extLst>
            </p:cNvPr>
            <p:cNvSpPr/>
            <p:nvPr/>
          </p:nvSpPr>
          <p:spPr>
            <a:xfrm>
              <a:off x="1192096" y="84302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70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70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8">
              <a:extLst>
                <a:ext uri="{FF2B5EF4-FFF2-40B4-BE49-F238E27FC236}">
                  <a16:creationId xmlns="" xmlns:a16="http://schemas.microsoft.com/office/drawing/2014/main" id="{2A0B9DA9-576E-5F45-98B3-DDCEC0390609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74796" y="8430279"/>
              <a:ext cx="66154" cy="76911"/>
            </a:xfrm>
            <a:prstGeom prst="rect">
              <a:avLst/>
            </a:prstGeom>
          </p:spPr>
        </p:pic>
        <p:pic>
          <p:nvPicPr>
            <p:cNvPr id="12" name="object 9">
              <a:extLst>
                <a:ext uri="{FF2B5EF4-FFF2-40B4-BE49-F238E27FC236}">
                  <a16:creationId xmlns="" xmlns:a16="http://schemas.microsoft.com/office/drawing/2014/main" id="{920488C4-F170-904D-8568-912251DB6E3B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69272" y="8430277"/>
              <a:ext cx="85153" cy="76923"/>
            </a:xfrm>
            <a:prstGeom prst="rect">
              <a:avLst/>
            </a:prstGeom>
          </p:spPr>
        </p:pic>
        <p:sp>
          <p:nvSpPr>
            <p:cNvPr id="13" name="object 10">
              <a:extLst>
                <a:ext uri="{FF2B5EF4-FFF2-40B4-BE49-F238E27FC236}">
                  <a16:creationId xmlns="" xmlns:a16="http://schemas.microsoft.com/office/drawing/2014/main" id="{2EC8B7FF-7F96-304A-AF0B-09A5706CB567}"/>
                </a:ext>
              </a:extLst>
            </p:cNvPr>
            <p:cNvSpPr/>
            <p:nvPr/>
          </p:nvSpPr>
          <p:spPr>
            <a:xfrm>
              <a:off x="1482771" y="8430279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70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1">
              <a:extLst>
                <a:ext uri="{FF2B5EF4-FFF2-40B4-BE49-F238E27FC236}">
                  <a16:creationId xmlns="" xmlns:a16="http://schemas.microsoft.com/office/drawing/2014/main" id="{86F243BE-F416-A648-BCFC-B667C51B2616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4994" y="8541165"/>
              <a:ext cx="188554" cy="82626"/>
            </a:xfrm>
            <a:prstGeom prst="rect">
              <a:avLst/>
            </a:prstGeom>
          </p:spPr>
        </p:pic>
        <p:pic>
          <p:nvPicPr>
            <p:cNvPr id="15" name="object 12">
              <a:extLst>
                <a:ext uri="{FF2B5EF4-FFF2-40B4-BE49-F238E27FC236}">
                  <a16:creationId xmlns="" xmlns:a16="http://schemas.microsoft.com/office/drawing/2014/main" id="{596D7822-8887-3A47-97D1-FB22B43410C1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5724" y="8544010"/>
              <a:ext cx="164275" cy="88226"/>
            </a:xfrm>
            <a:prstGeom prst="rect">
              <a:avLst/>
            </a:prstGeom>
          </p:spPr>
        </p:pic>
        <p:pic>
          <p:nvPicPr>
            <p:cNvPr id="16" name="object 13">
              <a:extLst>
                <a:ext uri="{FF2B5EF4-FFF2-40B4-BE49-F238E27FC236}">
                  <a16:creationId xmlns="" xmlns:a16="http://schemas.microsoft.com/office/drawing/2014/main" id="{D8B163FE-8973-404D-8E08-58D9EF9B9606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7757" y="8543142"/>
              <a:ext cx="319289" cy="78663"/>
            </a:xfrm>
            <a:prstGeom prst="rect">
              <a:avLst/>
            </a:prstGeom>
          </p:spPr>
        </p:pic>
        <p:pic>
          <p:nvPicPr>
            <p:cNvPr id="17" name="object 14">
              <a:extLst>
                <a:ext uri="{FF2B5EF4-FFF2-40B4-BE49-F238E27FC236}">
                  <a16:creationId xmlns="" xmlns:a16="http://schemas.microsoft.com/office/drawing/2014/main" id="{7E5F990C-0C85-284A-BA6B-BD014A99F8EE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96605" y="8544012"/>
              <a:ext cx="66471" cy="76911"/>
            </a:xfrm>
            <a:prstGeom prst="rect">
              <a:avLst/>
            </a:prstGeom>
          </p:spPr>
        </p:pic>
        <p:pic>
          <p:nvPicPr>
            <p:cNvPr id="18" name="object 15">
              <a:extLst>
                <a:ext uri="{FF2B5EF4-FFF2-40B4-BE49-F238E27FC236}">
                  <a16:creationId xmlns="" xmlns:a16="http://schemas.microsoft.com/office/drawing/2014/main" id="{DA5A55AC-4B6C-514F-83B9-4B935DBE48ED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82771" y="8544012"/>
              <a:ext cx="66471" cy="76911"/>
            </a:xfrm>
            <a:prstGeom prst="rect">
              <a:avLst/>
            </a:prstGeom>
          </p:spPr>
        </p:pic>
        <p:sp>
          <p:nvSpPr>
            <p:cNvPr id="19" name="object 16">
              <a:extLst>
                <a:ext uri="{FF2B5EF4-FFF2-40B4-BE49-F238E27FC236}">
                  <a16:creationId xmlns="" xmlns:a16="http://schemas.microsoft.com/office/drawing/2014/main" id="{F3D7E595-2F2D-CE4B-8312-46BC95AF60EB}"/>
                </a:ext>
              </a:extLst>
            </p:cNvPr>
            <p:cNvSpPr/>
            <p:nvPr/>
          </p:nvSpPr>
          <p:spPr>
            <a:xfrm>
              <a:off x="1489430" y="8408555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4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17">
              <a:extLst>
                <a:ext uri="{FF2B5EF4-FFF2-40B4-BE49-F238E27FC236}">
                  <a16:creationId xmlns="" xmlns:a16="http://schemas.microsoft.com/office/drawing/2014/main" id="{34418427-8B52-414E-A3C5-A4EDAE0BD4DC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4093" y="7556702"/>
              <a:ext cx="895848" cy="769188"/>
            </a:xfrm>
            <a:prstGeom prst="rect">
              <a:avLst/>
            </a:prstGeom>
          </p:spPr>
        </p:pic>
      </p:grpSp>
      <p:cxnSp>
        <p:nvCxnSpPr>
          <p:cNvPr id="22" name="Прямая соединительная линия 21"/>
          <p:cNvCxnSpPr/>
          <p:nvPr/>
        </p:nvCxnSpPr>
        <p:spPr>
          <a:xfrm flipH="1">
            <a:off x="7080364" y="1755335"/>
            <a:ext cx="288000" cy="288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6734216" y="2307265"/>
            <a:ext cx="2611803" cy="69661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7224364" y="1562986"/>
            <a:ext cx="2121655" cy="115894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5496155" y="3402757"/>
            <a:ext cx="4445287" cy="87153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Левая фигурная скобка 62"/>
          <p:cNvSpPr/>
          <p:nvPr/>
        </p:nvSpPr>
        <p:spPr>
          <a:xfrm rot="5400000">
            <a:off x="4845398" y="817709"/>
            <a:ext cx="338052" cy="6387824"/>
          </a:xfrm>
          <a:prstGeom prst="leftBrace">
            <a:avLst>
              <a:gd name="adj1" fmla="val 35249"/>
              <a:gd name="adj2" fmla="val 50000"/>
            </a:avLst>
          </a:prstGeom>
          <a:ln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" name="object 4">
            <a:extLst>
              <a:ext uri="{FF2B5EF4-FFF2-40B4-BE49-F238E27FC236}">
                <a16:creationId xmlns="" xmlns:a16="http://schemas.microsoft.com/office/drawing/2014/main" id="{727F49BB-7DF1-9447-A753-D8716D7627C5}"/>
              </a:ext>
            </a:extLst>
          </p:cNvPr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43988" y="1"/>
            <a:ext cx="347045" cy="6857999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1052104" y="8872"/>
            <a:ext cx="108558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100000"/>
            </a:pPr>
            <a:r>
              <a:rPr lang="ru-RU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imes New Roman" pitchFamily="18" charset="0"/>
              </a:rPr>
              <a:t>СТРУКТУРА ПРЕДУПРЕДИТЕЛЬНЫХ МЕР ПО СОКРАЩЕНИЮ ПРОИЗВОДСТВЕННОГО ТРАВМАТИЗМА И </a:t>
            </a:r>
            <a:r>
              <a:rPr lang="ru-RU" alt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imes New Roman" pitchFamily="18" charset="0"/>
              </a:rPr>
              <a:t>ПРОФЕССИОНАЛЬНЫХ </a:t>
            </a:r>
            <a:r>
              <a:rPr lang="ru-RU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imes New Roman" pitchFamily="18" charset="0"/>
              </a:rPr>
              <a:t>ЗАБОЛЕВАНИЙ ЗА 2023 ГОД</a:t>
            </a: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1317784" y="1025695"/>
            <a:ext cx="2928701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buSzPct val="100000"/>
            </a:pPr>
            <a:r>
              <a:rPr lang="ru-RU" altLang="ru-RU" sz="1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Всего – 1 747,7 млн</a:t>
            </a:r>
            <a:r>
              <a:rPr lang="ru-RU" altLang="ru-RU" sz="1800" b="1" dirty="0">
                <a:solidFill>
                  <a:srgbClr val="C00000"/>
                </a:solidFill>
                <a:latin typeface="Calibri" panose="020F0502020204030204" pitchFamily="34" charset="0"/>
              </a:rPr>
              <a:t>. рублей </a:t>
            </a:r>
          </a:p>
        </p:txBody>
      </p:sp>
      <p:sp>
        <p:nvSpPr>
          <p:cNvPr id="3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r>
              <a:rPr lang="ru-RU" dirty="0" smtClean="0"/>
              <a:t>7</a:t>
            </a:r>
            <a:endParaRPr lang="ru-RU" dirty="0"/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5830541" y="3118675"/>
            <a:ext cx="3515478" cy="29542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062603" y="671752"/>
            <a:ext cx="459681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>
                <a:solidFill>
                  <a:schemeClr val="accent5">
                    <a:lumMod val="50000"/>
                  </a:schemeClr>
                </a:solidFill>
              </a:rPr>
              <a:t>Дальневосточный федеральный округ</a:t>
            </a:r>
          </a:p>
        </p:txBody>
      </p:sp>
    </p:spTree>
    <p:extLst>
      <p:ext uri="{BB962C8B-B14F-4D97-AF65-F5344CB8AC3E}">
        <p14:creationId xmlns:p14="http://schemas.microsoft.com/office/powerpoint/2010/main" val="92264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1000761" y="60851"/>
            <a:ext cx="105273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Количество страхователей, обратившихся за финансовым обеспечением предупредительных мер по сокращению производственного травматизма  профессиональных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заболеваний,</a:t>
            </a:r>
            <a:r>
              <a:rPr lang="ru-RU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 </a:t>
            </a:r>
            <a:br>
              <a:rPr lang="ru-RU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</a:br>
            <a:r>
              <a:rPr lang="ru-RU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по </a:t>
            </a:r>
            <a:r>
              <a:rPr lang="ru-RU" sz="2000" i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состоянию на 01.07.2024 (сравнение с 2023 годом)</a:t>
            </a:r>
          </a:p>
          <a:p>
            <a:pPr>
              <a:defRPr/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 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Times New Roman" pitchFamily="18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181949" y="980684"/>
            <a:ext cx="11932157" cy="2961588"/>
            <a:chOff x="1086508" y="2629512"/>
            <a:chExt cx="10717936" cy="2963509"/>
          </a:xfrm>
        </p:grpSpPr>
        <p:graphicFrame>
          <p:nvGraphicFramePr>
            <p:cNvPr id="25" name="Диаграмма 24"/>
            <p:cNvGraphicFramePr/>
            <p:nvPr>
              <p:extLst>
                <p:ext uri="{D42A27DB-BD31-4B8C-83A1-F6EECF244321}">
                  <p14:modId xmlns:p14="http://schemas.microsoft.com/office/powerpoint/2010/main" val="4237562116"/>
                </p:ext>
              </p:extLst>
            </p:nvPr>
          </p:nvGraphicFramePr>
          <p:xfrm>
            <a:off x="1086508" y="2629512"/>
            <a:ext cx="10717936" cy="296350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7" name="TextBox 26"/>
            <p:cNvSpPr txBox="1"/>
            <p:nvPr/>
          </p:nvSpPr>
          <p:spPr>
            <a:xfrm>
              <a:off x="8502594" y="2713771"/>
              <a:ext cx="3115950" cy="374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latin typeface="+mj-lt"/>
                </a:rPr>
                <a:t>Отделения СФР в составе ДФО</a:t>
              </a:r>
              <a:endParaRPr lang="ru-RU" b="1" dirty="0">
                <a:latin typeface="+mj-lt"/>
              </a:endParaRPr>
            </a:p>
          </p:txBody>
        </p:sp>
      </p:grpSp>
      <p:sp>
        <p:nvSpPr>
          <p:cNvPr id="2" name="object 3">
            <a:extLst>
              <a:ext uri="{FF2B5EF4-FFF2-40B4-BE49-F238E27FC236}">
                <a16:creationId xmlns="" xmlns:a16="http://schemas.microsoft.com/office/drawing/2014/main" id="{819F3872-8C93-764C-B639-237405654395}"/>
              </a:ext>
            </a:extLst>
          </p:cNvPr>
          <p:cNvSpPr/>
          <p:nvPr/>
        </p:nvSpPr>
        <p:spPr>
          <a:xfrm>
            <a:off x="2364" y="0"/>
            <a:ext cx="998398" cy="6857999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/>
          </a:p>
        </p:txBody>
      </p:sp>
      <p:pic>
        <p:nvPicPr>
          <p:cNvPr id="17" name="object 4">
            <a:extLst>
              <a:ext uri="{FF2B5EF4-FFF2-40B4-BE49-F238E27FC236}">
                <a16:creationId xmlns="" xmlns:a16="http://schemas.microsoft.com/office/drawing/2014/main" id="{727F49BB-7DF1-9447-A753-D8716D7627C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3988" y="0"/>
            <a:ext cx="347045" cy="6857999"/>
          </a:xfrm>
          <a:prstGeom prst="rect">
            <a:avLst/>
          </a:prstGeom>
        </p:spPr>
      </p:pic>
      <p:grpSp>
        <p:nvGrpSpPr>
          <p:cNvPr id="3" name="Group 47">
            <a:extLst>
              <a:ext uri="{FF2B5EF4-FFF2-40B4-BE49-F238E27FC236}">
                <a16:creationId xmlns="" xmlns:a16="http://schemas.microsoft.com/office/drawing/2014/main" id="{A19E95C1-44B7-5941-A77E-45C75DB8EAFB}"/>
              </a:ext>
            </a:extLst>
          </p:cNvPr>
          <p:cNvGrpSpPr/>
          <p:nvPr/>
        </p:nvGrpSpPr>
        <p:grpSpPr>
          <a:xfrm>
            <a:off x="69495" y="112867"/>
            <a:ext cx="621392" cy="742157"/>
            <a:chOff x="634994" y="7556702"/>
            <a:chExt cx="914452" cy="1075534"/>
          </a:xfrm>
        </p:grpSpPr>
        <p:pic>
          <p:nvPicPr>
            <p:cNvPr id="4" name="object 5">
              <a:extLst>
                <a:ext uri="{FF2B5EF4-FFF2-40B4-BE49-F238E27FC236}">
                  <a16:creationId xmlns="" xmlns:a16="http://schemas.microsoft.com/office/drawing/2014/main" id="{0ECA3D47-D73F-E14C-8F56-3257F3C5B0B2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7218" y="8429396"/>
              <a:ext cx="163266" cy="78676"/>
            </a:xfrm>
            <a:prstGeom prst="rect">
              <a:avLst/>
            </a:prstGeom>
          </p:spPr>
        </p:pic>
        <p:pic>
          <p:nvPicPr>
            <p:cNvPr id="5" name="object 6">
              <a:extLst>
                <a:ext uri="{FF2B5EF4-FFF2-40B4-BE49-F238E27FC236}">
                  <a16:creationId xmlns="" xmlns:a16="http://schemas.microsoft.com/office/drawing/2014/main" id="{54DFBAC4-6384-4043-B7AB-6E477911FD37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2641" y="8430279"/>
              <a:ext cx="341118" cy="89959"/>
            </a:xfrm>
            <a:prstGeom prst="rect">
              <a:avLst/>
            </a:prstGeom>
          </p:spPr>
        </p:pic>
        <p:sp>
          <p:nvSpPr>
            <p:cNvPr id="6" name="object 7">
              <a:extLst>
                <a:ext uri="{FF2B5EF4-FFF2-40B4-BE49-F238E27FC236}">
                  <a16:creationId xmlns="" xmlns:a16="http://schemas.microsoft.com/office/drawing/2014/main" id="{B360366A-6229-D34C-8ABD-0984FCC8EDD8}"/>
                </a:ext>
              </a:extLst>
            </p:cNvPr>
            <p:cNvSpPr/>
            <p:nvPr/>
          </p:nvSpPr>
          <p:spPr>
            <a:xfrm>
              <a:off x="1192096" y="84302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70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70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8">
              <a:extLst>
                <a:ext uri="{FF2B5EF4-FFF2-40B4-BE49-F238E27FC236}">
                  <a16:creationId xmlns="" xmlns:a16="http://schemas.microsoft.com/office/drawing/2014/main" id="{2A0B9DA9-576E-5F45-98B3-DDCEC0390609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74796" y="8430279"/>
              <a:ext cx="66154" cy="76911"/>
            </a:xfrm>
            <a:prstGeom prst="rect">
              <a:avLst/>
            </a:prstGeom>
          </p:spPr>
        </p:pic>
        <p:pic>
          <p:nvPicPr>
            <p:cNvPr id="8" name="object 9">
              <a:extLst>
                <a:ext uri="{FF2B5EF4-FFF2-40B4-BE49-F238E27FC236}">
                  <a16:creationId xmlns="" xmlns:a16="http://schemas.microsoft.com/office/drawing/2014/main" id="{920488C4-F170-904D-8568-912251DB6E3B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69272" y="8430277"/>
              <a:ext cx="85153" cy="76923"/>
            </a:xfrm>
            <a:prstGeom prst="rect">
              <a:avLst/>
            </a:prstGeom>
          </p:spPr>
        </p:pic>
        <p:sp>
          <p:nvSpPr>
            <p:cNvPr id="9" name="object 10">
              <a:extLst>
                <a:ext uri="{FF2B5EF4-FFF2-40B4-BE49-F238E27FC236}">
                  <a16:creationId xmlns="" xmlns:a16="http://schemas.microsoft.com/office/drawing/2014/main" id="{2EC8B7FF-7F96-304A-AF0B-09A5706CB567}"/>
                </a:ext>
              </a:extLst>
            </p:cNvPr>
            <p:cNvSpPr/>
            <p:nvPr/>
          </p:nvSpPr>
          <p:spPr>
            <a:xfrm>
              <a:off x="1482771" y="8430279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70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1">
              <a:extLst>
                <a:ext uri="{FF2B5EF4-FFF2-40B4-BE49-F238E27FC236}">
                  <a16:creationId xmlns="" xmlns:a16="http://schemas.microsoft.com/office/drawing/2014/main" id="{86F243BE-F416-A648-BCFC-B667C51B2616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4994" y="8541165"/>
              <a:ext cx="188554" cy="82626"/>
            </a:xfrm>
            <a:prstGeom prst="rect">
              <a:avLst/>
            </a:prstGeom>
          </p:spPr>
        </p:pic>
        <p:pic>
          <p:nvPicPr>
            <p:cNvPr id="11" name="object 12">
              <a:extLst>
                <a:ext uri="{FF2B5EF4-FFF2-40B4-BE49-F238E27FC236}">
                  <a16:creationId xmlns="" xmlns:a16="http://schemas.microsoft.com/office/drawing/2014/main" id="{596D7822-8887-3A47-97D1-FB22B43410C1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45724" y="8544010"/>
              <a:ext cx="164275" cy="88226"/>
            </a:xfrm>
            <a:prstGeom prst="rect">
              <a:avLst/>
            </a:prstGeom>
          </p:spPr>
        </p:pic>
        <p:pic>
          <p:nvPicPr>
            <p:cNvPr id="12" name="object 13">
              <a:extLst>
                <a:ext uri="{FF2B5EF4-FFF2-40B4-BE49-F238E27FC236}">
                  <a16:creationId xmlns="" xmlns:a16="http://schemas.microsoft.com/office/drawing/2014/main" id="{D8B163FE-8973-404D-8E08-58D9EF9B9606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57757" y="8543142"/>
              <a:ext cx="319289" cy="78663"/>
            </a:xfrm>
            <a:prstGeom prst="rect">
              <a:avLst/>
            </a:prstGeom>
          </p:spPr>
        </p:pic>
        <p:pic>
          <p:nvPicPr>
            <p:cNvPr id="13" name="object 14">
              <a:extLst>
                <a:ext uri="{FF2B5EF4-FFF2-40B4-BE49-F238E27FC236}">
                  <a16:creationId xmlns="" xmlns:a16="http://schemas.microsoft.com/office/drawing/2014/main" id="{7E5F990C-0C85-284A-BA6B-BD014A99F8EE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96605" y="8544012"/>
              <a:ext cx="66471" cy="76911"/>
            </a:xfrm>
            <a:prstGeom prst="rect">
              <a:avLst/>
            </a:prstGeom>
          </p:spPr>
        </p:pic>
        <p:pic>
          <p:nvPicPr>
            <p:cNvPr id="14" name="object 15">
              <a:extLst>
                <a:ext uri="{FF2B5EF4-FFF2-40B4-BE49-F238E27FC236}">
                  <a16:creationId xmlns="" xmlns:a16="http://schemas.microsoft.com/office/drawing/2014/main" id="{DA5A55AC-4B6C-514F-83B9-4B935DBE48ED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82771" y="8544012"/>
              <a:ext cx="66471" cy="76911"/>
            </a:xfrm>
            <a:prstGeom prst="rect">
              <a:avLst/>
            </a:prstGeom>
          </p:spPr>
        </p:pic>
        <p:sp>
          <p:nvSpPr>
            <p:cNvPr id="15" name="object 16">
              <a:extLst>
                <a:ext uri="{FF2B5EF4-FFF2-40B4-BE49-F238E27FC236}">
                  <a16:creationId xmlns="" xmlns:a16="http://schemas.microsoft.com/office/drawing/2014/main" id="{F3D7E595-2F2D-CE4B-8312-46BC95AF60EB}"/>
                </a:ext>
              </a:extLst>
            </p:cNvPr>
            <p:cNvSpPr/>
            <p:nvPr/>
          </p:nvSpPr>
          <p:spPr>
            <a:xfrm>
              <a:off x="1489430" y="8408555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4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7">
              <a:extLst>
                <a:ext uri="{FF2B5EF4-FFF2-40B4-BE49-F238E27FC236}">
                  <a16:creationId xmlns="" xmlns:a16="http://schemas.microsoft.com/office/drawing/2014/main" id="{34418427-8B52-414E-A3C5-A4EDAE0BD4DC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4093" y="7556702"/>
              <a:ext cx="895848" cy="769188"/>
            </a:xfrm>
            <a:prstGeom prst="rect">
              <a:avLst/>
            </a:prstGeom>
          </p:spPr>
        </p:pic>
      </p:grp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2443711975"/>
              </p:ext>
            </p:extLst>
          </p:nvPr>
        </p:nvGraphicFramePr>
        <p:xfrm>
          <a:off x="1000762" y="4064611"/>
          <a:ext cx="4491850" cy="2727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:p14="http://schemas.microsoft.com/office/powerpoint/2010/main" val="1587907605"/>
              </p:ext>
            </p:extLst>
          </p:nvPr>
        </p:nvGraphicFramePr>
        <p:xfrm>
          <a:off x="5275366" y="3747539"/>
          <a:ext cx="4826165" cy="3110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pic>
        <p:nvPicPr>
          <p:cNvPr id="43" name="chart"/>
          <p:cNvPicPr>
            <a:picLocks noChangeAspect="1"/>
          </p:cNvPicPr>
          <p:nvPr/>
        </p:nvPicPr>
        <p:blipFill rotWithShape="1">
          <a:blip r:embed="rId16"/>
          <a:srcRect l="6513"/>
          <a:stretch/>
        </p:blipFill>
        <p:spPr>
          <a:xfrm>
            <a:off x="9340715" y="4064611"/>
            <a:ext cx="2752331" cy="1668635"/>
          </a:xfrm>
          <a:prstGeom prst="rect">
            <a:avLst/>
          </a:prstGeom>
        </p:spPr>
      </p:pic>
      <p:sp>
        <p:nvSpPr>
          <p:cNvPr id="28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877107" y="6502272"/>
            <a:ext cx="1314893" cy="365125"/>
          </a:xfrm>
        </p:spPr>
        <p:txBody>
          <a:bodyPr/>
          <a:lstStyle/>
          <a:p>
            <a:r>
              <a:rPr lang="ru-RU" dirty="0" smtClean="0"/>
              <a:t>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3346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/>
          <p:cNvGrpSpPr/>
          <p:nvPr/>
        </p:nvGrpSpPr>
        <p:grpSpPr>
          <a:xfrm>
            <a:off x="181949" y="980684"/>
            <a:ext cx="11932157" cy="2961588"/>
            <a:chOff x="1086508" y="2629512"/>
            <a:chExt cx="10717936" cy="2963509"/>
          </a:xfrm>
        </p:grpSpPr>
        <p:graphicFrame>
          <p:nvGraphicFramePr>
            <p:cNvPr id="25" name="Диаграмма 24"/>
            <p:cNvGraphicFramePr/>
            <p:nvPr>
              <p:extLst>
                <p:ext uri="{D42A27DB-BD31-4B8C-83A1-F6EECF244321}">
                  <p14:modId xmlns:p14="http://schemas.microsoft.com/office/powerpoint/2010/main" val="2217311821"/>
                </p:ext>
              </p:extLst>
            </p:nvPr>
          </p:nvGraphicFramePr>
          <p:xfrm>
            <a:off x="1086508" y="2629512"/>
            <a:ext cx="10717936" cy="296350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7" name="TextBox 26"/>
            <p:cNvSpPr txBox="1"/>
            <p:nvPr/>
          </p:nvSpPr>
          <p:spPr>
            <a:xfrm>
              <a:off x="8502594" y="2713771"/>
              <a:ext cx="3115950" cy="374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latin typeface="+mj-lt"/>
                </a:rPr>
                <a:t>Отделения СФР в составе ДФО</a:t>
              </a:r>
              <a:endParaRPr lang="ru-RU" b="1" dirty="0">
                <a:latin typeface="+mj-lt"/>
              </a:endParaRPr>
            </a:p>
          </p:txBody>
        </p:sp>
      </p:grpSp>
      <p:sp>
        <p:nvSpPr>
          <p:cNvPr id="2" name="object 3">
            <a:extLst>
              <a:ext uri="{FF2B5EF4-FFF2-40B4-BE49-F238E27FC236}">
                <a16:creationId xmlns="" xmlns:a16="http://schemas.microsoft.com/office/drawing/2014/main" id="{819F3872-8C93-764C-B639-237405654395}"/>
              </a:ext>
            </a:extLst>
          </p:cNvPr>
          <p:cNvSpPr/>
          <p:nvPr/>
        </p:nvSpPr>
        <p:spPr>
          <a:xfrm>
            <a:off x="2364" y="0"/>
            <a:ext cx="998398" cy="6857999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/>
          </a:p>
        </p:txBody>
      </p:sp>
      <p:pic>
        <p:nvPicPr>
          <p:cNvPr id="17" name="object 4">
            <a:extLst>
              <a:ext uri="{FF2B5EF4-FFF2-40B4-BE49-F238E27FC236}">
                <a16:creationId xmlns="" xmlns:a16="http://schemas.microsoft.com/office/drawing/2014/main" id="{727F49BB-7DF1-9447-A753-D8716D7627C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3988" y="0"/>
            <a:ext cx="347045" cy="6857999"/>
          </a:xfrm>
          <a:prstGeom prst="rect">
            <a:avLst/>
          </a:prstGeom>
        </p:spPr>
      </p:pic>
      <p:grpSp>
        <p:nvGrpSpPr>
          <p:cNvPr id="3" name="Group 47">
            <a:extLst>
              <a:ext uri="{FF2B5EF4-FFF2-40B4-BE49-F238E27FC236}">
                <a16:creationId xmlns="" xmlns:a16="http://schemas.microsoft.com/office/drawing/2014/main" id="{A19E95C1-44B7-5941-A77E-45C75DB8EAFB}"/>
              </a:ext>
            </a:extLst>
          </p:cNvPr>
          <p:cNvGrpSpPr/>
          <p:nvPr/>
        </p:nvGrpSpPr>
        <p:grpSpPr>
          <a:xfrm>
            <a:off x="69495" y="112867"/>
            <a:ext cx="621392" cy="742157"/>
            <a:chOff x="634994" y="7556702"/>
            <a:chExt cx="914452" cy="1075534"/>
          </a:xfrm>
        </p:grpSpPr>
        <p:pic>
          <p:nvPicPr>
            <p:cNvPr id="4" name="object 5">
              <a:extLst>
                <a:ext uri="{FF2B5EF4-FFF2-40B4-BE49-F238E27FC236}">
                  <a16:creationId xmlns="" xmlns:a16="http://schemas.microsoft.com/office/drawing/2014/main" id="{0ECA3D47-D73F-E14C-8F56-3257F3C5B0B2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7218" y="8429396"/>
              <a:ext cx="163266" cy="78676"/>
            </a:xfrm>
            <a:prstGeom prst="rect">
              <a:avLst/>
            </a:prstGeom>
          </p:spPr>
        </p:pic>
        <p:pic>
          <p:nvPicPr>
            <p:cNvPr id="5" name="object 6">
              <a:extLst>
                <a:ext uri="{FF2B5EF4-FFF2-40B4-BE49-F238E27FC236}">
                  <a16:creationId xmlns="" xmlns:a16="http://schemas.microsoft.com/office/drawing/2014/main" id="{54DFBAC4-6384-4043-B7AB-6E477911FD37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2641" y="8430279"/>
              <a:ext cx="341118" cy="89959"/>
            </a:xfrm>
            <a:prstGeom prst="rect">
              <a:avLst/>
            </a:prstGeom>
          </p:spPr>
        </p:pic>
        <p:sp>
          <p:nvSpPr>
            <p:cNvPr id="6" name="object 7">
              <a:extLst>
                <a:ext uri="{FF2B5EF4-FFF2-40B4-BE49-F238E27FC236}">
                  <a16:creationId xmlns="" xmlns:a16="http://schemas.microsoft.com/office/drawing/2014/main" id="{B360366A-6229-D34C-8ABD-0984FCC8EDD8}"/>
                </a:ext>
              </a:extLst>
            </p:cNvPr>
            <p:cNvSpPr/>
            <p:nvPr/>
          </p:nvSpPr>
          <p:spPr>
            <a:xfrm>
              <a:off x="1192096" y="84302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70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70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8">
              <a:extLst>
                <a:ext uri="{FF2B5EF4-FFF2-40B4-BE49-F238E27FC236}">
                  <a16:creationId xmlns="" xmlns:a16="http://schemas.microsoft.com/office/drawing/2014/main" id="{2A0B9DA9-576E-5F45-98B3-DDCEC0390609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74796" y="8430279"/>
              <a:ext cx="66154" cy="76911"/>
            </a:xfrm>
            <a:prstGeom prst="rect">
              <a:avLst/>
            </a:prstGeom>
          </p:spPr>
        </p:pic>
        <p:pic>
          <p:nvPicPr>
            <p:cNvPr id="8" name="object 9">
              <a:extLst>
                <a:ext uri="{FF2B5EF4-FFF2-40B4-BE49-F238E27FC236}">
                  <a16:creationId xmlns="" xmlns:a16="http://schemas.microsoft.com/office/drawing/2014/main" id="{920488C4-F170-904D-8568-912251DB6E3B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69272" y="8430277"/>
              <a:ext cx="85153" cy="76923"/>
            </a:xfrm>
            <a:prstGeom prst="rect">
              <a:avLst/>
            </a:prstGeom>
          </p:spPr>
        </p:pic>
        <p:sp>
          <p:nvSpPr>
            <p:cNvPr id="9" name="object 10">
              <a:extLst>
                <a:ext uri="{FF2B5EF4-FFF2-40B4-BE49-F238E27FC236}">
                  <a16:creationId xmlns="" xmlns:a16="http://schemas.microsoft.com/office/drawing/2014/main" id="{2EC8B7FF-7F96-304A-AF0B-09A5706CB567}"/>
                </a:ext>
              </a:extLst>
            </p:cNvPr>
            <p:cNvSpPr/>
            <p:nvPr/>
          </p:nvSpPr>
          <p:spPr>
            <a:xfrm>
              <a:off x="1482771" y="8430279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70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1">
              <a:extLst>
                <a:ext uri="{FF2B5EF4-FFF2-40B4-BE49-F238E27FC236}">
                  <a16:creationId xmlns="" xmlns:a16="http://schemas.microsoft.com/office/drawing/2014/main" id="{86F243BE-F416-A648-BCFC-B667C51B2616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4994" y="8541165"/>
              <a:ext cx="188554" cy="82626"/>
            </a:xfrm>
            <a:prstGeom prst="rect">
              <a:avLst/>
            </a:prstGeom>
          </p:spPr>
        </p:pic>
        <p:pic>
          <p:nvPicPr>
            <p:cNvPr id="11" name="object 12">
              <a:extLst>
                <a:ext uri="{FF2B5EF4-FFF2-40B4-BE49-F238E27FC236}">
                  <a16:creationId xmlns="" xmlns:a16="http://schemas.microsoft.com/office/drawing/2014/main" id="{596D7822-8887-3A47-97D1-FB22B43410C1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45724" y="8544010"/>
              <a:ext cx="164275" cy="88226"/>
            </a:xfrm>
            <a:prstGeom prst="rect">
              <a:avLst/>
            </a:prstGeom>
          </p:spPr>
        </p:pic>
        <p:pic>
          <p:nvPicPr>
            <p:cNvPr id="12" name="object 13">
              <a:extLst>
                <a:ext uri="{FF2B5EF4-FFF2-40B4-BE49-F238E27FC236}">
                  <a16:creationId xmlns="" xmlns:a16="http://schemas.microsoft.com/office/drawing/2014/main" id="{D8B163FE-8973-404D-8E08-58D9EF9B9606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57757" y="8543142"/>
              <a:ext cx="319289" cy="78663"/>
            </a:xfrm>
            <a:prstGeom prst="rect">
              <a:avLst/>
            </a:prstGeom>
          </p:spPr>
        </p:pic>
        <p:pic>
          <p:nvPicPr>
            <p:cNvPr id="13" name="object 14">
              <a:extLst>
                <a:ext uri="{FF2B5EF4-FFF2-40B4-BE49-F238E27FC236}">
                  <a16:creationId xmlns="" xmlns:a16="http://schemas.microsoft.com/office/drawing/2014/main" id="{7E5F990C-0C85-284A-BA6B-BD014A99F8EE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96605" y="8544012"/>
              <a:ext cx="66471" cy="76911"/>
            </a:xfrm>
            <a:prstGeom prst="rect">
              <a:avLst/>
            </a:prstGeom>
          </p:spPr>
        </p:pic>
        <p:pic>
          <p:nvPicPr>
            <p:cNvPr id="14" name="object 15">
              <a:extLst>
                <a:ext uri="{FF2B5EF4-FFF2-40B4-BE49-F238E27FC236}">
                  <a16:creationId xmlns="" xmlns:a16="http://schemas.microsoft.com/office/drawing/2014/main" id="{DA5A55AC-4B6C-514F-83B9-4B935DBE48ED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82771" y="8544012"/>
              <a:ext cx="66471" cy="76911"/>
            </a:xfrm>
            <a:prstGeom prst="rect">
              <a:avLst/>
            </a:prstGeom>
          </p:spPr>
        </p:pic>
        <p:sp>
          <p:nvSpPr>
            <p:cNvPr id="15" name="object 16">
              <a:extLst>
                <a:ext uri="{FF2B5EF4-FFF2-40B4-BE49-F238E27FC236}">
                  <a16:creationId xmlns="" xmlns:a16="http://schemas.microsoft.com/office/drawing/2014/main" id="{F3D7E595-2F2D-CE4B-8312-46BC95AF60EB}"/>
                </a:ext>
              </a:extLst>
            </p:cNvPr>
            <p:cNvSpPr/>
            <p:nvPr/>
          </p:nvSpPr>
          <p:spPr>
            <a:xfrm>
              <a:off x="1489430" y="8408555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4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7">
              <a:extLst>
                <a:ext uri="{FF2B5EF4-FFF2-40B4-BE49-F238E27FC236}">
                  <a16:creationId xmlns="" xmlns:a16="http://schemas.microsoft.com/office/drawing/2014/main" id="{34418427-8B52-414E-A3C5-A4EDAE0BD4DC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4093" y="7556702"/>
              <a:ext cx="895848" cy="769188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10647870" y="1583814"/>
            <a:ext cx="15441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+mj-lt"/>
              </a:rPr>
              <a:t>млн</a:t>
            </a:r>
            <a:r>
              <a:rPr lang="ru-RU" sz="1400" b="1" dirty="0">
                <a:latin typeface="+mj-lt"/>
              </a:rPr>
              <a:t>. руб.</a:t>
            </a:r>
          </a:p>
        </p:txBody>
      </p: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2417567717"/>
              </p:ext>
            </p:extLst>
          </p:nvPr>
        </p:nvGraphicFramePr>
        <p:xfrm>
          <a:off x="1000762" y="4064611"/>
          <a:ext cx="4491850" cy="2727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:p14="http://schemas.microsoft.com/office/powerpoint/2010/main" val="720676942"/>
              </p:ext>
            </p:extLst>
          </p:nvPr>
        </p:nvGraphicFramePr>
        <p:xfrm>
          <a:off x="5275366" y="3747539"/>
          <a:ext cx="4826165" cy="3110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3063494" y="4064611"/>
            <a:ext cx="15441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+mj-lt"/>
              </a:rPr>
              <a:t>млн</a:t>
            </a:r>
            <a:r>
              <a:rPr lang="ru-RU" sz="1400" b="1" dirty="0">
                <a:latin typeface="+mj-lt"/>
              </a:rPr>
              <a:t>. руб.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398589" y="4476993"/>
            <a:ext cx="15441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+mj-lt"/>
              </a:rPr>
              <a:t>млн</a:t>
            </a:r>
            <a:r>
              <a:rPr lang="ru-RU" sz="1400" b="1" dirty="0">
                <a:latin typeface="+mj-lt"/>
              </a:rPr>
              <a:t>. руб.</a:t>
            </a:r>
          </a:p>
        </p:txBody>
      </p:sp>
      <p:pic>
        <p:nvPicPr>
          <p:cNvPr id="43" name="chart"/>
          <p:cNvPicPr>
            <a:picLocks noChangeAspect="1"/>
          </p:cNvPicPr>
          <p:nvPr/>
        </p:nvPicPr>
        <p:blipFill rotWithShape="1">
          <a:blip r:embed="rId16"/>
          <a:srcRect l="6513"/>
          <a:stretch/>
        </p:blipFill>
        <p:spPr>
          <a:xfrm>
            <a:off x="9340715" y="4064611"/>
            <a:ext cx="2752331" cy="1668635"/>
          </a:xfrm>
          <a:prstGeom prst="rect">
            <a:avLst/>
          </a:prstGeom>
        </p:spPr>
      </p:pic>
      <p:sp>
        <p:nvSpPr>
          <p:cNvPr id="28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877107" y="6502272"/>
            <a:ext cx="1314893" cy="365125"/>
          </a:xfrm>
        </p:spPr>
        <p:txBody>
          <a:bodyPr/>
          <a:lstStyle/>
          <a:p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791200" y="4784770"/>
            <a:ext cx="1044358" cy="7760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 smtClean="0">
              <a:solidFill>
                <a:schemeClr val="tx1"/>
              </a:solidFill>
            </a:endParaRPr>
          </a:p>
          <a:p>
            <a:pPr algn="ctr"/>
            <a:r>
              <a:rPr lang="ru-RU" sz="1000" dirty="0">
                <a:solidFill>
                  <a:schemeClr val="tx1"/>
                </a:solidFill>
              </a:rPr>
              <a:t>и</a:t>
            </a:r>
            <a:r>
              <a:rPr lang="ru-RU" sz="1000" dirty="0" smtClean="0">
                <a:solidFill>
                  <a:schemeClr val="tx1"/>
                </a:solidFill>
              </a:rPr>
              <a:t>ли 39,1% </a:t>
            </a:r>
            <a:br>
              <a:rPr lang="ru-RU" sz="1000" dirty="0" smtClean="0">
                <a:solidFill>
                  <a:schemeClr val="tx1"/>
                </a:solidFill>
              </a:rPr>
            </a:br>
            <a:r>
              <a:rPr lang="ru-RU" sz="1000" dirty="0" smtClean="0">
                <a:solidFill>
                  <a:schemeClr val="tx1"/>
                </a:solidFill>
              </a:rPr>
              <a:t>от плановых  бюджетных ассигнований</a:t>
            </a:r>
          </a:p>
          <a:p>
            <a:pPr algn="ctr"/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292317" y="5345217"/>
            <a:ext cx="1044358" cy="7760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 smtClean="0">
              <a:solidFill>
                <a:schemeClr val="tx1"/>
              </a:solidFill>
            </a:endParaRPr>
          </a:p>
          <a:p>
            <a:pPr algn="ctr"/>
            <a:r>
              <a:rPr lang="ru-RU" sz="1000" dirty="0">
                <a:solidFill>
                  <a:schemeClr val="tx1"/>
                </a:solidFill>
              </a:rPr>
              <a:t>и</a:t>
            </a:r>
            <a:r>
              <a:rPr lang="ru-RU" sz="1000" dirty="0" smtClean="0">
                <a:solidFill>
                  <a:schemeClr val="tx1"/>
                </a:solidFill>
              </a:rPr>
              <a:t>ли 52,4% </a:t>
            </a:r>
            <a:br>
              <a:rPr lang="ru-RU" sz="1000" dirty="0" smtClean="0">
                <a:solidFill>
                  <a:schemeClr val="tx1"/>
                </a:solidFill>
              </a:rPr>
            </a:br>
            <a:r>
              <a:rPr lang="ru-RU" sz="1000" dirty="0" smtClean="0">
                <a:solidFill>
                  <a:schemeClr val="tx1"/>
                </a:solidFill>
              </a:rPr>
              <a:t>от плановых  бюджетных ассигнований</a:t>
            </a:r>
          </a:p>
          <a:p>
            <a:pPr algn="ctr"/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00762" y="53518"/>
            <a:ext cx="110922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Объем средств на финансовое обеспечение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предупредительных мер по сокращению производственного травматизма  профессиональных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заболеваний обратившихся страхователей </a:t>
            </a:r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по </a:t>
            </a: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состоянию на 01.07.2024 (сравнение с 2023 годом)</a:t>
            </a:r>
          </a:p>
        </p:txBody>
      </p:sp>
    </p:spTree>
    <p:extLst>
      <p:ext uri="{BB962C8B-B14F-4D97-AF65-F5344CB8AC3E}">
        <p14:creationId xmlns:p14="http://schemas.microsoft.com/office/powerpoint/2010/main" val="29777917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24265</TotalTime>
  <Words>1286</Words>
  <Application>Microsoft Office PowerPoint</Application>
  <PresentationFormat>Произвольный</PresentationFormat>
  <Paragraphs>264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ВЗАИМОСВЯЗЬ ФИНАНСИРОВАНИЯ ПРЕДУПРЕДИТЕЛЬНЫХ МЕР  ПО СОКРАЩЕНИЮ ПРОИЗВОДСТВЕННОГО ТРАВМАТИЗМА  И ПРОФЕССИОНАЛЬНЫХ ЗАБОЛЕВАНИЙ И ПРОИЗВОДСТВЕННОГО ТРАВМАТИЗМА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ПФР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Котова Татьяна Николаевна</dc:creator>
  <cp:lastModifiedBy>Симинченко Елена Ивановна</cp:lastModifiedBy>
  <cp:revision>211</cp:revision>
  <cp:lastPrinted>2024-07-08T11:51:51Z</cp:lastPrinted>
  <dcterms:created xsi:type="dcterms:W3CDTF">2023-11-24T12:59:39Z</dcterms:created>
  <dcterms:modified xsi:type="dcterms:W3CDTF">2024-07-08T12:12:59Z</dcterms:modified>
</cp:coreProperties>
</file>