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1"/>
  </p:notesMasterIdLst>
  <p:handoutMasterIdLst>
    <p:handoutMasterId r:id="rId12"/>
  </p:handoutMasterIdLst>
  <p:sldIdLst>
    <p:sldId id="442" r:id="rId2"/>
    <p:sldId id="453" r:id="rId3"/>
    <p:sldId id="443" r:id="rId4"/>
    <p:sldId id="446" r:id="rId5"/>
    <p:sldId id="450" r:id="rId6"/>
    <p:sldId id="451" r:id="rId7"/>
    <p:sldId id="452" r:id="rId8"/>
    <p:sldId id="448" r:id="rId9"/>
    <p:sldId id="428" r:id="rId10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6"/>
    <a:srgbClr val="6DC0FF"/>
    <a:srgbClr val="008DF6"/>
    <a:srgbClr val="00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6" autoAdjust="0"/>
    <p:restoredTop sz="93622" autoAdjust="0"/>
  </p:normalViewPr>
  <p:slideViewPr>
    <p:cSldViewPr snapToGrid="0" showGuides="1">
      <p:cViewPr varScale="1">
        <p:scale>
          <a:sx n="121" d="100"/>
          <a:sy n="121" d="100"/>
        </p:scale>
        <p:origin x="126" y="1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Динамика </a:t>
            </a:r>
            <a:r>
              <a:rPr lang="ru-RU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использования средств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р.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252</c:v>
                </c:pt>
                <c:pt idx="1">
                  <c:v>261.7</c:v>
                </c:pt>
                <c:pt idx="2">
                  <c:v>300</c:v>
                </c:pt>
                <c:pt idx="3">
                  <c:v>328.6</c:v>
                </c:pt>
                <c:pt idx="4">
                  <c:v>637.4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2-42C8-8015-ED04762B74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человек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55</c:v>
                </c:pt>
                <c:pt idx="1">
                  <c:v>41</c:v>
                </c:pt>
                <c:pt idx="2">
                  <c:v>72</c:v>
                </c:pt>
                <c:pt idx="3">
                  <c:v>66</c:v>
                </c:pt>
                <c:pt idx="4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C2-42C8-8015-ED04762B74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72162320"/>
        <c:axId val="572162976"/>
      </c:barChart>
      <c:catAx>
        <c:axId val="57216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162976"/>
        <c:crosses val="autoZero"/>
        <c:auto val="1"/>
        <c:lblAlgn val="ctr"/>
        <c:lblOffset val="100"/>
        <c:noMultiLvlLbl val="0"/>
      </c:catAx>
      <c:valAx>
        <c:axId val="57216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16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E5869-1AB2-4759-A782-09580DA58010}" type="doc">
      <dgm:prSet loTypeId="urn:microsoft.com/office/officeart/2005/8/layout/vList5" loCatId="list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4B9B51FF-001F-4ABB-B83E-FD20E67FF534}">
      <dgm:prSet phldrT="[Текст]"/>
      <dgm:spPr/>
      <dgm:t>
        <a:bodyPr/>
        <a:lstStyle/>
        <a:p>
          <a:r>
            <a:rPr lang="ru-RU" b="1" dirty="0" smtClean="0">
              <a:latin typeface="Franklin Gothic Book" panose="020B0503020102020204" pitchFamily="34" charset="0"/>
            </a:rPr>
            <a:t>ЭТАП 1</a:t>
          </a:r>
        </a:p>
        <a:p>
          <a:r>
            <a:rPr lang="ru-RU" b="1" dirty="0" smtClean="0">
              <a:latin typeface="Franklin Gothic Book" panose="020B0503020102020204" pitchFamily="34" charset="0"/>
            </a:rPr>
            <a:t>Пакет документов для подачи заявления о финансовом обеспечении</a:t>
          </a:r>
          <a:endParaRPr lang="ru-RU" b="1" dirty="0">
            <a:latin typeface="Franklin Gothic Book" panose="020B0503020102020204" pitchFamily="34" charset="0"/>
          </a:endParaRPr>
        </a:p>
      </dgm:t>
    </dgm:pt>
    <dgm:pt modelId="{B7E6B714-1651-4ED6-AFB3-5F88F31D5C3B}" type="parTrans" cxnId="{0DE8C455-16E4-4760-A60E-768BA6B4265E}">
      <dgm:prSet/>
      <dgm:spPr/>
      <dgm:t>
        <a:bodyPr/>
        <a:lstStyle/>
        <a:p>
          <a:endParaRPr lang="ru-RU"/>
        </a:p>
      </dgm:t>
    </dgm:pt>
    <dgm:pt modelId="{5D6AD2A9-3A80-4276-99C2-F55835C0BFB4}" type="sibTrans" cxnId="{0DE8C455-16E4-4760-A60E-768BA6B4265E}">
      <dgm:prSet/>
      <dgm:spPr/>
      <dgm:t>
        <a:bodyPr/>
        <a:lstStyle/>
        <a:p>
          <a:endParaRPr lang="ru-RU"/>
        </a:p>
      </dgm:t>
    </dgm:pt>
    <dgm:pt modelId="{FE943BC5-24F9-4477-BA8B-22041B26120C}">
      <dgm:prSet phldrT="[Текст]" custT="1"/>
      <dgm:spPr/>
      <dgm:t>
        <a:bodyPr/>
        <a:lstStyle/>
        <a:p>
          <a:r>
            <a:rPr lang="ru-RU" sz="1600" dirty="0" smtClean="0">
              <a:latin typeface="Franklin Gothic Book" panose="020B0503020102020204" pitchFamily="34" charset="0"/>
            </a:rPr>
            <a:t>Заявление о финансовом обеспечении; </a:t>
          </a:r>
          <a:endParaRPr lang="ru-RU" sz="1600" dirty="0">
            <a:latin typeface="Franklin Gothic Book" panose="020B0503020102020204" pitchFamily="34" charset="0"/>
          </a:endParaRPr>
        </a:p>
      </dgm:t>
    </dgm:pt>
    <dgm:pt modelId="{6AA16986-49CC-4F0F-A5B1-D68827CB7F86}" type="parTrans" cxnId="{6B744067-87EB-4BAD-9925-7C16A58148AF}">
      <dgm:prSet/>
      <dgm:spPr/>
      <dgm:t>
        <a:bodyPr/>
        <a:lstStyle/>
        <a:p>
          <a:endParaRPr lang="ru-RU"/>
        </a:p>
      </dgm:t>
    </dgm:pt>
    <dgm:pt modelId="{28F99AF5-FB34-4BF4-9F32-55597F7378EB}" type="sibTrans" cxnId="{6B744067-87EB-4BAD-9925-7C16A58148AF}">
      <dgm:prSet/>
      <dgm:spPr/>
      <dgm:t>
        <a:bodyPr/>
        <a:lstStyle/>
        <a:p>
          <a:endParaRPr lang="ru-RU"/>
        </a:p>
      </dgm:t>
    </dgm:pt>
    <dgm:pt modelId="{6C2015CF-0C63-49A6-A7A1-B5EC77FAB42E}">
      <dgm:prSet phldrT="[Текст]" custT="1"/>
      <dgm:spPr/>
      <dgm:t>
        <a:bodyPr/>
        <a:lstStyle/>
        <a:p>
          <a:r>
            <a:rPr lang="ru-RU" sz="1600" dirty="0" smtClean="0">
              <a:latin typeface="Franklin Gothic Book" panose="020B0503020102020204" pitchFamily="34" charset="0"/>
            </a:rPr>
            <a:t>План финансового обеспечения;</a:t>
          </a:r>
          <a:endParaRPr lang="ru-RU" sz="1600" dirty="0">
            <a:latin typeface="Franklin Gothic Book" panose="020B0503020102020204" pitchFamily="34" charset="0"/>
          </a:endParaRPr>
        </a:p>
      </dgm:t>
    </dgm:pt>
    <dgm:pt modelId="{C50EE3EA-0BCF-43CA-AC8A-2A0917150848}" type="parTrans" cxnId="{A1AF982E-06D6-4605-AB59-B078F32CC44B}">
      <dgm:prSet/>
      <dgm:spPr/>
      <dgm:t>
        <a:bodyPr/>
        <a:lstStyle/>
        <a:p>
          <a:endParaRPr lang="ru-RU"/>
        </a:p>
      </dgm:t>
    </dgm:pt>
    <dgm:pt modelId="{1C008F20-5E03-4F44-9CED-FC67BAAC602A}" type="sibTrans" cxnId="{A1AF982E-06D6-4605-AB59-B078F32CC44B}">
      <dgm:prSet/>
      <dgm:spPr/>
      <dgm:t>
        <a:bodyPr/>
        <a:lstStyle/>
        <a:p>
          <a:endParaRPr lang="ru-RU"/>
        </a:p>
      </dgm:t>
    </dgm:pt>
    <dgm:pt modelId="{0AF9FD9B-894E-4B26-9BBF-45878E63759E}">
      <dgm:prSet phldrT="[Текст]" custT="1"/>
      <dgm:spPr/>
      <dgm:t>
        <a:bodyPr/>
        <a:lstStyle/>
        <a:p>
          <a:r>
            <a:rPr lang="ru-RU" sz="1600" dirty="0" smtClean="0">
              <a:latin typeface="Franklin Gothic Book" panose="020B0503020102020204" pitchFamily="34" charset="0"/>
            </a:rPr>
            <a:t>План мероприятий по улучшению условий, охраны труда и снижению профессиональных рисков ООО «Транснефть – Порт Козьмино»;</a:t>
          </a:r>
          <a:endParaRPr lang="ru-RU" sz="1600" dirty="0">
            <a:latin typeface="Franklin Gothic Book" panose="020B0503020102020204" pitchFamily="34" charset="0"/>
          </a:endParaRPr>
        </a:p>
      </dgm:t>
    </dgm:pt>
    <dgm:pt modelId="{8599434F-4E6D-48B4-9513-172589018030}" type="parTrans" cxnId="{884AE70F-BE17-4740-9461-2E8CC0616839}">
      <dgm:prSet/>
      <dgm:spPr/>
      <dgm:t>
        <a:bodyPr/>
        <a:lstStyle/>
        <a:p>
          <a:endParaRPr lang="ru-RU"/>
        </a:p>
      </dgm:t>
    </dgm:pt>
    <dgm:pt modelId="{71CB6AAF-280E-4FEE-8741-E0921B596D9C}" type="sibTrans" cxnId="{884AE70F-BE17-4740-9461-2E8CC0616839}">
      <dgm:prSet/>
      <dgm:spPr/>
      <dgm:t>
        <a:bodyPr/>
        <a:lstStyle/>
        <a:p>
          <a:endParaRPr lang="ru-RU"/>
        </a:p>
      </dgm:t>
    </dgm:pt>
    <dgm:pt modelId="{7E8F8AA9-527C-408E-929E-9449BE075FB3}">
      <dgm:prSet phldrT="[Текст]" custT="1"/>
      <dgm:spPr/>
      <dgm:t>
        <a:bodyPr/>
        <a:lstStyle/>
        <a:p>
          <a:r>
            <a:rPr lang="ru-RU" sz="1600" dirty="0" err="1" smtClean="0">
              <a:latin typeface="Franklin Gothic Book" panose="020B0503020102020204" pitchFamily="34" charset="0"/>
            </a:rPr>
            <a:t>Пофамильный</a:t>
          </a:r>
          <a:r>
            <a:rPr lang="ru-RU" sz="1600" dirty="0" smtClean="0">
              <a:latin typeface="Franklin Gothic Book" panose="020B0503020102020204" pitchFamily="34" charset="0"/>
            </a:rPr>
            <a:t> список работников, планируемых к направлению на обучение;</a:t>
          </a:r>
          <a:endParaRPr lang="ru-RU" sz="1600" dirty="0">
            <a:latin typeface="Franklin Gothic Book" panose="020B0503020102020204" pitchFamily="34" charset="0"/>
          </a:endParaRPr>
        </a:p>
      </dgm:t>
    </dgm:pt>
    <dgm:pt modelId="{02F90AD4-BBC7-475C-9D78-959A2FB279EC}" type="parTrans" cxnId="{81E927CB-28A1-404B-8033-99239A9D343F}">
      <dgm:prSet/>
      <dgm:spPr/>
      <dgm:t>
        <a:bodyPr/>
        <a:lstStyle/>
        <a:p>
          <a:endParaRPr lang="ru-RU"/>
        </a:p>
      </dgm:t>
    </dgm:pt>
    <dgm:pt modelId="{35130A08-67E6-4C9B-BE2F-7BF23FD16695}" type="sibTrans" cxnId="{81E927CB-28A1-404B-8033-99239A9D343F}">
      <dgm:prSet/>
      <dgm:spPr/>
      <dgm:t>
        <a:bodyPr/>
        <a:lstStyle/>
        <a:p>
          <a:endParaRPr lang="ru-RU"/>
        </a:p>
      </dgm:t>
    </dgm:pt>
    <dgm:pt modelId="{31C4E59C-3528-4276-958E-3543C0A0EF58}">
      <dgm:prSet phldrT="[Текст]"/>
      <dgm:spPr/>
      <dgm:t>
        <a:bodyPr/>
        <a:lstStyle/>
        <a:p>
          <a:endParaRPr lang="ru-RU" sz="1300" dirty="0"/>
        </a:p>
      </dgm:t>
    </dgm:pt>
    <dgm:pt modelId="{32A4ABC3-A1CC-4ED8-B10C-3E2089A4C692}" type="parTrans" cxnId="{9926B2F8-8D45-435C-BFBD-6B9658CA6F08}">
      <dgm:prSet/>
      <dgm:spPr/>
      <dgm:t>
        <a:bodyPr/>
        <a:lstStyle/>
        <a:p>
          <a:endParaRPr lang="ru-RU"/>
        </a:p>
      </dgm:t>
    </dgm:pt>
    <dgm:pt modelId="{EE9B3E4A-24F2-49D2-9497-73EFC748C055}" type="sibTrans" cxnId="{9926B2F8-8D45-435C-BFBD-6B9658CA6F08}">
      <dgm:prSet/>
      <dgm:spPr/>
      <dgm:t>
        <a:bodyPr/>
        <a:lstStyle/>
        <a:p>
          <a:endParaRPr lang="ru-RU"/>
        </a:p>
      </dgm:t>
    </dgm:pt>
    <dgm:pt modelId="{73FD62C1-2361-4C1E-82D9-D62BE4E3B575}">
      <dgm:prSet phldrT="[Текст]" custT="1"/>
      <dgm:spPr/>
      <dgm:t>
        <a:bodyPr/>
        <a:lstStyle/>
        <a:p>
          <a:r>
            <a:rPr lang="ru-RU" sz="1600" dirty="0" smtClean="0">
              <a:latin typeface="Franklin Gothic Book" panose="020B0503020102020204" pitchFamily="34" charset="0"/>
            </a:rPr>
            <a:t>Копия договора с УЦ;</a:t>
          </a:r>
          <a:endParaRPr lang="ru-RU" sz="1600" dirty="0">
            <a:latin typeface="Franklin Gothic Book" panose="020B0503020102020204" pitchFamily="34" charset="0"/>
          </a:endParaRPr>
        </a:p>
      </dgm:t>
    </dgm:pt>
    <dgm:pt modelId="{D61B14CC-1757-4367-8ACD-E316C6650516}" type="parTrans" cxnId="{0CFFDBF5-22C4-4C03-B015-8D2F83BFAAED}">
      <dgm:prSet/>
      <dgm:spPr/>
      <dgm:t>
        <a:bodyPr/>
        <a:lstStyle/>
        <a:p>
          <a:endParaRPr lang="ru-RU"/>
        </a:p>
      </dgm:t>
    </dgm:pt>
    <dgm:pt modelId="{C6D810A3-07A4-4090-BC88-90B6730D0267}" type="sibTrans" cxnId="{0CFFDBF5-22C4-4C03-B015-8D2F83BFAAED}">
      <dgm:prSet/>
      <dgm:spPr/>
      <dgm:t>
        <a:bodyPr/>
        <a:lstStyle/>
        <a:p>
          <a:endParaRPr lang="ru-RU"/>
        </a:p>
      </dgm:t>
    </dgm:pt>
    <dgm:pt modelId="{D511A8C9-4CCA-46BE-9DF5-6FE6E1C7E6D8}">
      <dgm:prSet phldrT="[Текст]" custT="1"/>
      <dgm:spPr/>
      <dgm:t>
        <a:bodyPr/>
        <a:lstStyle/>
        <a:p>
          <a:r>
            <a:rPr lang="ru-RU" sz="1600" dirty="0" smtClean="0">
              <a:latin typeface="Franklin Gothic Book" panose="020B0503020102020204" pitchFamily="34" charset="0"/>
            </a:rPr>
            <a:t>Копия лицензии УЦ на осуществление образовательной деятельности;</a:t>
          </a:r>
          <a:endParaRPr lang="ru-RU" sz="1600" dirty="0">
            <a:latin typeface="Franklin Gothic Book" panose="020B0503020102020204" pitchFamily="34" charset="0"/>
          </a:endParaRPr>
        </a:p>
      </dgm:t>
    </dgm:pt>
    <dgm:pt modelId="{4EF4FEC8-48BA-4148-BB21-F416F081160B}" type="parTrans" cxnId="{773F7CCD-E7DC-470D-8827-7DCBEDAE892B}">
      <dgm:prSet/>
      <dgm:spPr/>
      <dgm:t>
        <a:bodyPr/>
        <a:lstStyle/>
        <a:p>
          <a:endParaRPr lang="ru-RU"/>
        </a:p>
      </dgm:t>
    </dgm:pt>
    <dgm:pt modelId="{BE97244B-AB05-48C6-8703-13F74A337256}" type="sibTrans" cxnId="{773F7CCD-E7DC-470D-8827-7DCBEDAE892B}">
      <dgm:prSet/>
      <dgm:spPr/>
      <dgm:t>
        <a:bodyPr/>
        <a:lstStyle/>
        <a:p>
          <a:endParaRPr lang="ru-RU"/>
        </a:p>
      </dgm:t>
    </dgm:pt>
    <dgm:pt modelId="{27F87C05-2716-492B-B325-1B1815044688}">
      <dgm:prSet phldrT="[Текст]" custT="1"/>
      <dgm:spPr/>
      <dgm:t>
        <a:bodyPr/>
        <a:lstStyle/>
        <a:p>
          <a:r>
            <a:rPr lang="ru-RU" sz="1600" dirty="0" smtClean="0">
              <a:latin typeface="Franklin Gothic Book" panose="020B0503020102020204" pitchFamily="34" charset="0"/>
            </a:rPr>
            <a:t>Уведомление об аккредитации УЦ в министерстве труда и социальной защиты РФ;</a:t>
          </a:r>
          <a:endParaRPr lang="ru-RU" sz="1600" dirty="0">
            <a:latin typeface="Franklin Gothic Book" panose="020B0503020102020204" pitchFamily="34" charset="0"/>
          </a:endParaRPr>
        </a:p>
      </dgm:t>
    </dgm:pt>
    <dgm:pt modelId="{1E55E693-7D02-499F-8782-E369834BB7F6}" type="parTrans" cxnId="{ECF5E920-4594-42A0-8628-3BA650217664}">
      <dgm:prSet/>
      <dgm:spPr/>
      <dgm:t>
        <a:bodyPr/>
        <a:lstStyle/>
        <a:p>
          <a:endParaRPr lang="ru-RU"/>
        </a:p>
      </dgm:t>
    </dgm:pt>
    <dgm:pt modelId="{96D0B115-700D-47BB-BE7B-23730FE162DB}" type="sibTrans" cxnId="{ECF5E920-4594-42A0-8628-3BA650217664}">
      <dgm:prSet/>
      <dgm:spPr/>
      <dgm:t>
        <a:bodyPr/>
        <a:lstStyle/>
        <a:p>
          <a:endParaRPr lang="ru-RU"/>
        </a:p>
      </dgm:t>
    </dgm:pt>
    <dgm:pt modelId="{46505BBD-A857-434B-BC02-9B9344D3FE82}">
      <dgm:prSet phldrT="[Текст]" custT="1"/>
      <dgm:spPr/>
      <dgm:t>
        <a:bodyPr/>
        <a:lstStyle/>
        <a:p>
          <a:r>
            <a:rPr lang="ru-RU" sz="1600" dirty="0" smtClean="0">
              <a:latin typeface="Franklin Gothic Book" panose="020B0503020102020204" pitchFamily="34" charset="0"/>
            </a:rPr>
            <a:t>Коллективный договор (титульный лист и уведомление о регистрации);</a:t>
          </a:r>
          <a:endParaRPr lang="ru-RU" sz="1600" dirty="0">
            <a:latin typeface="Franklin Gothic Book" panose="020B0503020102020204" pitchFamily="34" charset="0"/>
          </a:endParaRPr>
        </a:p>
      </dgm:t>
    </dgm:pt>
    <dgm:pt modelId="{02D45BC5-5E21-4BF6-82BA-74064E958611}" type="parTrans" cxnId="{B6A499E3-E942-4A55-A994-56D256BF25CA}">
      <dgm:prSet/>
      <dgm:spPr/>
      <dgm:t>
        <a:bodyPr/>
        <a:lstStyle/>
        <a:p>
          <a:endParaRPr lang="ru-RU"/>
        </a:p>
      </dgm:t>
    </dgm:pt>
    <dgm:pt modelId="{A8BF1C37-D9E9-4F73-B942-5216A7BF94A8}" type="sibTrans" cxnId="{B6A499E3-E942-4A55-A994-56D256BF25CA}">
      <dgm:prSet/>
      <dgm:spPr/>
      <dgm:t>
        <a:bodyPr/>
        <a:lstStyle/>
        <a:p>
          <a:endParaRPr lang="ru-RU"/>
        </a:p>
      </dgm:t>
    </dgm:pt>
    <dgm:pt modelId="{2E4D08AC-73E1-4FEF-BBED-306D050715F0}">
      <dgm:prSet phldrT="[Текст]" custT="1"/>
      <dgm:spPr/>
      <dgm:t>
        <a:bodyPr/>
        <a:lstStyle/>
        <a:p>
          <a:r>
            <a:rPr lang="ru-RU" sz="1600" dirty="0" smtClean="0">
              <a:latin typeface="Franklin Gothic Book" panose="020B0503020102020204" pitchFamily="34" charset="0"/>
            </a:rPr>
            <a:t>Распорядительные документы о создании комиссий по проверке знаний требований охраны труда  </a:t>
          </a:r>
          <a:endParaRPr lang="ru-RU" sz="1600" dirty="0">
            <a:latin typeface="Franklin Gothic Book" panose="020B0503020102020204" pitchFamily="34" charset="0"/>
          </a:endParaRPr>
        </a:p>
      </dgm:t>
    </dgm:pt>
    <dgm:pt modelId="{01DD10B4-7AEF-4158-8542-3D20C53C8032}" type="parTrans" cxnId="{EF125DEB-3C46-4549-9F3C-6D4C69DA6C8A}">
      <dgm:prSet/>
      <dgm:spPr/>
      <dgm:t>
        <a:bodyPr/>
        <a:lstStyle/>
        <a:p>
          <a:endParaRPr lang="ru-RU"/>
        </a:p>
      </dgm:t>
    </dgm:pt>
    <dgm:pt modelId="{7E949C13-B084-4956-95B0-869A9B410A8A}" type="sibTrans" cxnId="{EF125DEB-3C46-4549-9F3C-6D4C69DA6C8A}">
      <dgm:prSet/>
      <dgm:spPr/>
      <dgm:t>
        <a:bodyPr/>
        <a:lstStyle/>
        <a:p>
          <a:endParaRPr lang="ru-RU"/>
        </a:p>
      </dgm:t>
    </dgm:pt>
    <dgm:pt modelId="{A3D37077-5089-4DFC-BAD0-99332A34D7EB}">
      <dgm:prSet phldrT="[Текст]" custT="1"/>
      <dgm:spPr/>
      <dgm:t>
        <a:bodyPr/>
        <a:lstStyle/>
        <a:p>
          <a:r>
            <a:rPr lang="ru-RU" sz="1600" dirty="0" smtClean="0">
              <a:latin typeface="Franklin Gothic Book" panose="020B0503020102020204" pitchFamily="34" charset="0"/>
            </a:rPr>
            <a:t>Приказы о направлении работников на обучение с отрывом от работы (при наличии, если персонал направлялся на обучение до отчетной даты).</a:t>
          </a:r>
          <a:endParaRPr lang="ru-RU" sz="1600" dirty="0">
            <a:latin typeface="Franklin Gothic Book" panose="020B0503020102020204" pitchFamily="34" charset="0"/>
          </a:endParaRPr>
        </a:p>
      </dgm:t>
    </dgm:pt>
    <dgm:pt modelId="{56CB9B65-5661-4E4E-94C6-64F9B9D031A3}" type="parTrans" cxnId="{E65149BB-DE6F-4D2B-8E42-71B20CAAF008}">
      <dgm:prSet/>
      <dgm:spPr/>
      <dgm:t>
        <a:bodyPr/>
        <a:lstStyle/>
        <a:p>
          <a:endParaRPr lang="ru-RU"/>
        </a:p>
      </dgm:t>
    </dgm:pt>
    <dgm:pt modelId="{316A3208-2196-4887-8E05-2DA5E28C1BFE}" type="sibTrans" cxnId="{E65149BB-DE6F-4D2B-8E42-71B20CAAF008}">
      <dgm:prSet/>
      <dgm:spPr/>
      <dgm:t>
        <a:bodyPr/>
        <a:lstStyle/>
        <a:p>
          <a:endParaRPr lang="ru-RU"/>
        </a:p>
      </dgm:t>
    </dgm:pt>
    <dgm:pt modelId="{459DF718-D340-4328-A6EE-F4225C252AAE}" type="pres">
      <dgm:prSet presAssocID="{DE7E5869-1AB2-4759-A782-09580DA580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8E4E23-4934-4B8A-91E9-A460E0EDE0BA}" type="pres">
      <dgm:prSet presAssocID="{4B9B51FF-001F-4ABB-B83E-FD20E67FF534}" presName="linNode" presStyleCnt="0"/>
      <dgm:spPr/>
    </dgm:pt>
    <dgm:pt modelId="{054B81BE-22D9-4BB3-AEFD-3DA2511F286A}" type="pres">
      <dgm:prSet presAssocID="{4B9B51FF-001F-4ABB-B83E-FD20E67FF53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A61DB-C19A-4116-A4E2-E3957B4F0EFA}" type="pres">
      <dgm:prSet presAssocID="{4B9B51FF-001F-4ABB-B83E-FD20E67FF53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FFDBF5-22C4-4C03-B015-8D2F83BFAAED}" srcId="{4B9B51FF-001F-4ABB-B83E-FD20E67FF534}" destId="{73FD62C1-2361-4C1E-82D9-D62BE4E3B575}" srcOrd="4" destOrd="0" parTransId="{D61B14CC-1757-4367-8ACD-E316C6650516}" sibTransId="{C6D810A3-07A4-4090-BC88-90B6730D0267}"/>
    <dgm:cxn modelId="{0DE8C455-16E4-4760-A60E-768BA6B4265E}" srcId="{DE7E5869-1AB2-4759-A782-09580DA58010}" destId="{4B9B51FF-001F-4ABB-B83E-FD20E67FF534}" srcOrd="0" destOrd="0" parTransId="{B7E6B714-1651-4ED6-AFB3-5F88F31D5C3B}" sibTransId="{5D6AD2A9-3A80-4276-99C2-F55835C0BFB4}"/>
    <dgm:cxn modelId="{8B19D1E6-E4FE-4F0C-8C7C-3AF51E938890}" type="presOf" srcId="{46505BBD-A857-434B-BC02-9B9344D3FE82}" destId="{2A7A61DB-C19A-4116-A4E2-E3957B4F0EFA}" srcOrd="0" destOrd="7" presId="urn:microsoft.com/office/officeart/2005/8/layout/vList5"/>
    <dgm:cxn modelId="{884AE70F-BE17-4740-9461-2E8CC0616839}" srcId="{4B9B51FF-001F-4ABB-B83E-FD20E67FF534}" destId="{0AF9FD9B-894E-4B26-9BBF-45878E63759E}" srcOrd="2" destOrd="0" parTransId="{8599434F-4E6D-48B4-9513-172589018030}" sibTransId="{71CB6AAF-280E-4FEE-8741-E0921B596D9C}"/>
    <dgm:cxn modelId="{ADD4D4C3-4DD2-4687-9834-31F1D6DF5A80}" type="presOf" srcId="{73FD62C1-2361-4C1E-82D9-D62BE4E3B575}" destId="{2A7A61DB-C19A-4116-A4E2-E3957B4F0EFA}" srcOrd="0" destOrd="4" presId="urn:microsoft.com/office/officeart/2005/8/layout/vList5"/>
    <dgm:cxn modelId="{EE9FA817-8CC1-4432-B541-CB69F4F139A0}" type="presOf" srcId="{2E4D08AC-73E1-4FEF-BBED-306D050715F0}" destId="{2A7A61DB-C19A-4116-A4E2-E3957B4F0EFA}" srcOrd="0" destOrd="8" presId="urn:microsoft.com/office/officeart/2005/8/layout/vList5"/>
    <dgm:cxn modelId="{6B744067-87EB-4BAD-9925-7C16A58148AF}" srcId="{4B9B51FF-001F-4ABB-B83E-FD20E67FF534}" destId="{FE943BC5-24F9-4477-BA8B-22041B26120C}" srcOrd="0" destOrd="0" parTransId="{6AA16986-49CC-4F0F-A5B1-D68827CB7F86}" sibTransId="{28F99AF5-FB34-4BF4-9F32-55597F7378EB}"/>
    <dgm:cxn modelId="{240C1CB4-D1C8-4C7C-B4FF-2250BC134ED6}" type="presOf" srcId="{A3D37077-5089-4DFC-BAD0-99332A34D7EB}" destId="{2A7A61DB-C19A-4116-A4E2-E3957B4F0EFA}" srcOrd="0" destOrd="9" presId="urn:microsoft.com/office/officeart/2005/8/layout/vList5"/>
    <dgm:cxn modelId="{A1AF982E-06D6-4605-AB59-B078F32CC44B}" srcId="{4B9B51FF-001F-4ABB-B83E-FD20E67FF534}" destId="{6C2015CF-0C63-49A6-A7A1-B5EC77FAB42E}" srcOrd="1" destOrd="0" parTransId="{C50EE3EA-0BCF-43CA-AC8A-2A0917150848}" sibTransId="{1C008F20-5E03-4F44-9CED-FC67BAAC602A}"/>
    <dgm:cxn modelId="{38CAECFF-4438-4E00-8008-E82F13550E21}" type="presOf" srcId="{7E8F8AA9-527C-408E-929E-9449BE075FB3}" destId="{2A7A61DB-C19A-4116-A4E2-E3957B4F0EFA}" srcOrd="0" destOrd="3" presId="urn:microsoft.com/office/officeart/2005/8/layout/vList5"/>
    <dgm:cxn modelId="{EF125DEB-3C46-4549-9F3C-6D4C69DA6C8A}" srcId="{4B9B51FF-001F-4ABB-B83E-FD20E67FF534}" destId="{2E4D08AC-73E1-4FEF-BBED-306D050715F0}" srcOrd="8" destOrd="0" parTransId="{01DD10B4-7AEF-4158-8542-3D20C53C8032}" sibTransId="{7E949C13-B084-4956-95B0-869A9B410A8A}"/>
    <dgm:cxn modelId="{7F7EF0EA-6044-4118-A2D3-8D8950CAF443}" type="presOf" srcId="{0AF9FD9B-894E-4B26-9BBF-45878E63759E}" destId="{2A7A61DB-C19A-4116-A4E2-E3957B4F0EFA}" srcOrd="0" destOrd="2" presId="urn:microsoft.com/office/officeart/2005/8/layout/vList5"/>
    <dgm:cxn modelId="{DA1F858B-B6BF-4E4B-AC20-3272AADF3344}" type="presOf" srcId="{DE7E5869-1AB2-4759-A782-09580DA58010}" destId="{459DF718-D340-4328-A6EE-F4225C252AAE}" srcOrd="0" destOrd="0" presId="urn:microsoft.com/office/officeart/2005/8/layout/vList5"/>
    <dgm:cxn modelId="{EDC0B42C-06B8-4012-89A4-902F7BB23BA1}" type="presOf" srcId="{6C2015CF-0C63-49A6-A7A1-B5EC77FAB42E}" destId="{2A7A61DB-C19A-4116-A4E2-E3957B4F0EFA}" srcOrd="0" destOrd="1" presId="urn:microsoft.com/office/officeart/2005/8/layout/vList5"/>
    <dgm:cxn modelId="{CA90602F-1312-45D5-8637-2CBE293B35BF}" type="presOf" srcId="{27F87C05-2716-492B-B325-1B1815044688}" destId="{2A7A61DB-C19A-4116-A4E2-E3957B4F0EFA}" srcOrd="0" destOrd="6" presId="urn:microsoft.com/office/officeart/2005/8/layout/vList5"/>
    <dgm:cxn modelId="{6B99D52D-2630-435F-A39A-D60549130357}" type="presOf" srcId="{FE943BC5-24F9-4477-BA8B-22041B26120C}" destId="{2A7A61DB-C19A-4116-A4E2-E3957B4F0EFA}" srcOrd="0" destOrd="0" presId="urn:microsoft.com/office/officeart/2005/8/layout/vList5"/>
    <dgm:cxn modelId="{219AA908-6032-4417-B66C-05A20F2F563C}" type="presOf" srcId="{4B9B51FF-001F-4ABB-B83E-FD20E67FF534}" destId="{054B81BE-22D9-4BB3-AEFD-3DA2511F286A}" srcOrd="0" destOrd="0" presId="urn:microsoft.com/office/officeart/2005/8/layout/vList5"/>
    <dgm:cxn modelId="{9926B2F8-8D45-435C-BFBD-6B9658CA6F08}" srcId="{4B9B51FF-001F-4ABB-B83E-FD20E67FF534}" destId="{31C4E59C-3528-4276-958E-3543C0A0EF58}" srcOrd="10" destOrd="0" parTransId="{32A4ABC3-A1CC-4ED8-B10C-3E2089A4C692}" sibTransId="{EE9B3E4A-24F2-49D2-9497-73EFC748C055}"/>
    <dgm:cxn modelId="{B6A499E3-E942-4A55-A994-56D256BF25CA}" srcId="{4B9B51FF-001F-4ABB-B83E-FD20E67FF534}" destId="{46505BBD-A857-434B-BC02-9B9344D3FE82}" srcOrd="7" destOrd="0" parTransId="{02D45BC5-5E21-4BF6-82BA-74064E958611}" sibTransId="{A8BF1C37-D9E9-4F73-B942-5216A7BF94A8}"/>
    <dgm:cxn modelId="{81E927CB-28A1-404B-8033-99239A9D343F}" srcId="{4B9B51FF-001F-4ABB-B83E-FD20E67FF534}" destId="{7E8F8AA9-527C-408E-929E-9449BE075FB3}" srcOrd="3" destOrd="0" parTransId="{02F90AD4-BBC7-475C-9D78-959A2FB279EC}" sibTransId="{35130A08-67E6-4C9B-BE2F-7BF23FD16695}"/>
    <dgm:cxn modelId="{E65149BB-DE6F-4D2B-8E42-71B20CAAF008}" srcId="{4B9B51FF-001F-4ABB-B83E-FD20E67FF534}" destId="{A3D37077-5089-4DFC-BAD0-99332A34D7EB}" srcOrd="9" destOrd="0" parTransId="{56CB9B65-5661-4E4E-94C6-64F9B9D031A3}" sibTransId="{316A3208-2196-4887-8E05-2DA5E28C1BFE}"/>
    <dgm:cxn modelId="{773F7CCD-E7DC-470D-8827-7DCBEDAE892B}" srcId="{4B9B51FF-001F-4ABB-B83E-FD20E67FF534}" destId="{D511A8C9-4CCA-46BE-9DF5-6FE6E1C7E6D8}" srcOrd="5" destOrd="0" parTransId="{4EF4FEC8-48BA-4148-BB21-F416F081160B}" sibTransId="{BE97244B-AB05-48C6-8703-13F74A337256}"/>
    <dgm:cxn modelId="{ECF5E920-4594-42A0-8628-3BA650217664}" srcId="{4B9B51FF-001F-4ABB-B83E-FD20E67FF534}" destId="{27F87C05-2716-492B-B325-1B1815044688}" srcOrd="6" destOrd="0" parTransId="{1E55E693-7D02-499F-8782-E369834BB7F6}" sibTransId="{96D0B115-700D-47BB-BE7B-23730FE162DB}"/>
    <dgm:cxn modelId="{7FFC8D17-5D29-45B4-AED6-46E3249DA21E}" type="presOf" srcId="{D511A8C9-4CCA-46BE-9DF5-6FE6E1C7E6D8}" destId="{2A7A61DB-C19A-4116-A4E2-E3957B4F0EFA}" srcOrd="0" destOrd="5" presId="urn:microsoft.com/office/officeart/2005/8/layout/vList5"/>
    <dgm:cxn modelId="{A1750F74-15A5-454C-9D28-4A77756E1028}" type="presOf" srcId="{31C4E59C-3528-4276-958E-3543C0A0EF58}" destId="{2A7A61DB-C19A-4116-A4E2-E3957B4F0EFA}" srcOrd="0" destOrd="10" presId="urn:microsoft.com/office/officeart/2005/8/layout/vList5"/>
    <dgm:cxn modelId="{5A2A9CFC-5C75-443D-943C-7A9B23BBE65D}" type="presParOf" srcId="{459DF718-D340-4328-A6EE-F4225C252AAE}" destId="{268E4E23-4934-4B8A-91E9-A460E0EDE0BA}" srcOrd="0" destOrd="0" presId="urn:microsoft.com/office/officeart/2005/8/layout/vList5"/>
    <dgm:cxn modelId="{6FAFE743-A575-42C0-B30F-AE233B547FC0}" type="presParOf" srcId="{268E4E23-4934-4B8A-91E9-A460E0EDE0BA}" destId="{054B81BE-22D9-4BB3-AEFD-3DA2511F286A}" srcOrd="0" destOrd="0" presId="urn:microsoft.com/office/officeart/2005/8/layout/vList5"/>
    <dgm:cxn modelId="{AE122293-1BA1-4215-8C18-60EB2EDA044E}" type="presParOf" srcId="{268E4E23-4934-4B8A-91E9-A460E0EDE0BA}" destId="{2A7A61DB-C19A-4116-A4E2-E3957B4F0E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E5869-1AB2-4759-A782-09580DA58010}" type="doc">
      <dgm:prSet loTypeId="urn:microsoft.com/office/officeart/2005/8/layout/vList5" loCatId="list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4B9B51FF-001F-4ABB-B83E-FD20E67FF53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latin typeface="Franklin Gothic Book" panose="020B0503020102020204" pitchFamily="34" charset="0"/>
            </a:rPr>
            <a:t>ЭТАП 2</a:t>
          </a:r>
        </a:p>
        <a:p>
          <a:r>
            <a:rPr lang="ru-RU" b="1" dirty="0" smtClean="0">
              <a:latin typeface="Franklin Gothic Book" panose="020B0503020102020204" pitchFamily="34" charset="0"/>
            </a:rPr>
            <a:t>Пакет документов для подачи заявления на возмещение и предоставления отчета об использовании средств</a:t>
          </a:r>
          <a:endParaRPr lang="ru-RU" b="1" dirty="0">
            <a:latin typeface="Franklin Gothic Book" panose="020B0503020102020204" pitchFamily="34" charset="0"/>
          </a:endParaRPr>
        </a:p>
      </dgm:t>
    </dgm:pt>
    <dgm:pt modelId="{B7E6B714-1651-4ED6-AFB3-5F88F31D5C3B}" type="parTrans" cxnId="{0DE8C455-16E4-4760-A60E-768BA6B4265E}">
      <dgm:prSet/>
      <dgm:spPr/>
      <dgm:t>
        <a:bodyPr/>
        <a:lstStyle/>
        <a:p>
          <a:endParaRPr lang="ru-RU"/>
        </a:p>
      </dgm:t>
    </dgm:pt>
    <dgm:pt modelId="{5D6AD2A9-3A80-4276-99C2-F55835C0BFB4}" type="sibTrans" cxnId="{0DE8C455-16E4-4760-A60E-768BA6B4265E}">
      <dgm:prSet/>
      <dgm:spPr/>
      <dgm:t>
        <a:bodyPr/>
        <a:lstStyle/>
        <a:p>
          <a:endParaRPr lang="ru-RU"/>
        </a:p>
      </dgm:t>
    </dgm:pt>
    <dgm:pt modelId="{FE943BC5-24F9-4477-BA8B-22041B26120C}">
      <dgm:prSet phldrT="[Текст]" custT="1"/>
      <dgm:spPr/>
      <dgm:t>
        <a:bodyPr/>
        <a:lstStyle/>
        <a:p>
          <a:r>
            <a:rPr lang="ru-RU" sz="1600" dirty="0" smtClean="0">
              <a:latin typeface="Franklin Gothic Book" panose="020B0503020102020204" pitchFamily="34" charset="0"/>
            </a:rPr>
            <a:t>Заявление о возмещении произведенных расходов; </a:t>
          </a:r>
          <a:endParaRPr lang="ru-RU" sz="1600" dirty="0">
            <a:latin typeface="Franklin Gothic Book" panose="020B0503020102020204" pitchFamily="34" charset="0"/>
          </a:endParaRPr>
        </a:p>
      </dgm:t>
    </dgm:pt>
    <dgm:pt modelId="{6AA16986-49CC-4F0F-A5B1-D68827CB7F86}" type="parTrans" cxnId="{6B744067-87EB-4BAD-9925-7C16A58148AF}">
      <dgm:prSet/>
      <dgm:spPr/>
      <dgm:t>
        <a:bodyPr/>
        <a:lstStyle/>
        <a:p>
          <a:endParaRPr lang="ru-RU"/>
        </a:p>
      </dgm:t>
    </dgm:pt>
    <dgm:pt modelId="{28F99AF5-FB34-4BF4-9F32-55597F7378EB}" type="sibTrans" cxnId="{6B744067-87EB-4BAD-9925-7C16A58148AF}">
      <dgm:prSet/>
      <dgm:spPr/>
      <dgm:t>
        <a:bodyPr/>
        <a:lstStyle/>
        <a:p>
          <a:endParaRPr lang="ru-RU"/>
        </a:p>
      </dgm:t>
    </dgm:pt>
    <dgm:pt modelId="{6C2015CF-0C63-49A6-A7A1-B5EC77FAB42E}">
      <dgm:prSet phldrT="[Текст]" custT="1"/>
      <dgm:spPr/>
      <dgm:t>
        <a:bodyPr/>
        <a:lstStyle/>
        <a:p>
          <a:r>
            <a:rPr lang="ru-RU" sz="1600" dirty="0" smtClean="0">
              <a:latin typeface="Franklin Gothic Book" panose="020B0503020102020204" pitchFamily="34" charset="0"/>
            </a:rPr>
            <a:t>Отчет об использовании сумм страховых взносов;</a:t>
          </a:r>
          <a:endParaRPr lang="ru-RU" sz="1600" dirty="0">
            <a:latin typeface="Franklin Gothic Book" panose="020B0503020102020204" pitchFamily="34" charset="0"/>
          </a:endParaRPr>
        </a:p>
      </dgm:t>
    </dgm:pt>
    <dgm:pt modelId="{C50EE3EA-0BCF-43CA-AC8A-2A0917150848}" type="parTrans" cxnId="{A1AF982E-06D6-4605-AB59-B078F32CC44B}">
      <dgm:prSet/>
      <dgm:spPr/>
      <dgm:t>
        <a:bodyPr/>
        <a:lstStyle/>
        <a:p>
          <a:endParaRPr lang="ru-RU"/>
        </a:p>
      </dgm:t>
    </dgm:pt>
    <dgm:pt modelId="{1C008F20-5E03-4F44-9CED-FC67BAAC602A}" type="sibTrans" cxnId="{A1AF982E-06D6-4605-AB59-B078F32CC44B}">
      <dgm:prSet/>
      <dgm:spPr/>
      <dgm:t>
        <a:bodyPr/>
        <a:lstStyle/>
        <a:p>
          <a:endParaRPr lang="ru-RU"/>
        </a:p>
      </dgm:t>
    </dgm:pt>
    <dgm:pt modelId="{0AF9FD9B-894E-4B26-9BBF-45878E63759E}">
      <dgm:prSet phldrT="[Текст]" custT="1"/>
      <dgm:spPr/>
      <dgm:t>
        <a:bodyPr/>
        <a:lstStyle/>
        <a:p>
          <a:r>
            <a:rPr lang="ru-RU" sz="1600" dirty="0" smtClean="0">
              <a:latin typeface="Franklin Gothic Book" panose="020B0503020102020204" pitchFamily="34" charset="0"/>
            </a:rPr>
            <a:t>Акты выполненных работ;</a:t>
          </a:r>
          <a:endParaRPr lang="ru-RU" sz="1600" dirty="0">
            <a:latin typeface="Franklin Gothic Book" panose="020B0503020102020204" pitchFamily="34" charset="0"/>
          </a:endParaRPr>
        </a:p>
      </dgm:t>
    </dgm:pt>
    <dgm:pt modelId="{8599434F-4E6D-48B4-9513-172589018030}" type="parTrans" cxnId="{884AE70F-BE17-4740-9461-2E8CC0616839}">
      <dgm:prSet/>
      <dgm:spPr/>
      <dgm:t>
        <a:bodyPr/>
        <a:lstStyle/>
        <a:p>
          <a:endParaRPr lang="ru-RU"/>
        </a:p>
      </dgm:t>
    </dgm:pt>
    <dgm:pt modelId="{71CB6AAF-280E-4FEE-8741-E0921B596D9C}" type="sibTrans" cxnId="{884AE70F-BE17-4740-9461-2E8CC0616839}">
      <dgm:prSet/>
      <dgm:spPr/>
      <dgm:t>
        <a:bodyPr/>
        <a:lstStyle/>
        <a:p>
          <a:endParaRPr lang="ru-RU"/>
        </a:p>
      </dgm:t>
    </dgm:pt>
    <dgm:pt modelId="{7E8F8AA9-527C-408E-929E-9449BE075FB3}">
      <dgm:prSet phldrT="[Текст]" custT="1"/>
      <dgm:spPr/>
      <dgm:t>
        <a:bodyPr/>
        <a:lstStyle/>
        <a:p>
          <a:r>
            <a:rPr lang="ru-RU" sz="1600" dirty="0" err="1" smtClean="0">
              <a:latin typeface="Franklin Gothic Book" panose="020B0503020102020204" pitchFamily="34" charset="0"/>
            </a:rPr>
            <a:t>Пофамильный</a:t>
          </a:r>
          <a:r>
            <a:rPr lang="ru-RU" sz="1600" dirty="0" smtClean="0">
              <a:latin typeface="Franklin Gothic Book" panose="020B0503020102020204" pitchFamily="34" charset="0"/>
            </a:rPr>
            <a:t> список работников, прошедших обучение.</a:t>
          </a:r>
          <a:endParaRPr lang="ru-RU" sz="1600" dirty="0">
            <a:latin typeface="Franklin Gothic Book" panose="020B0503020102020204" pitchFamily="34" charset="0"/>
          </a:endParaRPr>
        </a:p>
      </dgm:t>
    </dgm:pt>
    <dgm:pt modelId="{02F90AD4-BBC7-475C-9D78-959A2FB279EC}" type="parTrans" cxnId="{81E927CB-28A1-404B-8033-99239A9D343F}">
      <dgm:prSet/>
      <dgm:spPr/>
      <dgm:t>
        <a:bodyPr/>
        <a:lstStyle/>
        <a:p>
          <a:endParaRPr lang="ru-RU"/>
        </a:p>
      </dgm:t>
    </dgm:pt>
    <dgm:pt modelId="{35130A08-67E6-4C9B-BE2F-7BF23FD16695}" type="sibTrans" cxnId="{81E927CB-28A1-404B-8033-99239A9D343F}">
      <dgm:prSet/>
      <dgm:spPr/>
      <dgm:t>
        <a:bodyPr/>
        <a:lstStyle/>
        <a:p>
          <a:endParaRPr lang="ru-RU"/>
        </a:p>
      </dgm:t>
    </dgm:pt>
    <dgm:pt modelId="{31C4E59C-3528-4276-958E-3543C0A0EF58}">
      <dgm:prSet phldrT="[Текст]"/>
      <dgm:spPr/>
      <dgm:t>
        <a:bodyPr/>
        <a:lstStyle/>
        <a:p>
          <a:endParaRPr lang="ru-RU" sz="1300" dirty="0"/>
        </a:p>
      </dgm:t>
    </dgm:pt>
    <dgm:pt modelId="{32A4ABC3-A1CC-4ED8-B10C-3E2089A4C692}" type="parTrans" cxnId="{9926B2F8-8D45-435C-BFBD-6B9658CA6F08}">
      <dgm:prSet/>
      <dgm:spPr/>
      <dgm:t>
        <a:bodyPr/>
        <a:lstStyle/>
        <a:p>
          <a:endParaRPr lang="ru-RU"/>
        </a:p>
      </dgm:t>
    </dgm:pt>
    <dgm:pt modelId="{EE9B3E4A-24F2-49D2-9497-73EFC748C055}" type="sibTrans" cxnId="{9926B2F8-8D45-435C-BFBD-6B9658CA6F08}">
      <dgm:prSet/>
      <dgm:spPr/>
      <dgm:t>
        <a:bodyPr/>
        <a:lstStyle/>
        <a:p>
          <a:endParaRPr lang="ru-RU"/>
        </a:p>
      </dgm:t>
    </dgm:pt>
    <dgm:pt modelId="{AA2E6474-A992-4378-88CF-182950EED149}">
      <dgm:prSet phldrT="[Текст]" custT="1"/>
      <dgm:spPr/>
      <dgm:t>
        <a:bodyPr/>
        <a:lstStyle/>
        <a:p>
          <a:r>
            <a:rPr lang="ru-RU" sz="1600" dirty="0" smtClean="0">
              <a:latin typeface="Franklin Gothic Book" panose="020B0503020102020204" pitchFamily="34" charset="0"/>
            </a:rPr>
            <a:t>Платежные поручения;</a:t>
          </a:r>
          <a:endParaRPr lang="ru-RU" sz="1600" dirty="0">
            <a:latin typeface="Franklin Gothic Book" panose="020B0503020102020204" pitchFamily="34" charset="0"/>
          </a:endParaRPr>
        </a:p>
      </dgm:t>
    </dgm:pt>
    <dgm:pt modelId="{458F80B5-3A1F-4F5C-B8A3-2B732EF123A1}" type="parTrans" cxnId="{915F819D-CAD7-4FE5-B5D5-C34D29FDCF12}">
      <dgm:prSet/>
      <dgm:spPr/>
      <dgm:t>
        <a:bodyPr/>
        <a:lstStyle/>
        <a:p>
          <a:endParaRPr lang="ru-RU"/>
        </a:p>
      </dgm:t>
    </dgm:pt>
    <dgm:pt modelId="{B8222F7C-CCE8-4606-84C2-9B452E20C96E}" type="sibTrans" cxnId="{915F819D-CAD7-4FE5-B5D5-C34D29FDCF12}">
      <dgm:prSet/>
      <dgm:spPr/>
      <dgm:t>
        <a:bodyPr/>
        <a:lstStyle/>
        <a:p>
          <a:endParaRPr lang="ru-RU"/>
        </a:p>
      </dgm:t>
    </dgm:pt>
    <dgm:pt modelId="{5259BE93-4628-4009-9E8A-46F8519FDD06}">
      <dgm:prSet phldrT="[Текст]" custT="1"/>
      <dgm:spPr/>
      <dgm:t>
        <a:bodyPr/>
        <a:lstStyle/>
        <a:p>
          <a:r>
            <a:rPr lang="ru-RU" sz="1600" dirty="0" smtClean="0">
              <a:latin typeface="Franklin Gothic Book" panose="020B0503020102020204" pitchFamily="34" charset="0"/>
            </a:rPr>
            <a:t>Счета на оплату;</a:t>
          </a:r>
          <a:endParaRPr lang="ru-RU" sz="1600" dirty="0">
            <a:latin typeface="Franklin Gothic Book" panose="020B0503020102020204" pitchFamily="34" charset="0"/>
          </a:endParaRPr>
        </a:p>
      </dgm:t>
    </dgm:pt>
    <dgm:pt modelId="{B0FB2655-11CB-4BCE-BAFB-E5138339AFF1}" type="parTrans" cxnId="{A4AF422B-6F3A-4062-A792-671AE479E296}">
      <dgm:prSet/>
      <dgm:spPr/>
      <dgm:t>
        <a:bodyPr/>
        <a:lstStyle/>
        <a:p>
          <a:endParaRPr lang="ru-RU"/>
        </a:p>
      </dgm:t>
    </dgm:pt>
    <dgm:pt modelId="{7CEFF051-0506-473E-B48F-F6AD1AB742AC}" type="sibTrans" cxnId="{A4AF422B-6F3A-4062-A792-671AE479E296}">
      <dgm:prSet/>
      <dgm:spPr/>
      <dgm:t>
        <a:bodyPr/>
        <a:lstStyle/>
        <a:p>
          <a:endParaRPr lang="ru-RU"/>
        </a:p>
      </dgm:t>
    </dgm:pt>
    <dgm:pt modelId="{D6C1910C-69A9-4754-B2C3-3614D63450DA}">
      <dgm:prSet phldrT="[Текст]" custT="1"/>
      <dgm:spPr/>
      <dgm:t>
        <a:bodyPr/>
        <a:lstStyle/>
        <a:p>
          <a:r>
            <a:rPr lang="ru-RU" sz="1600" dirty="0" smtClean="0">
              <a:latin typeface="Franklin Gothic Book" panose="020B0503020102020204" pitchFamily="34" charset="0"/>
            </a:rPr>
            <a:t>Протоколы проверки знаний в комиссии УЦ;</a:t>
          </a:r>
          <a:endParaRPr lang="ru-RU" sz="1600" dirty="0">
            <a:latin typeface="Franklin Gothic Book" panose="020B0503020102020204" pitchFamily="34" charset="0"/>
          </a:endParaRPr>
        </a:p>
      </dgm:t>
    </dgm:pt>
    <dgm:pt modelId="{A3C989E9-2101-405F-849F-F28D4A97D8CC}" type="parTrans" cxnId="{DDD38AE2-2425-405F-B93F-F624CAF21B6C}">
      <dgm:prSet/>
      <dgm:spPr/>
      <dgm:t>
        <a:bodyPr/>
        <a:lstStyle/>
        <a:p>
          <a:endParaRPr lang="ru-RU"/>
        </a:p>
      </dgm:t>
    </dgm:pt>
    <dgm:pt modelId="{390C3BF6-AE14-473A-93D2-0A025BE4229A}" type="sibTrans" cxnId="{DDD38AE2-2425-405F-B93F-F624CAF21B6C}">
      <dgm:prSet/>
      <dgm:spPr/>
      <dgm:t>
        <a:bodyPr/>
        <a:lstStyle/>
        <a:p>
          <a:endParaRPr lang="ru-RU"/>
        </a:p>
      </dgm:t>
    </dgm:pt>
    <dgm:pt modelId="{53F6412A-BEF9-4F30-BBB1-5E0C54BD9127}">
      <dgm:prSet phldrT="[Текст]" custT="1"/>
      <dgm:spPr/>
      <dgm:t>
        <a:bodyPr/>
        <a:lstStyle/>
        <a:p>
          <a:r>
            <a:rPr lang="ru-RU" sz="1600" dirty="0" smtClean="0">
              <a:latin typeface="Franklin Gothic Book" panose="020B0503020102020204" pitchFamily="34" charset="0"/>
            </a:rPr>
            <a:t>Приказы о направлении работников на обучение с отрывом от работы;</a:t>
          </a:r>
          <a:endParaRPr lang="ru-RU" sz="1600" dirty="0">
            <a:latin typeface="Franklin Gothic Book" panose="020B0503020102020204" pitchFamily="34" charset="0"/>
          </a:endParaRPr>
        </a:p>
      </dgm:t>
    </dgm:pt>
    <dgm:pt modelId="{9C65EC1A-21BF-4855-87F1-6E68EAE4E944}" type="parTrans" cxnId="{AD431622-68A2-479E-BAC7-B05281D6F3FD}">
      <dgm:prSet/>
      <dgm:spPr/>
      <dgm:t>
        <a:bodyPr/>
        <a:lstStyle/>
        <a:p>
          <a:endParaRPr lang="ru-RU"/>
        </a:p>
      </dgm:t>
    </dgm:pt>
    <dgm:pt modelId="{A5386D3D-AFD1-4245-AD32-2A01F117EBA5}" type="sibTrans" cxnId="{AD431622-68A2-479E-BAC7-B05281D6F3FD}">
      <dgm:prSet/>
      <dgm:spPr/>
      <dgm:t>
        <a:bodyPr/>
        <a:lstStyle/>
        <a:p>
          <a:endParaRPr lang="ru-RU"/>
        </a:p>
      </dgm:t>
    </dgm:pt>
    <dgm:pt modelId="{459DF718-D340-4328-A6EE-F4225C252AAE}" type="pres">
      <dgm:prSet presAssocID="{DE7E5869-1AB2-4759-A782-09580DA580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8E4E23-4934-4B8A-91E9-A460E0EDE0BA}" type="pres">
      <dgm:prSet presAssocID="{4B9B51FF-001F-4ABB-B83E-FD20E67FF534}" presName="linNode" presStyleCnt="0"/>
      <dgm:spPr/>
    </dgm:pt>
    <dgm:pt modelId="{054B81BE-22D9-4BB3-AEFD-3DA2511F286A}" type="pres">
      <dgm:prSet presAssocID="{4B9B51FF-001F-4ABB-B83E-FD20E67FF53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A61DB-C19A-4116-A4E2-E3957B4F0EFA}" type="pres">
      <dgm:prSet presAssocID="{4B9B51FF-001F-4ABB-B83E-FD20E67FF53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8C455-16E4-4760-A60E-768BA6B4265E}" srcId="{DE7E5869-1AB2-4759-A782-09580DA58010}" destId="{4B9B51FF-001F-4ABB-B83E-FD20E67FF534}" srcOrd="0" destOrd="0" parTransId="{B7E6B714-1651-4ED6-AFB3-5F88F31D5C3B}" sibTransId="{5D6AD2A9-3A80-4276-99C2-F55835C0BFB4}"/>
    <dgm:cxn modelId="{D3282C74-F797-4F0E-A71A-8F9A7880DB43}" type="presOf" srcId="{AA2E6474-A992-4378-88CF-182950EED149}" destId="{2A7A61DB-C19A-4116-A4E2-E3957B4F0EFA}" srcOrd="0" destOrd="3" presId="urn:microsoft.com/office/officeart/2005/8/layout/vList5"/>
    <dgm:cxn modelId="{884AE70F-BE17-4740-9461-2E8CC0616839}" srcId="{4B9B51FF-001F-4ABB-B83E-FD20E67FF534}" destId="{0AF9FD9B-894E-4B26-9BBF-45878E63759E}" srcOrd="2" destOrd="0" parTransId="{8599434F-4E6D-48B4-9513-172589018030}" sibTransId="{71CB6AAF-280E-4FEE-8741-E0921B596D9C}"/>
    <dgm:cxn modelId="{6B744067-87EB-4BAD-9925-7C16A58148AF}" srcId="{4B9B51FF-001F-4ABB-B83E-FD20E67FF534}" destId="{FE943BC5-24F9-4477-BA8B-22041B26120C}" srcOrd="0" destOrd="0" parTransId="{6AA16986-49CC-4F0F-A5B1-D68827CB7F86}" sibTransId="{28F99AF5-FB34-4BF4-9F32-55597F7378EB}"/>
    <dgm:cxn modelId="{A1AF982E-06D6-4605-AB59-B078F32CC44B}" srcId="{4B9B51FF-001F-4ABB-B83E-FD20E67FF534}" destId="{6C2015CF-0C63-49A6-A7A1-B5EC77FAB42E}" srcOrd="1" destOrd="0" parTransId="{C50EE3EA-0BCF-43CA-AC8A-2A0917150848}" sibTransId="{1C008F20-5E03-4F44-9CED-FC67BAAC602A}"/>
    <dgm:cxn modelId="{38CAECFF-4438-4E00-8008-E82F13550E21}" type="presOf" srcId="{7E8F8AA9-527C-408E-929E-9449BE075FB3}" destId="{2A7A61DB-C19A-4116-A4E2-E3957B4F0EFA}" srcOrd="0" destOrd="7" presId="urn:microsoft.com/office/officeart/2005/8/layout/vList5"/>
    <dgm:cxn modelId="{DDD38AE2-2425-405F-B93F-F624CAF21B6C}" srcId="{4B9B51FF-001F-4ABB-B83E-FD20E67FF534}" destId="{D6C1910C-69A9-4754-B2C3-3614D63450DA}" srcOrd="5" destOrd="0" parTransId="{A3C989E9-2101-405F-849F-F28D4A97D8CC}" sibTransId="{390C3BF6-AE14-473A-93D2-0A025BE4229A}"/>
    <dgm:cxn modelId="{7F7EF0EA-6044-4118-A2D3-8D8950CAF443}" type="presOf" srcId="{0AF9FD9B-894E-4B26-9BBF-45878E63759E}" destId="{2A7A61DB-C19A-4116-A4E2-E3957B4F0EFA}" srcOrd="0" destOrd="2" presId="urn:microsoft.com/office/officeart/2005/8/layout/vList5"/>
    <dgm:cxn modelId="{DA1F858B-B6BF-4E4B-AC20-3272AADF3344}" type="presOf" srcId="{DE7E5869-1AB2-4759-A782-09580DA58010}" destId="{459DF718-D340-4328-A6EE-F4225C252AAE}" srcOrd="0" destOrd="0" presId="urn:microsoft.com/office/officeart/2005/8/layout/vList5"/>
    <dgm:cxn modelId="{EDC0B42C-06B8-4012-89A4-902F7BB23BA1}" type="presOf" srcId="{6C2015CF-0C63-49A6-A7A1-B5EC77FAB42E}" destId="{2A7A61DB-C19A-4116-A4E2-E3957B4F0EFA}" srcOrd="0" destOrd="1" presId="urn:microsoft.com/office/officeart/2005/8/layout/vList5"/>
    <dgm:cxn modelId="{D099DD5D-015D-49E2-AA5E-FF2FF593EF0E}" type="presOf" srcId="{5259BE93-4628-4009-9E8A-46F8519FDD06}" destId="{2A7A61DB-C19A-4116-A4E2-E3957B4F0EFA}" srcOrd="0" destOrd="4" presId="urn:microsoft.com/office/officeart/2005/8/layout/vList5"/>
    <dgm:cxn modelId="{6B99D52D-2630-435F-A39A-D60549130357}" type="presOf" srcId="{FE943BC5-24F9-4477-BA8B-22041B26120C}" destId="{2A7A61DB-C19A-4116-A4E2-E3957B4F0EFA}" srcOrd="0" destOrd="0" presId="urn:microsoft.com/office/officeart/2005/8/layout/vList5"/>
    <dgm:cxn modelId="{915F819D-CAD7-4FE5-B5D5-C34D29FDCF12}" srcId="{4B9B51FF-001F-4ABB-B83E-FD20E67FF534}" destId="{AA2E6474-A992-4378-88CF-182950EED149}" srcOrd="3" destOrd="0" parTransId="{458F80B5-3A1F-4F5C-B8A3-2B732EF123A1}" sibTransId="{B8222F7C-CCE8-4606-84C2-9B452E20C96E}"/>
    <dgm:cxn modelId="{219AA908-6032-4417-B66C-05A20F2F563C}" type="presOf" srcId="{4B9B51FF-001F-4ABB-B83E-FD20E67FF534}" destId="{054B81BE-22D9-4BB3-AEFD-3DA2511F286A}" srcOrd="0" destOrd="0" presId="urn:microsoft.com/office/officeart/2005/8/layout/vList5"/>
    <dgm:cxn modelId="{9926B2F8-8D45-435C-BFBD-6B9658CA6F08}" srcId="{4B9B51FF-001F-4ABB-B83E-FD20E67FF534}" destId="{31C4E59C-3528-4276-958E-3543C0A0EF58}" srcOrd="8" destOrd="0" parTransId="{32A4ABC3-A1CC-4ED8-B10C-3E2089A4C692}" sibTransId="{EE9B3E4A-24F2-49D2-9497-73EFC748C055}"/>
    <dgm:cxn modelId="{81E927CB-28A1-404B-8033-99239A9D343F}" srcId="{4B9B51FF-001F-4ABB-B83E-FD20E67FF534}" destId="{7E8F8AA9-527C-408E-929E-9449BE075FB3}" srcOrd="7" destOrd="0" parTransId="{02F90AD4-BBC7-475C-9D78-959A2FB279EC}" sibTransId="{35130A08-67E6-4C9B-BE2F-7BF23FD16695}"/>
    <dgm:cxn modelId="{99FE59F4-F5C0-4C28-BF90-5295CE307CDC}" type="presOf" srcId="{D6C1910C-69A9-4754-B2C3-3614D63450DA}" destId="{2A7A61DB-C19A-4116-A4E2-E3957B4F0EFA}" srcOrd="0" destOrd="5" presId="urn:microsoft.com/office/officeart/2005/8/layout/vList5"/>
    <dgm:cxn modelId="{A4AF422B-6F3A-4062-A792-671AE479E296}" srcId="{4B9B51FF-001F-4ABB-B83E-FD20E67FF534}" destId="{5259BE93-4628-4009-9E8A-46F8519FDD06}" srcOrd="4" destOrd="0" parTransId="{B0FB2655-11CB-4BCE-BAFB-E5138339AFF1}" sibTransId="{7CEFF051-0506-473E-B48F-F6AD1AB742AC}"/>
    <dgm:cxn modelId="{9323842B-14B3-4782-B86A-23F9849859E7}" type="presOf" srcId="{53F6412A-BEF9-4F30-BBB1-5E0C54BD9127}" destId="{2A7A61DB-C19A-4116-A4E2-E3957B4F0EFA}" srcOrd="0" destOrd="6" presId="urn:microsoft.com/office/officeart/2005/8/layout/vList5"/>
    <dgm:cxn modelId="{AD431622-68A2-479E-BAC7-B05281D6F3FD}" srcId="{4B9B51FF-001F-4ABB-B83E-FD20E67FF534}" destId="{53F6412A-BEF9-4F30-BBB1-5E0C54BD9127}" srcOrd="6" destOrd="0" parTransId="{9C65EC1A-21BF-4855-87F1-6E68EAE4E944}" sibTransId="{A5386D3D-AFD1-4245-AD32-2A01F117EBA5}"/>
    <dgm:cxn modelId="{A1750F74-15A5-454C-9D28-4A77756E1028}" type="presOf" srcId="{31C4E59C-3528-4276-958E-3543C0A0EF58}" destId="{2A7A61DB-C19A-4116-A4E2-E3957B4F0EFA}" srcOrd="0" destOrd="8" presId="urn:microsoft.com/office/officeart/2005/8/layout/vList5"/>
    <dgm:cxn modelId="{5A2A9CFC-5C75-443D-943C-7A9B23BBE65D}" type="presParOf" srcId="{459DF718-D340-4328-A6EE-F4225C252AAE}" destId="{268E4E23-4934-4B8A-91E9-A460E0EDE0BA}" srcOrd="0" destOrd="0" presId="urn:microsoft.com/office/officeart/2005/8/layout/vList5"/>
    <dgm:cxn modelId="{6FAFE743-A575-42C0-B30F-AE233B547FC0}" type="presParOf" srcId="{268E4E23-4934-4B8A-91E9-A460E0EDE0BA}" destId="{054B81BE-22D9-4BB3-AEFD-3DA2511F286A}" srcOrd="0" destOrd="0" presId="urn:microsoft.com/office/officeart/2005/8/layout/vList5"/>
    <dgm:cxn modelId="{AE122293-1BA1-4215-8C18-60EB2EDA044E}" type="presParOf" srcId="{268E4E23-4934-4B8A-91E9-A460E0EDE0BA}" destId="{2A7A61DB-C19A-4116-A4E2-E3957B4F0E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C1E509-A76A-4107-8886-6CBD01DA9DC8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21D5B2-11A6-4B47-B8ED-9487590F147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Franklin Gothic Book" panose="020B0503020102020204" pitchFamily="34" charset="0"/>
            </a:rPr>
            <a:t>С 2024 года прекращен прием документов на личном приеме у специалистов СФР. Документы принимаются следующим образом: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Franklin Gothic Book" panose="020B0503020102020204" pitchFamily="34" charset="0"/>
            </a:rPr>
            <a:t>1. Приоритетно через </a:t>
          </a:r>
          <a:r>
            <a:rPr lang="ru-RU" sz="1200" dirty="0" err="1" smtClean="0">
              <a:latin typeface="Franklin Gothic Book" panose="020B0503020102020204" pitchFamily="34" charset="0"/>
            </a:rPr>
            <a:t>ГосУслуги</a:t>
          </a:r>
          <a:r>
            <a:rPr lang="ru-RU" sz="1200" dirty="0" smtClean="0">
              <a:latin typeface="Franklin Gothic Book" panose="020B0503020102020204" pitchFamily="34" charset="0"/>
            </a:rPr>
            <a:t>, что доставляет массу неудобств, так как при рассмотрении документов они возвращаются на доработку при обнаружении ошибок, также из-за большого объема информации проходящей через сайт имеются риски технических сбоев в работе системы, что в итоге приводит к затягиванию процесса возврата денежных средств;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Franklin Gothic Book" panose="020B0503020102020204" pitchFamily="34" charset="0"/>
            </a:rPr>
            <a:t>2.Через клиентскую службу многофункционального центра, специалисты которой не проверяют на месте правильность оформления документов, а только передают их в профильные отделы СФР, что в итоге значительно увеличивает время подачи документов;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Franklin Gothic Book" panose="020B0503020102020204" pitchFamily="34" charset="0"/>
            </a:rPr>
            <a:t>3. Посредством почты России, что также значительно увеличивает время подачи документов.</a:t>
          </a:r>
        </a:p>
      </dgm:t>
    </dgm:pt>
    <dgm:pt modelId="{A59B2348-54A9-4673-BB2E-D9DBFA11B280}" type="parTrans" cxnId="{D4B122B0-C3C3-4275-AD9A-0B7B25B96F34}">
      <dgm:prSet/>
      <dgm:spPr/>
      <dgm:t>
        <a:bodyPr/>
        <a:lstStyle/>
        <a:p>
          <a:endParaRPr lang="ru-RU"/>
        </a:p>
      </dgm:t>
    </dgm:pt>
    <dgm:pt modelId="{39CE0514-F566-4BDF-8B25-912735312B90}" type="sibTrans" cxnId="{D4B122B0-C3C3-4275-AD9A-0B7B25B96F34}">
      <dgm:prSet/>
      <dgm:spPr/>
      <dgm:t>
        <a:bodyPr/>
        <a:lstStyle/>
        <a:p>
          <a:endParaRPr lang="ru-RU"/>
        </a:p>
      </dgm:t>
    </dgm:pt>
    <dgm:pt modelId="{5AA3CCFC-484D-4124-98F6-A2167E22AA73}">
      <dgm:prSet phldrT="[Текст]"/>
      <dgm:spPr/>
      <dgm:t>
        <a:bodyPr/>
        <a:lstStyle/>
        <a:p>
          <a:r>
            <a:rPr lang="ru-RU" dirty="0" smtClean="0">
              <a:latin typeface="Franklin Gothic Book" panose="020B0503020102020204" pitchFamily="34" charset="0"/>
            </a:rPr>
            <a:t>В первом и втором этапе происходит дублирование списка персонала направляемого и прошедшего обучение.</a:t>
          </a:r>
        </a:p>
        <a:p>
          <a:r>
            <a:rPr lang="ru-RU" dirty="0" smtClean="0">
              <a:latin typeface="Franklin Gothic Book" panose="020B0503020102020204" pitchFamily="34" charset="0"/>
            </a:rPr>
            <a:t>Предлагаем направлять только списки работников, фактически прошедших обучение при предоставлении отчета об использовании денежных средств, так как список планируемого персонала зачастую сильно отличается от списка работников, фактически прошедших обучение. </a:t>
          </a:r>
          <a:endParaRPr lang="ru-RU" dirty="0">
            <a:latin typeface="Franklin Gothic Book" panose="020B0503020102020204" pitchFamily="34" charset="0"/>
          </a:endParaRPr>
        </a:p>
      </dgm:t>
    </dgm:pt>
    <dgm:pt modelId="{50FBBD13-8FEA-4357-839B-AC3A7EA56776}" type="parTrans" cxnId="{7FD2C2D9-C9FF-4C14-8AEB-D0B2DFCB1777}">
      <dgm:prSet/>
      <dgm:spPr/>
      <dgm:t>
        <a:bodyPr/>
        <a:lstStyle/>
        <a:p>
          <a:endParaRPr lang="ru-RU"/>
        </a:p>
      </dgm:t>
    </dgm:pt>
    <dgm:pt modelId="{2C096617-02C4-4D8B-9C37-772A5C5C761E}" type="sibTrans" cxnId="{7FD2C2D9-C9FF-4C14-8AEB-D0B2DFCB1777}">
      <dgm:prSet/>
      <dgm:spPr/>
      <dgm:t>
        <a:bodyPr/>
        <a:lstStyle/>
        <a:p>
          <a:endParaRPr lang="ru-RU"/>
        </a:p>
      </dgm:t>
    </dgm:pt>
    <dgm:pt modelId="{EB77072E-6E63-44E0-89E9-E0F91AC692FB}">
      <dgm:prSet phldrT="[Текст]"/>
      <dgm:spPr/>
      <dgm:t>
        <a:bodyPr/>
        <a:lstStyle/>
        <a:p>
          <a:r>
            <a:rPr lang="ru-RU" dirty="0" smtClean="0">
              <a:latin typeface="Franklin Gothic Book" panose="020B0503020102020204" pitchFamily="34" charset="0"/>
            </a:rPr>
            <a:t>В объеме подтверждающих документов требуется прикладывать акты выполненных работ, платежные поручения и счета на оплату. Предлагаем ограничиться представлением только акта выполненных работ, так как это первичный учетный документ, подписываемый обеими сторонами договора, и платежного поручения, подтверждающего факт оплаты.</a:t>
          </a:r>
          <a:endParaRPr lang="ru-RU" dirty="0">
            <a:latin typeface="Franklin Gothic Book" panose="020B0503020102020204" pitchFamily="34" charset="0"/>
          </a:endParaRPr>
        </a:p>
      </dgm:t>
    </dgm:pt>
    <dgm:pt modelId="{5BD09567-5120-4F30-9A7F-D70A4484B5D3}" type="parTrans" cxnId="{1B1CFCA4-7416-4E99-97E8-A9FD43DBF5D3}">
      <dgm:prSet/>
      <dgm:spPr/>
      <dgm:t>
        <a:bodyPr/>
        <a:lstStyle/>
        <a:p>
          <a:endParaRPr lang="ru-RU"/>
        </a:p>
      </dgm:t>
    </dgm:pt>
    <dgm:pt modelId="{6F3DFE19-11C2-40D1-A46F-A359015B7743}" type="sibTrans" cxnId="{1B1CFCA4-7416-4E99-97E8-A9FD43DBF5D3}">
      <dgm:prSet/>
      <dgm:spPr/>
      <dgm:t>
        <a:bodyPr/>
        <a:lstStyle/>
        <a:p>
          <a:endParaRPr lang="ru-RU"/>
        </a:p>
      </dgm:t>
    </dgm:pt>
    <dgm:pt modelId="{E2638940-CD41-481D-A8A3-1433FAA6FC07}">
      <dgm:prSet phldrT="[Текст]"/>
      <dgm:spPr/>
      <dgm:t>
        <a:bodyPr/>
        <a:lstStyle/>
        <a:p>
          <a:r>
            <a:rPr lang="ru-RU" dirty="0" smtClean="0">
              <a:latin typeface="Franklin Gothic Book" panose="020B0503020102020204" pitchFamily="34" charset="0"/>
            </a:rPr>
            <a:t>Низкий процент возврата денежных средств. Отмечаем, что средства СФР частично покрывают затраты предприятия не на все мероприятия, проводимые в организации по сокращению производственного травматизма и профессиональных заболеваний, а в частности всего на 30% покрывают затраты на обучение персонала по охране труда.</a:t>
          </a:r>
          <a:endParaRPr lang="ru-RU" dirty="0">
            <a:latin typeface="Franklin Gothic Book" panose="020B0503020102020204" pitchFamily="34" charset="0"/>
          </a:endParaRPr>
        </a:p>
      </dgm:t>
    </dgm:pt>
    <dgm:pt modelId="{924417A9-069A-4524-995C-9113CDD1FA11}" type="parTrans" cxnId="{13E506B1-3157-4F0A-882A-3C7F4420CF0B}">
      <dgm:prSet/>
      <dgm:spPr/>
      <dgm:t>
        <a:bodyPr/>
        <a:lstStyle/>
        <a:p>
          <a:endParaRPr lang="ru-RU"/>
        </a:p>
      </dgm:t>
    </dgm:pt>
    <dgm:pt modelId="{2EA801BA-E321-4A6A-B3AA-F32549EFC70E}" type="sibTrans" cxnId="{13E506B1-3157-4F0A-882A-3C7F4420CF0B}">
      <dgm:prSet/>
      <dgm:spPr/>
      <dgm:t>
        <a:bodyPr/>
        <a:lstStyle/>
        <a:p>
          <a:endParaRPr lang="ru-RU"/>
        </a:p>
      </dgm:t>
    </dgm:pt>
    <dgm:pt modelId="{7B09EAD3-DF6E-4C86-9329-51B9AFDCE886}" type="pres">
      <dgm:prSet presAssocID="{A9C1E509-A76A-4107-8886-6CBD01DA9D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800E42-B117-467F-9EDA-205B7ADDE4D7}" type="pres">
      <dgm:prSet presAssocID="{A9C1E509-A76A-4107-8886-6CBD01DA9DC8}" presName="Name1" presStyleCnt="0"/>
      <dgm:spPr/>
    </dgm:pt>
    <dgm:pt modelId="{D401E4E4-2E92-4D2B-83E6-94558FAF624C}" type="pres">
      <dgm:prSet presAssocID="{A9C1E509-A76A-4107-8886-6CBD01DA9DC8}" presName="cycle" presStyleCnt="0"/>
      <dgm:spPr/>
    </dgm:pt>
    <dgm:pt modelId="{7CE1A0BA-D760-4280-81E6-2FDD750C099B}" type="pres">
      <dgm:prSet presAssocID="{A9C1E509-A76A-4107-8886-6CBD01DA9DC8}" presName="srcNode" presStyleLbl="node1" presStyleIdx="0" presStyleCnt="4"/>
      <dgm:spPr/>
    </dgm:pt>
    <dgm:pt modelId="{4B2211FE-93E5-4C8E-8922-3E54DFF9BC3F}" type="pres">
      <dgm:prSet presAssocID="{A9C1E509-A76A-4107-8886-6CBD01DA9DC8}" presName="conn" presStyleLbl="parChTrans1D2" presStyleIdx="0" presStyleCnt="1"/>
      <dgm:spPr/>
      <dgm:t>
        <a:bodyPr/>
        <a:lstStyle/>
        <a:p>
          <a:endParaRPr lang="ru-RU"/>
        </a:p>
      </dgm:t>
    </dgm:pt>
    <dgm:pt modelId="{A24CA4B4-4CC0-42BF-AEF2-39BD9B69DE3B}" type="pres">
      <dgm:prSet presAssocID="{A9C1E509-A76A-4107-8886-6CBD01DA9DC8}" presName="extraNode" presStyleLbl="node1" presStyleIdx="0" presStyleCnt="4"/>
      <dgm:spPr/>
    </dgm:pt>
    <dgm:pt modelId="{730F9855-41F7-420B-B3AB-1E83FC95C911}" type="pres">
      <dgm:prSet presAssocID="{A9C1E509-A76A-4107-8886-6CBD01DA9DC8}" presName="dstNode" presStyleLbl="node1" presStyleIdx="0" presStyleCnt="4"/>
      <dgm:spPr/>
    </dgm:pt>
    <dgm:pt modelId="{A1A1168B-19C0-4458-98E0-580090EF8F3B}" type="pres">
      <dgm:prSet presAssocID="{E721D5B2-11A6-4B47-B8ED-9487590F1475}" presName="text_1" presStyleLbl="node1" presStyleIdx="0" presStyleCnt="4" custScaleY="142687" custLinFactNeighborX="-400" custLinFactNeighborY="-21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6199D-0BB6-4830-BC62-C81899F0B99F}" type="pres">
      <dgm:prSet presAssocID="{E721D5B2-11A6-4B47-B8ED-9487590F1475}" presName="accent_1" presStyleCnt="0"/>
      <dgm:spPr/>
    </dgm:pt>
    <dgm:pt modelId="{4B6BCB5F-B19F-4EDF-86FF-621D8CD8E16A}" type="pres">
      <dgm:prSet presAssocID="{E721D5B2-11A6-4B47-B8ED-9487590F1475}" presName="accentRepeatNode" presStyleLbl="solidFgAcc1" presStyleIdx="0" presStyleCnt="4" custLinFactNeighborX="1260" custLinFactNeighborY="111"/>
      <dgm:spPr>
        <a:solidFill>
          <a:srgbClr val="FFFF00"/>
        </a:solidFill>
      </dgm:spPr>
    </dgm:pt>
    <dgm:pt modelId="{5C48A3F5-C92E-4079-B8A8-3D9DB6DBC12B}" type="pres">
      <dgm:prSet presAssocID="{5AA3CCFC-484D-4124-98F6-A2167E22AA7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41911-0817-42CA-9D9E-227630A492B6}" type="pres">
      <dgm:prSet presAssocID="{5AA3CCFC-484D-4124-98F6-A2167E22AA73}" presName="accent_2" presStyleCnt="0"/>
      <dgm:spPr/>
    </dgm:pt>
    <dgm:pt modelId="{8BD3FCF6-151E-4D9F-8BF6-6C371B47B744}" type="pres">
      <dgm:prSet presAssocID="{5AA3CCFC-484D-4124-98F6-A2167E22AA73}" presName="accentRepeatNode" presStyleLbl="solidFgAcc1" presStyleIdx="1" presStyleCnt="4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E9596387-A869-4E66-9E84-4965121A2DAB}" type="pres">
      <dgm:prSet presAssocID="{EB77072E-6E63-44E0-89E9-E0F91AC692F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9A387-50AC-460D-ACC0-B6B233936D45}" type="pres">
      <dgm:prSet presAssocID="{EB77072E-6E63-44E0-89E9-E0F91AC692FB}" presName="accent_3" presStyleCnt="0"/>
      <dgm:spPr/>
    </dgm:pt>
    <dgm:pt modelId="{C5FF481E-8FA1-49AB-8B54-1666237175CA}" type="pres">
      <dgm:prSet presAssocID="{EB77072E-6E63-44E0-89E9-E0F91AC692FB}" presName="accentRepeatNode" presStyleLbl="solidFgAcc1" presStyleIdx="2" presStyleCnt="4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87C1E968-0C6B-40DC-9B0B-8E4D205F971F}" type="pres">
      <dgm:prSet presAssocID="{E2638940-CD41-481D-A8A3-1433FAA6FC0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4A1A-4B56-44E3-977D-0FB801594CB0}" type="pres">
      <dgm:prSet presAssocID="{E2638940-CD41-481D-A8A3-1433FAA6FC07}" presName="accent_4" presStyleCnt="0"/>
      <dgm:spPr/>
    </dgm:pt>
    <dgm:pt modelId="{BE96D978-52FF-4802-8D49-10A92627EF19}" type="pres">
      <dgm:prSet presAssocID="{E2638940-CD41-481D-A8A3-1433FAA6FC07}" presName="accentRepeatNode" presStyleLbl="solidFgAcc1" presStyleIdx="3" presStyleCnt="4"/>
      <dgm:spPr>
        <a:solidFill>
          <a:srgbClr val="FFFF00"/>
        </a:solidFill>
      </dgm:spPr>
      <dgm:t>
        <a:bodyPr/>
        <a:lstStyle/>
        <a:p>
          <a:endParaRPr lang="ru-RU"/>
        </a:p>
      </dgm:t>
    </dgm:pt>
  </dgm:ptLst>
  <dgm:cxnLst>
    <dgm:cxn modelId="{0574716C-FEA7-4BA9-8435-5E19C13688B9}" type="presOf" srcId="{5AA3CCFC-484D-4124-98F6-A2167E22AA73}" destId="{5C48A3F5-C92E-4079-B8A8-3D9DB6DBC12B}" srcOrd="0" destOrd="0" presId="urn:microsoft.com/office/officeart/2008/layout/VerticalCurvedList"/>
    <dgm:cxn modelId="{9FCAE041-87A1-4966-8AB6-1CC39EAF879B}" type="presOf" srcId="{E2638940-CD41-481D-A8A3-1433FAA6FC07}" destId="{87C1E968-0C6B-40DC-9B0B-8E4D205F971F}" srcOrd="0" destOrd="0" presId="urn:microsoft.com/office/officeart/2008/layout/VerticalCurvedList"/>
    <dgm:cxn modelId="{D4B122B0-C3C3-4275-AD9A-0B7B25B96F34}" srcId="{A9C1E509-A76A-4107-8886-6CBD01DA9DC8}" destId="{E721D5B2-11A6-4B47-B8ED-9487590F1475}" srcOrd="0" destOrd="0" parTransId="{A59B2348-54A9-4673-BB2E-D9DBFA11B280}" sibTransId="{39CE0514-F566-4BDF-8B25-912735312B90}"/>
    <dgm:cxn modelId="{0116B861-C2B2-492D-951E-27B53D051DD8}" type="presOf" srcId="{A9C1E509-A76A-4107-8886-6CBD01DA9DC8}" destId="{7B09EAD3-DF6E-4C86-9329-51B9AFDCE886}" srcOrd="0" destOrd="0" presId="urn:microsoft.com/office/officeart/2008/layout/VerticalCurvedList"/>
    <dgm:cxn modelId="{3C375DAA-8E50-4FF5-BEE8-9F550AC36084}" type="presOf" srcId="{E721D5B2-11A6-4B47-B8ED-9487590F1475}" destId="{A1A1168B-19C0-4458-98E0-580090EF8F3B}" srcOrd="0" destOrd="0" presId="urn:microsoft.com/office/officeart/2008/layout/VerticalCurvedList"/>
    <dgm:cxn modelId="{13E506B1-3157-4F0A-882A-3C7F4420CF0B}" srcId="{A9C1E509-A76A-4107-8886-6CBD01DA9DC8}" destId="{E2638940-CD41-481D-A8A3-1433FAA6FC07}" srcOrd="3" destOrd="0" parTransId="{924417A9-069A-4524-995C-9113CDD1FA11}" sibTransId="{2EA801BA-E321-4A6A-B3AA-F32549EFC70E}"/>
    <dgm:cxn modelId="{1B1CFCA4-7416-4E99-97E8-A9FD43DBF5D3}" srcId="{A9C1E509-A76A-4107-8886-6CBD01DA9DC8}" destId="{EB77072E-6E63-44E0-89E9-E0F91AC692FB}" srcOrd="2" destOrd="0" parTransId="{5BD09567-5120-4F30-9A7F-D70A4484B5D3}" sibTransId="{6F3DFE19-11C2-40D1-A46F-A359015B7743}"/>
    <dgm:cxn modelId="{FB648EFB-C861-4559-935C-C3BB7924CE67}" type="presOf" srcId="{EB77072E-6E63-44E0-89E9-E0F91AC692FB}" destId="{E9596387-A869-4E66-9E84-4965121A2DAB}" srcOrd="0" destOrd="0" presId="urn:microsoft.com/office/officeart/2008/layout/VerticalCurvedList"/>
    <dgm:cxn modelId="{77857505-0937-47D0-BA4B-37A0A6BE6050}" type="presOf" srcId="{39CE0514-F566-4BDF-8B25-912735312B90}" destId="{4B2211FE-93E5-4C8E-8922-3E54DFF9BC3F}" srcOrd="0" destOrd="0" presId="urn:microsoft.com/office/officeart/2008/layout/VerticalCurvedList"/>
    <dgm:cxn modelId="{7FD2C2D9-C9FF-4C14-8AEB-D0B2DFCB1777}" srcId="{A9C1E509-A76A-4107-8886-6CBD01DA9DC8}" destId="{5AA3CCFC-484D-4124-98F6-A2167E22AA73}" srcOrd="1" destOrd="0" parTransId="{50FBBD13-8FEA-4357-839B-AC3A7EA56776}" sibTransId="{2C096617-02C4-4D8B-9C37-772A5C5C761E}"/>
    <dgm:cxn modelId="{9A02299D-D484-4355-9DFF-3F35B94D01DD}" type="presParOf" srcId="{7B09EAD3-DF6E-4C86-9329-51B9AFDCE886}" destId="{99800E42-B117-467F-9EDA-205B7ADDE4D7}" srcOrd="0" destOrd="0" presId="urn:microsoft.com/office/officeart/2008/layout/VerticalCurvedList"/>
    <dgm:cxn modelId="{11FD51BA-E97F-4BBF-9F1B-8544B931D38F}" type="presParOf" srcId="{99800E42-B117-467F-9EDA-205B7ADDE4D7}" destId="{D401E4E4-2E92-4D2B-83E6-94558FAF624C}" srcOrd="0" destOrd="0" presId="urn:microsoft.com/office/officeart/2008/layout/VerticalCurvedList"/>
    <dgm:cxn modelId="{3A97DA09-E30F-4CF7-BB40-07E18CA6D5A9}" type="presParOf" srcId="{D401E4E4-2E92-4D2B-83E6-94558FAF624C}" destId="{7CE1A0BA-D760-4280-81E6-2FDD750C099B}" srcOrd="0" destOrd="0" presId="urn:microsoft.com/office/officeart/2008/layout/VerticalCurvedList"/>
    <dgm:cxn modelId="{D3B7C458-3D69-4C4B-BB5D-EA1A4D3CFFC4}" type="presParOf" srcId="{D401E4E4-2E92-4D2B-83E6-94558FAF624C}" destId="{4B2211FE-93E5-4C8E-8922-3E54DFF9BC3F}" srcOrd="1" destOrd="0" presId="urn:microsoft.com/office/officeart/2008/layout/VerticalCurvedList"/>
    <dgm:cxn modelId="{C59873C7-B8AD-4FCE-BBFD-704B9D43B785}" type="presParOf" srcId="{D401E4E4-2E92-4D2B-83E6-94558FAF624C}" destId="{A24CA4B4-4CC0-42BF-AEF2-39BD9B69DE3B}" srcOrd="2" destOrd="0" presId="urn:microsoft.com/office/officeart/2008/layout/VerticalCurvedList"/>
    <dgm:cxn modelId="{5D0BF050-8DD4-4F78-8792-65019CAE860E}" type="presParOf" srcId="{D401E4E4-2E92-4D2B-83E6-94558FAF624C}" destId="{730F9855-41F7-420B-B3AB-1E83FC95C911}" srcOrd="3" destOrd="0" presId="urn:microsoft.com/office/officeart/2008/layout/VerticalCurvedList"/>
    <dgm:cxn modelId="{F33D6924-DD83-4C7F-A105-747BA90A4475}" type="presParOf" srcId="{99800E42-B117-467F-9EDA-205B7ADDE4D7}" destId="{A1A1168B-19C0-4458-98E0-580090EF8F3B}" srcOrd="1" destOrd="0" presId="urn:microsoft.com/office/officeart/2008/layout/VerticalCurvedList"/>
    <dgm:cxn modelId="{CBC34CFA-AFA1-4164-A081-CECCAD0E0519}" type="presParOf" srcId="{99800E42-B117-467F-9EDA-205B7ADDE4D7}" destId="{8A76199D-0BB6-4830-BC62-C81899F0B99F}" srcOrd="2" destOrd="0" presId="urn:microsoft.com/office/officeart/2008/layout/VerticalCurvedList"/>
    <dgm:cxn modelId="{0F22FDDF-3E38-4C5C-B8A0-186BF67A4632}" type="presParOf" srcId="{8A76199D-0BB6-4830-BC62-C81899F0B99F}" destId="{4B6BCB5F-B19F-4EDF-86FF-621D8CD8E16A}" srcOrd="0" destOrd="0" presId="urn:microsoft.com/office/officeart/2008/layout/VerticalCurvedList"/>
    <dgm:cxn modelId="{B2D81101-C1E3-43EA-AAB6-AAB7A9476B61}" type="presParOf" srcId="{99800E42-B117-467F-9EDA-205B7ADDE4D7}" destId="{5C48A3F5-C92E-4079-B8A8-3D9DB6DBC12B}" srcOrd="3" destOrd="0" presId="urn:microsoft.com/office/officeart/2008/layout/VerticalCurvedList"/>
    <dgm:cxn modelId="{DD1A66E7-654E-46E9-A9F3-96DF708C5D6E}" type="presParOf" srcId="{99800E42-B117-467F-9EDA-205B7ADDE4D7}" destId="{AA441911-0817-42CA-9D9E-227630A492B6}" srcOrd="4" destOrd="0" presId="urn:microsoft.com/office/officeart/2008/layout/VerticalCurvedList"/>
    <dgm:cxn modelId="{BC885684-82D2-43FA-9EB9-6D42EF8E1A92}" type="presParOf" srcId="{AA441911-0817-42CA-9D9E-227630A492B6}" destId="{8BD3FCF6-151E-4D9F-8BF6-6C371B47B744}" srcOrd="0" destOrd="0" presId="urn:microsoft.com/office/officeart/2008/layout/VerticalCurvedList"/>
    <dgm:cxn modelId="{7A3B07C9-72D8-4AF5-8260-8E5480686946}" type="presParOf" srcId="{99800E42-B117-467F-9EDA-205B7ADDE4D7}" destId="{E9596387-A869-4E66-9E84-4965121A2DAB}" srcOrd="5" destOrd="0" presId="urn:microsoft.com/office/officeart/2008/layout/VerticalCurvedList"/>
    <dgm:cxn modelId="{A982E3F2-E213-4564-B33F-D623780DA3EF}" type="presParOf" srcId="{99800E42-B117-467F-9EDA-205B7ADDE4D7}" destId="{BA29A387-50AC-460D-ACC0-B6B233936D45}" srcOrd="6" destOrd="0" presId="urn:microsoft.com/office/officeart/2008/layout/VerticalCurvedList"/>
    <dgm:cxn modelId="{3BA560C4-352B-48A9-964F-4B921902267F}" type="presParOf" srcId="{BA29A387-50AC-460D-ACC0-B6B233936D45}" destId="{C5FF481E-8FA1-49AB-8B54-1666237175CA}" srcOrd="0" destOrd="0" presId="urn:microsoft.com/office/officeart/2008/layout/VerticalCurvedList"/>
    <dgm:cxn modelId="{6950C126-BDB3-4E90-9792-9C1DD2C65D92}" type="presParOf" srcId="{99800E42-B117-467F-9EDA-205B7ADDE4D7}" destId="{87C1E968-0C6B-40DC-9B0B-8E4D205F971F}" srcOrd="7" destOrd="0" presId="urn:microsoft.com/office/officeart/2008/layout/VerticalCurvedList"/>
    <dgm:cxn modelId="{DE207666-BE69-4FD0-AF8A-3DFFA7C78A88}" type="presParOf" srcId="{99800E42-B117-467F-9EDA-205B7ADDE4D7}" destId="{285D4A1A-4B56-44E3-977D-0FB801594CB0}" srcOrd="8" destOrd="0" presId="urn:microsoft.com/office/officeart/2008/layout/VerticalCurvedList"/>
    <dgm:cxn modelId="{33949EA9-53C5-42B3-B711-0C6F030C18CF}" type="presParOf" srcId="{285D4A1A-4B56-44E3-977D-0FB801594CB0}" destId="{BE96D978-52FF-4802-8D49-10A92627EF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A61DB-C19A-4116-A4E2-E3957B4F0EFA}">
      <dsp:nvSpPr>
        <dsp:cNvPr id="0" name=""/>
        <dsp:cNvSpPr/>
      </dsp:nvSpPr>
      <dsp:spPr>
        <a:xfrm rot="5400000">
          <a:off x="4774750" y="-443747"/>
          <a:ext cx="4619821" cy="666791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Franklin Gothic Book" panose="020B0503020102020204" pitchFamily="34" charset="0"/>
            </a:rPr>
            <a:t>Заявление о финансовом обеспечении; </a:t>
          </a:r>
          <a:endParaRPr lang="ru-RU" sz="1600" kern="1200" dirty="0">
            <a:latin typeface="Franklin Gothic Book" panose="020B0503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Franklin Gothic Book" panose="020B0503020102020204" pitchFamily="34" charset="0"/>
            </a:rPr>
            <a:t>План финансового обеспечения;</a:t>
          </a:r>
          <a:endParaRPr lang="ru-RU" sz="1600" kern="1200" dirty="0">
            <a:latin typeface="Franklin Gothic Book" panose="020B0503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Franklin Gothic Book" panose="020B0503020102020204" pitchFamily="34" charset="0"/>
            </a:rPr>
            <a:t>План мероприятий по улучшению условий, охраны труда и снижению профессиональных рисков ООО «Транснефть – Порт Козьмино»;</a:t>
          </a:r>
          <a:endParaRPr lang="ru-RU" sz="1600" kern="1200" dirty="0">
            <a:latin typeface="Franklin Gothic Book" panose="020B0503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>
              <a:latin typeface="Franklin Gothic Book" panose="020B0503020102020204" pitchFamily="34" charset="0"/>
            </a:rPr>
            <a:t>Пофамильный</a:t>
          </a:r>
          <a:r>
            <a:rPr lang="ru-RU" sz="1600" kern="1200" dirty="0" smtClean="0">
              <a:latin typeface="Franklin Gothic Book" panose="020B0503020102020204" pitchFamily="34" charset="0"/>
            </a:rPr>
            <a:t> список работников, планируемых к направлению на обучение;</a:t>
          </a:r>
          <a:endParaRPr lang="ru-RU" sz="1600" kern="1200" dirty="0">
            <a:latin typeface="Franklin Gothic Book" panose="020B0503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Franklin Gothic Book" panose="020B0503020102020204" pitchFamily="34" charset="0"/>
            </a:rPr>
            <a:t>Копия договора с УЦ;</a:t>
          </a:r>
          <a:endParaRPr lang="ru-RU" sz="1600" kern="1200" dirty="0">
            <a:latin typeface="Franklin Gothic Book" panose="020B0503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Franklin Gothic Book" panose="020B0503020102020204" pitchFamily="34" charset="0"/>
            </a:rPr>
            <a:t>Копия лицензии УЦ на осуществление образовательной деятельности;</a:t>
          </a:r>
          <a:endParaRPr lang="ru-RU" sz="1600" kern="1200" dirty="0">
            <a:latin typeface="Franklin Gothic Book" panose="020B0503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Franklin Gothic Book" panose="020B0503020102020204" pitchFamily="34" charset="0"/>
            </a:rPr>
            <a:t>Уведомление об аккредитации УЦ в министерстве труда и социальной защиты РФ;</a:t>
          </a:r>
          <a:endParaRPr lang="ru-RU" sz="1600" kern="1200" dirty="0">
            <a:latin typeface="Franklin Gothic Book" panose="020B0503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Franklin Gothic Book" panose="020B0503020102020204" pitchFamily="34" charset="0"/>
            </a:rPr>
            <a:t>Коллективный договор (титульный лист и уведомление о регистрации);</a:t>
          </a:r>
          <a:endParaRPr lang="ru-RU" sz="1600" kern="1200" dirty="0">
            <a:latin typeface="Franklin Gothic Book" panose="020B0503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Franklin Gothic Book" panose="020B0503020102020204" pitchFamily="34" charset="0"/>
            </a:rPr>
            <a:t>Распорядительные документы о создании комиссий по проверке знаний требований охраны труда  </a:t>
          </a:r>
          <a:endParaRPr lang="ru-RU" sz="1600" kern="1200" dirty="0">
            <a:latin typeface="Franklin Gothic Book" panose="020B0503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Franklin Gothic Book" panose="020B0503020102020204" pitchFamily="34" charset="0"/>
            </a:rPr>
            <a:t>Приказы о направлении работников на обучение с отрывом от работы (при наличии, если персонал направлялся на обучение до отчетной даты).</a:t>
          </a:r>
          <a:endParaRPr lang="ru-RU" sz="1600" kern="1200" dirty="0">
            <a:latin typeface="Franklin Gothic Book" panose="020B05030201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-5400000">
        <a:off x="3750703" y="805821"/>
        <a:ext cx="6442395" cy="4168779"/>
      </dsp:txXfrm>
    </dsp:sp>
    <dsp:sp modelId="{054B81BE-22D9-4BB3-AEFD-3DA2511F286A}">
      <dsp:nvSpPr>
        <dsp:cNvPr id="0" name=""/>
        <dsp:cNvSpPr/>
      </dsp:nvSpPr>
      <dsp:spPr>
        <a:xfrm>
          <a:off x="0" y="2822"/>
          <a:ext cx="3750703" cy="5774777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Franklin Gothic Book" panose="020B0503020102020204" pitchFamily="34" charset="0"/>
            </a:rPr>
            <a:t>ЭТАП 1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Franklin Gothic Book" panose="020B0503020102020204" pitchFamily="34" charset="0"/>
            </a:rPr>
            <a:t>Пакет документов для подачи заявления о финансовом обеспечении</a:t>
          </a:r>
          <a:endParaRPr lang="ru-RU" sz="4200" b="1" kern="1200" dirty="0">
            <a:latin typeface="Franklin Gothic Book" panose="020B0503020102020204" pitchFamily="34" charset="0"/>
          </a:endParaRPr>
        </a:p>
      </dsp:txBody>
      <dsp:txXfrm>
        <a:off x="183094" y="185916"/>
        <a:ext cx="3384515" cy="5408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A61DB-C19A-4116-A4E2-E3957B4F0EFA}">
      <dsp:nvSpPr>
        <dsp:cNvPr id="0" name=""/>
        <dsp:cNvSpPr/>
      </dsp:nvSpPr>
      <dsp:spPr>
        <a:xfrm rot="5400000">
          <a:off x="4772492" y="-443747"/>
          <a:ext cx="4624337" cy="666791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Franklin Gothic Book" panose="020B0503020102020204" pitchFamily="34" charset="0"/>
            </a:rPr>
            <a:t>Заявление о возмещении произведенных расходов; </a:t>
          </a:r>
          <a:endParaRPr lang="ru-RU" sz="1600" kern="1200" dirty="0">
            <a:latin typeface="Franklin Gothic Book" panose="020B0503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Franklin Gothic Book" panose="020B0503020102020204" pitchFamily="34" charset="0"/>
            </a:rPr>
            <a:t>Отчет об использовании сумм страховых взносов;</a:t>
          </a:r>
          <a:endParaRPr lang="ru-RU" sz="1600" kern="1200" dirty="0">
            <a:latin typeface="Franklin Gothic Book" panose="020B0503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Franklin Gothic Book" panose="020B0503020102020204" pitchFamily="34" charset="0"/>
            </a:rPr>
            <a:t>Акты выполненных работ;</a:t>
          </a:r>
          <a:endParaRPr lang="ru-RU" sz="1600" kern="1200" dirty="0">
            <a:latin typeface="Franklin Gothic Book" panose="020B0503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Franklin Gothic Book" panose="020B0503020102020204" pitchFamily="34" charset="0"/>
            </a:rPr>
            <a:t>Платежные поручения;</a:t>
          </a:r>
          <a:endParaRPr lang="ru-RU" sz="1600" kern="1200" dirty="0">
            <a:latin typeface="Franklin Gothic Book" panose="020B0503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Franklin Gothic Book" panose="020B0503020102020204" pitchFamily="34" charset="0"/>
            </a:rPr>
            <a:t>Счета на оплату;</a:t>
          </a:r>
          <a:endParaRPr lang="ru-RU" sz="1600" kern="1200" dirty="0">
            <a:latin typeface="Franklin Gothic Book" panose="020B0503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Franklin Gothic Book" panose="020B0503020102020204" pitchFamily="34" charset="0"/>
            </a:rPr>
            <a:t>Протоколы проверки знаний в комиссии УЦ;</a:t>
          </a:r>
          <a:endParaRPr lang="ru-RU" sz="1600" kern="1200" dirty="0">
            <a:latin typeface="Franklin Gothic Book" panose="020B0503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Franklin Gothic Book" panose="020B0503020102020204" pitchFamily="34" charset="0"/>
            </a:rPr>
            <a:t>Приказы о направлении работников на обучение с отрывом от работы;</a:t>
          </a:r>
          <a:endParaRPr lang="ru-RU" sz="1600" kern="1200" dirty="0">
            <a:latin typeface="Franklin Gothic Book" panose="020B05030201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>
              <a:latin typeface="Franklin Gothic Book" panose="020B0503020102020204" pitchFamily="34" charset="0"/>
            </a:rPr>
            <a:t>Пофамильный</a:t>
          </a:r>
          <a:r>
            <a:rPr lang="ru-RU" sz="1600" kern="1200" dirty="0" smtClean="0">
              <a:latin typeface="Franklin Gothic Book" panose="020B0503020102020204" pitchFamily="34" charset="0"/>
            </a:rPr>
            <a:t> список работников, прошедших обучение.</a:t>
          </a:r>
          <a:endParaRPr lang="ru-RU" sz="1600" kern="1200" dirty="0">
            <a:latin typeface="Franklin Gothic Book" panose="020B05030201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-5400000">
        <a:off x="3750703" y="803784"/>
        <a:ext cx="6442174" cy="4172853"/>
      </dsp:txXfrm>
    </dsp:sp>
    <dsp:sp modelId="{054B81BE-22D9-4BB3-AEFD-3DA2511F286A}">
      <dsp:nvSpPr>
        <dsp:cNvPr id="0" name=""/>
        <dsp:cNvSpPr/>
      </dsp:nvSpPr>
      <dsp:spPr>
        <a:xfrm>
          <a:off x="0" y="0"/>
          <a:ext cx="3750703" cy="5780422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Franklin Gothic Book" panose="020B0503020102020204" pitchFamily="34" charset="0"/>
            </a:rPr>
            <a:t>ЭТАП 2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Franklin Gothic Book" panose="020B0503020102020204" pitchFamily="34" charset="0"/>
            </a:rPr>
            <a:t>Пакет документов для подачи заявления на возмещение и предоставления отчета об использовании средств</a:t>
          </a:r>
          <a:endParaRPr lang="ru-RU" sz="3500" b="1" kern="1200" dirty="0">
            <a:latin typeface="Franklin Gothic Book" panose="020B0503020102020204" pitchFamily="34" charset="0"/>
          </a:endParaRPr>
        </a:p>
      </dsp:txBody>
      <dsp:txXfrm>
        <a:off x="183094" y="183094"/>
        <a:ext cx="3384515" cy="5414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211FE-93E5-4C8E-8922-3E54DFF9BC3F}">
      <dsp:nvSpPr>
        <dsp:cNvPr id="0" name=""/>
        <dsp:cNvSpPr/>
      </dsp:nvSpPr>
      <dsp:spPr>
        <a:xfrm>
          <a:off x="-6484014" y="-991689"/>
          <a:ext cx="7717618" cy="7717618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1168B-19C0-4458-98E0-580090EF8F3B}">
      <dsp:nvSpPr>
        <dsp:cNvPr id="0" name=""/>
        <dsp:cNvSpPr/>
      </dsp:nvSpPr>
      <dsp:spPr>
        <a:xfrm>
          <a:off x="606880" y="60537"/>
          <a:ext cx="9663807" cy="1258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21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Franklin Gothic Book" panose="020B0503020102020204" pitchFamily="34" charset="0"/>
            </a:rPr>
            <a:t>С 2024 года прекращен прием документов на личном приеме у специалистов СФР. Документы принимаются следующим образом: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Franklin Gothic Book" panose="020B0503020102020204" pitchFamily="34" charset="0"/>
            </a:rPr>
            <a:t>1. Приоритетно через </a:t>
          </a:r>
          <a:r>
            <a:rPr lang="ru-RU" sz="1200" kern="1200" dirty="0" err="1" smtClean="0">
              <a:latin typeface="Franklin Gothic Book" panose="020B0503020102020204" pitchFamily="34" charset="0"/>
            </a:rPr>
            <a:t>ГосУслуги</a:t>
          </a:r>
          <a:r>
            <a:rPr lang="ru-RU" sz="1200" kern="1200" dirty="0" smtClean="0">
              <a:latin typeface="Franklin Gothic Book" panose="020B0503020102020204" pitchFamily="34" charset="0"/>
            </a:rPr>
            <a:t>, что доставляет массу неудобств, так как при рассмотрении документов они возвращаются на доработку при обнаружении ошибок, также из-за большого объема информации проходящей через сайт имеются риски технических сбоев в работе системы, что в итоге приводит к затягиванию процесса возврата денежных средств; 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Franklin Gothic Book" panose="020B0503020102020204" pitchFamily="34" charset="0"/>
            </a:rPr>
            <a:t>2.Через клиентскую службу многофункционального центра, специалисты которой не проверяют на месте правильность оформления документов, а только передают их в профильные отделы СФР, что в итоге значительно увеличивает время подачи документов;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Franklin Gothic Book" panose="020B0503020102020204" pitchFamily="34" charset="0"/>
            </a:rPr>
            <a:t>3. Посредством почты России, что также значительно увеличивает время подачи документов.</a:t>
          </a:r>
        </a:p>
      </dsp:txBody>
      <dsp:txXfrm>
        <a:off x="606880" y="60537"/>
        <a:ext cx="9663807" cy="1258721"/>
      </dsp:txXfrm>
    </dsp:sp>
    <dsp:sp modelId="{4B6BCB5F-B19F-4EDF-86FF-621D8CD8E16A}">
      <dsp:nvSpPr>
        <dsp:cNvPr id="0" name=""/>
        <dsp:cNvSpPr/>
      </dsp:nvSpPr>
      <dsp:spPr>
        <a:xfrm>
          <a:off x="108082" y="331802"/>
          <a:ext cx="1102694" cy="1102694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8A3F5-C92E-4079-B8A8-3D9DB6DBC12B}">
      <dsp:nvSpPr>
        <dsp:cNvPr id="0" name=""/>
        <dsp:cNvSpPr/>
      </dsp:nvSpPr>
      <dsp:spPr>
        <a:xfrm>
          <a:off x="1151295" y="1764310"/>
          <a:ext cx="9158047" cy="882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2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Franklin Gothic Book" panose="020B0503020102020204" pitchFamily="34" charset="0"/>
            </a:rPr>
            <a:t>В первом и втором этапе происходит дублирование списка персонала направляемого и прошедшего обучение.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Franklin Gothic Book" panose="020B0503020102020204" pitchFamily="34" charset="0"/>
            </a:rPr>
            <a:t>Предлагаем направлять только списки работников, фактически прошедших обучение при предоставлении отчета об использовании денежных средств, так как список планируемого персонала зачастую сильно отличается от списка работников, фактически прошедших обучение. </a:t>
          </a:r>
          <a:endParaRPr lang="ru-RU" sz="1300" kern="1200" dirty="0">
            <a:latin typeface="Franklin Gothic Book" panose="020B0503020102020204" pitchFamily="34" charset="0"/>
          </a:endParaRPr>
        </a:p>
      </dsp:txBody>
      <dsp:txXfrm>
        <a:off x="1151295" y="1764310"/>
        <a:ext cx="9158047" cy="882155"/>
      </dsp:txXfrm>
    </dsp:sp>
    <dsp:sp modelId="{8BD3FCF6-151E-4D9F-8BF6-6C371B47B744}">
      <dsp:nvSpPr>
        <dsp:cNvPr id="0" name=""/>
        <dsp:cNvSpPr/>
      </dsp:nvSpPr>
      <dsp:spPr>
        <a:xfrm>
          <a:off x="599948" y="1654041"/>
          <a:ext cx="1102694" cy="1102694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96387-A869-4E66-9E84-4965121A2DAB}">
      <dsp:nvSpPr>
        <dsp:cNvPr id="0" name=""/>
        <dsp:cNvSpPr/>
      </dsp:nvSpPr>
      <dsp:spPr>
        <a:xfrm>
          <a:off x="1151295" y="3087773"/>
          <a:ext cx="9158047" cy="882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2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Franklin Gothic Book" panose="020B0503020102020204" pitchFamily="34" charset="0"/>
            </a:rPr>
            <a:t>В объеме подтверждающих документов требуется прикладывать акты выполненных работ, платежные поручения и счета на оплату. Предлагаем ограничиться представлением только акта выполненных работ, так как это первичный учетный документ, подписываемый обеими сторонами договора, и платежного поручения, подтверждающего факт оплаты.</a:t>
          </a:r>
          <a:endParaRPr lang="ru-RU" sz="1300" kern="1200" dirty="0">
            <a:latin typeface="Franklin Gothic Book" panose="020B0503020102020204" pitchFamily="34" charset="0"/>
          </a:endParaRPr>
        </a:p>
      </dsp:txBody>
      <dsp:txXfrm>
        <a:off x="1151295" y="3087773"/>
        <a:ext cx="9158047" cy="882155"/>
      </dsp:txXfrm>
    </dsp:sp>
    <dsp:sp modelId="{C5FF481E-8FA1-49AB-8B54-1666237175CA}">
      <dsp:nvSpPr>
        <dsp:cNvPr id="0" name=""/>
        <dsp:cNvSpPr/>
      </dsp:nvSpPr>
      <dsp:spPr>
        <a:xfrm>
          <a:off x="599948" y="2977504"/>
          <a:ext cx="1102694" cy="1102694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1E968-0C6B-40DC-9B0B-8E4D205F971F}">
      <dsp:nvSpPr>
        <dsp:cNvPr id="0" name=""/>
        <dsp:cNvSpPr/>
      </dsp:nvSpPr>
      <dsp:spPr>
        <a:xfrm>
          <a:off x="645535" y="4411236"/>
          <a:ext cx="9663807" cy="882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2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Franklin Gothic Book" panose="020B0503020102020204" pitchFamily="34" charset="0"/>
            </a:rPr>
            <a:t>Низкий процент возврата денежных средств. Отмечаем, что средства СФР частично покрывают затраты предприятия не на все мероприятия, проводимые в организации по сокращению производственного травматизма и профессиональных заболеваний, а в частности всего на 30% покрывают затраты на обучение персонала по охране труда.</a:t>
          </a:r>
          <a:endParaRPr lang="ru-RU" sz="1300" kern="1200" dirty="0">
            <a:latin typeface="Franklin Gothic Book" panose="020B0503020102020204" pitchFamily="34" charset="0"/>
          </a:endParaRPr>
        </a:p>
      </dsp:txBody>
      <dsp:txXfrm>
        <a:off x="645535" y="4411236"/>
        <a:ext cx="9663807" cy="882155"/>
      </dsp:txXfrm>
    </dsp:sp>
    <dsp:sp modelId="{BE96D978-52FF-4802-8D49-10A92627EF19}">
      <dsp:nvSpPr>
        <dsp:cNvPr id="0" name=""/>
        <dsp:cNvSpPr/>
      </dsp:nvSpPr>
      <dsp:spPr>
        <a:xfrm>
          <a:off x="94188" y="4300966"/>
          <a:ext cx="1102694" cy="1102694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003EB-0674-4666-B729-156110AB1A19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3A700-CD31-4E46-B51B-8CF723565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77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F909-8890-4A79-8935-5D9F3693552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8400E-F3F4-41A8-8F51-BBF7AE57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47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400E-F3F4-41A8-8F51-BBF7AE576C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4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98501" y="1268413"/>
            <a:ext cx="10798174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998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95325" y="1365663"/>
            <a:ext cx="5984875" cy="445324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4"/>
          </p:nvPr>
        </p:nvSpPr>
        <p:spPr>
          <a:xfrm>
            <a:off x="7035800" y="1384300"/>
            <a:ext cx="4819299" cy="44323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7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" name="Объект 2"/>
          <p:cNvSpPr>
            <a:spLocks noGrp="1"/>
          </p:cNvSpPr>
          <p:nvPr>
            <p:ph idx="11"/>
          </p:nvPr>
        </p:nvSpPr>
        <p:spPr>
          <a:xfrm>
            <a:off x="5574665" y="2208760"/>
            <a:ext cx="4485600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227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 smtClean="0"/>
              <a:t>ЗАГОЛОВКА</a:t>
            </a:r>
            <a:br>
              <a:rPr lang="ru-RU" dirty="0" smtClean="0"/>
            </a:br>
            <a:r>
              <a:rPr lang="ru-RU" dirty="0" smtClean="0"/>
              <a:t>В 2 СТРОКИ</a:t>
            </a:r>
            <a:endParaRPr lang="ru-RU" dirty="0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" name="Объект 2"/>
          <p:cNvSpPr>
            <a:spLocks noGrp="1"/>
          </p:cNvSpPr>
          <p:nvPr>
            <p:ph idx="11"/>
          </p:nvPr>
        </p:nvSpPr>
        <p:spPr>
          <a:xfrm>
            <a:off x="5574665" y="2208760"/>
            <a:ext cx="4485600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791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Объект 2"/>
          <p:cNvSpPr>
            <a:spLocks noGrp="1"/>
          </p:cNvSpPr>
          <p:nvPr>
            <p:ph idx="16" hasCustomPrompt="1"/>
          </p:nvPr>
        </p:nvSpPr>
        <p:spPr>
          <a:xfrm>
            <a:off x="5574665" y="2208760"/>
            <a:ext cx="4482148" cy="16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маркированного текста</a:t>
            </a:r>
          </a:p>
        </p:txBody>
      </p:sp>
      <p:sp>
        <p:nvSpPr>
          <p:cNvPr id="37" name="Объект 2"/>
          <p:cNvSpPr>
            <a:spLocks noGrp="1"/>
          </p:cNvSpPr>
          <p:nvPr>
            <p:ph idx="17" hasCustomPrompt="1"/>
          </p:nvPr>
        </p:nvSpPr>
        <p:spPr>
          <a:xfrm>
            <a:off x="5574664" y="4226199"/>
            <a:ext cx="4482149" cy="169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SzPct val="80000"/>
              <a:buFont typeface="+mj-lt"/>
              <a:buAutoNum type="arabicPeriod"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нумерованного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981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5377450" y="1393826"/>
            <a:ext cx="4679364" cy="46513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11" hasCustomPrompt="1"/>
          </p:nvPr>
        </p:nvSpPr>
        <p:spPr>
          <a:xfrm>
            <a:off x="1872262" y="5399513"/>
            <a:ext cx="2133054" cy="599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Подпись фото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2" hasCustomPrompt="1"/>
          </p:nvPr>
        </p:nvSpPr>
        <p:spPr>
          <a:xfrm>
            <a:off x="695325" y="1389063"/>
            <a:ext cx="4420303" cy="3906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5907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698086" y="1387513"/>
            <a:ext cx="4877214" cy="4654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11" hasCustomPrompt="1"/>
          </p:nvPr>
        </p:nvSpPr>
        <p:spPr>
          <a:xfrm>
            <a:off x="6832865" y="5442375"/>
            <a:ext cx="2133054" cy="599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Подпись фото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2" hasCustomPrompt="1"/>
          </p:nvPr>
        </p:nvSpPr>
        <p:spPr>
          <a:xfrm>
            <a:off x="5860195" y="1393825"/>
            <a:ext cx="4216036" cy="3906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69145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890418" y="1811296"/>
            <a:ext cx="2939938" cy="2939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 rot="18900000">
            <a:off x="4314668" y="1388374"/>
            <a:ext cx="2244953" cy="2244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 userDrawn="1"/>
        </p:nvSpPr>
        <p:spPr>
          <a:xfrm>
            <a:off x="1618292" y="3369667"/>
            <a:ext cx="5856774" cy="294625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492818" y="2232868"/>
            <a:ext cx="1735137" cy="19018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12"/>
          </p:nvPr>
        </p:nvSpPr>
        <p:spPr>
          <a:xfrm>
            <a:off x="4794644" y="1846420"/>
            <a:ext cx="1275956" cy="141120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13" hasCustomPrompt="1"/>
          </p:nvPr>
        </p:nvSpPr>
        <p:spPr>
          <a:xfrm>
            <a:off x="1618292" y="3386357"/>
            <a:ext cx="5856773" cy="2915589"/>
          </a:xfrm>
          <a:prstGeom prst="triangl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  <p:sp>
        <p:nvSpPr>
          <p:cNvPr id="58" name="Текст 9"/>
          <p:cNvSpPr>
            <a:spLocks noGrp="1"/>
          </p:cNvSpPr>
          <p:nvPr>
            <p:ph type="body" sz="quarter" idx="14"/>
          </p:nvPr>
        </p:nvSpPr>
        <p:spPr>
          <a:xfrm>
            <a:off x="7587642" y="1251200"/>
            <a:ext cx="4078358" cy="469047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343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890418" y="1811296"/>
            <a:ext cx="2939938" cy="2939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 userDrawn="1"/>
        </p:nvSpPr>
        <p:spPr>
          <a:xfrm>
            <a:off x="1618292" y="3369667"/>
            <a:ext cx="5856774" cy="294625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492818" y="2232868"/>
            <a:ext cx="1735137" cy="19018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13" hasCustomPrompt="1"/>
          </p:nvPr>
        </p:nvSpPr>
        <p:spPr>
          <a:xfrm>
            <a:off x="1618292" y="3386357"/>
            <a:ext cx="5856773" cy="2915589"/>
          </a:xfrm>
          <a:prstGeom prst="triangl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  <p:sp>
        <p:nvSpPr>
          <p:cNvPr id="58" name="Текст 9"/>
          <p:cNvSpPr>
            <a:spLocks noGrp="1"/>
          </p:cNvSpPr>
          <p:nvPr>
            <p:ph type="body" sz="quarter" idx="14"/>
          </p:nvPr>
        </p:nvSpPr>
        <p:spPr>
          <a:xfrm>
            <a:off x="6882236" y="1202414"/>
            <a:ext cx="3436400" cy="369724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162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027739" y="1278732"/>
            <a:ext cx="4029075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1276794" y="1916428"/>
            <a:ext cx="3395658" cy="33956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 rot="18900000">
            <a:off x="1228633" y="2034551"/>
            <a:ext cx="3159413" cy="3159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екст 35"/>
          <p:cNvSpPr>
            <a:spLocks noGrp="1"/>
          </p:cNvSpPr>
          <p:nvPr>
            <p:ph type="body" sz="quarter" idx="12"/>
          </p:nvPr>
        </p:nvSpPr>
        <p:spPr>
          <a:xfrm>
            <a:off x="2011993" y="2527299"/>
            <a:ext cx="1721808" cy="191630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839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1"/>
          </p:nvPr>
        </p:nvSpPr>
        <p:spPr>
          <a:xfrm>
            <a:off x="7227041" y="1326508"/>
            <a:ext cx="4487995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Прямоугольник 28"/>
          <p:cNvSpPr/>
          <p:nvPr userDrawn="1"/>
        </p:nvSpPr>
        <p:spPr>
          <a:xfrm rot="18900000">
            <a:off x="949608" y="2114868"/>
            <a:ext cx="2939938" cy="2939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екст 35"/>
          <p:cNvSpPr>
            <a:spLocks noGrp="1"/>
          </p:cNvSpPr>
          <p:nvPr>
            <p:ph type="body" sz="quarter" idx="12"/>
          </p:nvPr>
        </p:nvSpPr>
        <p:spPr>
          <a:xfrm>
            <a:off x="1281901" y="2934834"/>
            <a:ext cx="2286800" cy="118204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0" y="1579225"/>
            <a:ext cx="6819900" cy="3994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5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5"/>
          <p:cNvSpPr>
            <a:spLocks noGrp="1"/>
          </p:cNvSpPr>
          <p:nvPr>
            <p:ph type="body" sz="quarter" idx="11"/>
          </p:nvPr>
        </p:nvSpPr>
        <p:spPr>
          <a:xfrm>
            <a:off x="711852" y="1286134"/>
            <a:ext cx="5023786" cy="4749614"/>
          </a:xfrm>
        </p:spPr>
        <p:txBody>
          <a:bodyPr/>
          <a:lstStyle>
            <a:lvl2pPr marL="8001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2"/>
          </p:nvPr>
        </p:nvSpPr>
        <p:spPr>
          <a:xfrm>
            <a:off x="6096000" y="1268413"/>
            <a:ext cx="5400675" cy="4749614"/>
          </a:xfrm>
        </p:spPr>
        <p:txBody>
          <a:bodyPr/>
          <a:lstStyle>
            <a:lvl2pPr marL="914400" indent="-457200">
              <a:buClr>
                <a:schemeClr val="accent3"/>
              </a:buClr>
              <a:buFont typeface="+mj-lt"/>
              <a:buAutoNum type="arabicPeriod"/>
              <a:defRPr/>
            </a:lvl2pPr>
            <a:lvl3pPr marL="1371600" indent="-457200">
              <a:buClr>
                <a:schemeClr val="accent3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3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854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456363" y="1268413"/>
            <a:ext cx="5040311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" y="1268413"/>
            <a:ext cx="5735637" cy="46751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67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75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8633638" y="127591"/>
            <a:ext cx="3385406" cy="1250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906133"/>
            <a:ext cx="6091200" cy="1296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264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106620" y="3906133"/>
            <a:ext cx="6091200" cy="12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264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410" y="4160451"/>
            <a:ext cx="4289420" cy="170814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anchor="ctr" anchorCtr="0"/>
          <a:lstStyle>
            <a:lvl1pPr marL="0" indent="0" algn="l">
              <a:buNone/>
              <a:defRPr lang="ru-RU" dirty="0">
                <a:solidFill>
                  <a:srgbClr val="005596"/>
                </a:solidFill>
                <a:latin typeface="+mj-lt"/>
              </a:defRPr>
            </a:lvl1pPr>
          </a:lstStyle>
          <a:p>
            <a:pPr algn="l"/>
            <a:r>
              <a:rPr lang="ru-RU" baseline="0" dirty="0">
                <a:solidFill>
                  <a:srgbClr val="005596"/>
                </a:solidFill>
                <a:latin typeface="+mj-lt"/>
              </a:rPr>
              <a:t>Название презентации</a:t>
            </a:r>
            <a:endParaRPr lang="ru-RU" dirty="0">
              <a:solidFill>
                <a:srgbClr val="005596"/>
              </a:solidFill>
              <a:latin typeface="+mj-lt"/>
            </a:endParaRP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790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Выберите рисунок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719795" y="6267380"/>
            <a:ext cx="4471034" cy="325025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buNone/>
              <a:defRPr sz="1680" baseline="0"/>
            </a:lvl1pPr>
            <a:lvl2pPr marL="457182" indent="0">
              <a:buNone/>
              <a:defRPr/>
            </a:lvl2pPr>
            <a:lvl3pPr marL="914364" indent="0">
              <a:buNone/>
              <a:defRPr/>
            </a:lvl3pPr>
            <a:lvl4pPr marL="1371546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ru-RU" sz="1680" dirty="0"/>
              <a:t>Автор, год, место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8730548" y="5488164"/>
            <a:ext cx="2897218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60" b="0" i="0" u="none" strike="noStrike" dirty="0">
                <a:solidFill>
                  <a:srgbClr val="005596"/>
                </a:solidFill>
                <a:effectLst/>
                <a:latin typeface="+mn-lt"/>
              </a:rPr>
              <a:t>Москва, Пресненская наб., 4, стр. 2</a:t>
            </a:r>
            <a:endParaRPr lang="ru-RU" sz="1260" u="none" dirty="0">
              <a:solidFill>
                <a:srgbClr val="005596"/>
              </a:solidFill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10" y="5082954"/>
            <a:ext cx="2670900" cy="38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6108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spom2"/>
          <p:cNvSpPr>
            <a:spLocks noGrp="1"/>
          </p:cNvSpPr>
          <p:nvPr>
            <p:ph type="title"/>
          </p:nvPr>
        </p:nvSpPr>
        <p:spPr>
          <a:xfrm>
            <a:off x="864000" y="0"/>
            <a:ext cx="8620963" cy="73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ru-RU" sz="1920"/>
            </a:lvl1pPr>
          </a:lstStyle>
          <a:p>
            <a:pPr lvl="0"/>
            <a:endParaRPr lang="ru-RU" dirty="0"/>
          </a:p>
        </p:txBody>
      </p:sp>
      <p:sp>
        <p:nvSpPr>
          <p:cNvPr id="5" name="Vspom3"/>
          <p:cNvSpPr/>
          <p:nvPr userDrawn="1"/>
        </p:nvSpPr>
        <p:spPr>
          <a:xfrm>
            <a:off x="811324" y="140984"/>
            <a:ext cx="12960" cy="4674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398470" y="55238"/>
            <a:ext cx="793531" cy="561600"/>
          </a:xfrm>
        </p:spPr>
        <p:txBody>
          <a:bodyPr/>
          <a:lstStyle>
            <a:lvl1pPr algn="ctr">
              <a:defRPr b="1"/>
            </a:lvl1pPr>
          </a:lstStyle>
          <a:p>
            <a:fld id="{E0873B94-4783-493A-A67E-0962CDEFD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6081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98501" y="1268413"/>
            <a:ext cx="3247179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2"/>
          </p:nvPr>
        </p:nvSpPr>
        <p:spPr>
          <a:xfrm>
            <a:off x="4295775" y="1261325"/>
            <a:ext cx="3240088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35"/>
          <p:cNvSpPr>
            <a:spLocks noGrp="1"/>
          </p:cNvSpPr>
          <p:nvPr>
            <p:ph type="body" sz="quarter" idx="13"/>
          </p:nvPr>
        </p:nvSpPr>
        <p:spPr>
          <a:xfrm>
            <a:off x="7896225" y="1261325"/>
            <a:ext cx="3240088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302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456363" y="1268413"/>
            <a:ext cx="5040311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" y="1268413"/>
            <a:ext cx="5735637" cy="46751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1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701749" y="4508500"/>
            <a:ext cx="5033889" cy="14414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1265553"/>
            <a:ext cx="12191999" cy="2884172"/>
          </a:xfrm>
        </p:spPr>
        <p:txBody>
          <a:bodyPr/>
          <a:lstStyle/>
          <a:p>
            <a:endParaRPr lang="ru-RU"/>
          </a:p>
        </p:txBody>
      </p:sp>
      <p:sp>
        <p:nvSpPr>
          <p:cNvPr id="28" name="Текст 35"/>
          <p:cNvSpPr>
            <a:spLocks noGrp="1"/>
          </p:cNvSpPr>
          <p:nvPr>
            <p:ph type="body" sz="quarter" idx="13"/>
          </p:nvPr>
        </p:nvSpPr>
        <p:spPr>
          <a:xfrm>
            <a:off x="6462786" y="4508500"/>
            <a:ext cx="5033889" cy="14414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16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1268412"/>
            <a:ext cx="12191999" cy="46815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7481758" y="1387165"/>
            <a:ext cx="3865313" cy="430111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712788" y="1401287"/>
            <a:ext cx="6294437" cy="43105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70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724663" y="1377536"/>
            <a:ext cx="9946518" cy="192380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712788" y="3575050"/>
            <a:ext cx="9958387" cy="23383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6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95325" y="1365663"/>
            <a:ext cx="6619875" cy="445324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7781572" y="1363288"/>
            <a:ext cx="3673679" cy="445205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0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325" y="1989138"/>
            <a:ext cx="10801350" cy="242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665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58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82" r:id="rId12"/>
    <p:sldLayoutId id="2147483681" r:id="rId13"/>
    <p:sldLayoutId id="2147483684" r:id="rId14"/>
    <p:sldLayoutId id="2147483683" r:id="rId15"/>
    <p:sldLayoutId id="2147483672" r:id="rId16"/>
    <p:sldLayoutId id="2147483686" r:id="rId17"/>
    <p:sldLayoutId id="2147483673" r:id="rId18"/>
    <p:sldLayoutId id="2147483678" r:id="rId19"/>
    <p:sldLayoutId id="2147483685" r:id="rId20"/>
    <p:sldLayoutId id="2147483656" r:id="rId21"/>
    <p:sldLayoutId id="2147483687" r:id="rId22"/>
    <p:sldLayoutId id="2147483688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00559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5" pos="892" userDrawn="1">
          <p15:clr>
            <a:srgbClr val="F26B43"/>
          </p15:clr>
        </p15:guide>
        <p15:guide id="6" pos="1345" userDrawn="1">
          <p15:clr>
            <a:srgbClr val="F26B43"/>
          </p15:clr>
        </p15:guide>
        <p15:guide id="7" pos="1799" userDrawn="1">
          <p15:clr>
            <a:srgbClr val="F26B43"/>
          </p15:clr>
        </p15:guide>
        <p15:guide id="8" pos="2252" userDrawn="1">
          <p15:clr>
            <a:srgbClr val="F26B43"/>
          </p15:clr>
        </p15:guide>
        <p15:guide id="9" pos="2706" userDrawn="1">
          <p15:clr>
            <a:srgbClr val="F26B43"/>
          </p15:clr>
        </p15:guide>
        <p15:guide id="10" pos="3160" userDrawn="1">
          <p15:clr>
            <a:srgbClr val="F26B43"/>
          </p15:clr>
        </p15:guide>
        <p15:guide id="11" pos="3613" userDrawn="1">
          <p15:clr>
            <a:srgbClr val="F26B43"/>
          </p15:clr>
        </p15:guide>
        <p15:guide id="12" pos="4067" userDrawn="1">
          <p15:clr>
            <a:srgbClr val="F26B43"/>
          </p15:clr>
        </p15:guide>
        <p15:guide id="13" pos="4520" userDrawn="1">
          <p15:clr>
            <a:srgbClr val="F26B43"/>
          </p15:clr>
        </p15:guide>
        <p15:guide id="14" pos="4974" userDrawn="1">
          <p15:clr>
            <a:srgbClr val="F26B43"/>
          </p15:clr>
        </p15:guide>
        <p15:guide id="15" pos="5428" userDrawn="1">
          <p15:clr>
            <a:srgbClr val="F26B43"/>
          </p15:clr>
        </p15:guide>
        <p15:guide id="16" pos="5881" userDrawn="1">
          <p15:clr>
            <a:srgbClr val="F26B43"/>
          </p15:clr>
        </p15:guide>
        <p15:guide id="17" pos="6335" userDrawn="1">
          <p15:clr>
            <a:srgbClr val="F26B43"/>
          </p15:clr>
        </p15:guide>
        <p15:guide id="18" pos="6788" userDrawn="1">
          <p15:clr>
            <a:srgbClr val="F26B43"/>
          </p15:clr>
        </p15:guide>
        <p15:guide id="19" orient="horz" pos="799" userDrawn="1">
          <p15:clr>
            <a:srgbClr val="F26B43"/>
          </p15:clr>
        </p15:guide>
        <p15:guide id="20" orient="horz" pos="1253" userDrawn="1">
          <p15:clr>
            <a:srgbClr val="F26B43"/>
          </p15:clr>
        </p15:guide>
        <p15:guide id="21" orient="horz" pos="1706" userDrawn="1">
          <p15:clr>
            <a:srgbClr val="F26B43"/>
          </p15:clr>
        </p15:guide>
        <p15:guide id="22" orient="horz" pos="2160" userDrawn="1">
          <p15:clr>
            <a:srgbClr val="F26B43"/>
          </p15:clr>
        </p15:guide>
        <p15:guide id="23" orient="horz" pos="2614" userDrawn="1">
          <p15:clr>
            <a:srgbClr val="F26B43"/>
          </p15:clr>
        </p15:guide>
        <p15:guide id="24" orient="horz" pos="3067" userDrawn="1">
          <p15:clr>
            <a:srgbClr val="F26B43"/>
          </p15:clr>
        </p15:guide>
        <p15:guide id="25" orient="horz" pos="3521" userDrawn="1">
          <p15:clr>
            <a:srgbClr val="F26B43"/>
          </p15:clr>
        </p15:guide>
        <p15:guide id="26" pos="665" userDrawn="1">
          <p15:clr>
            <a:srgbClr val="F26B43"/>
          </p15:clr>
        </p15:guide>
        <p15:guide id="27" pos="1118" userDrawn="1">
          <p15:clr>
            <a:srgbClr val="F26B43"/>
          </p15:clr>
        </p15:guide>
        <p15:guide id="28" pos="1572" userDrawn="1">
          <p15:clr>
            <a:srgbClr val="F26B43"/>
          </p15:clr>
        </p15:guide>
        <p15:guide id="29" pos="2026" userDrawn="1">
          <p15:clr>
            <a:srgbClr val="F26B43"/>
          </p15:clr>
        </p15:guide>
        <p15:guide id="30" pos="2479" userDrawn="1">
          <p15:clr>
            <a:srgbClr val="F26B43"/>
          </p15:clr>
        </p15:guide>
        <p15:guide id="31" pos="2933" userDrawn="1">
          <p15:clr>
            <a:srgbClr val="F26B43"/>
          </p15:clr>
        </p15:guide>
        <p15:guide id="32" pos="3386" userDrawn="1">
          <p15:clr>
            <a:srgbClr val="F26B43"/>
          </p15:clr>
        </p15:guide>
        <p15:guide id="33" pos="3840" userDrawn="1">
          <p15:clr>
            <a:srgbClr val="F26B43"/>
          </p15:clr>
        </p15:guide>
        <p15:guide id="34" pos="4294" userDrawn="1">
          <p15:clr>
            <a:srgbClr val="F26B43"/>
          </p15:clr>
        </p15:guide>
        <p15:guide id="35" pos="4747" userDrawn="1">
          <p15:clr>
            <a:srgbClr val="F26B43"/>
          </p15:clr>
        </p15:guide>
        <p15:guide id="36" pos="5201" userDrawn="1">
          <p15:clr>
            <a:srgbClr val="F26B43"/>
          </p15:clr>
        </p15:guide>
        <p15:guide id="37" pos="5654" userDrawn="1">
          <p15:clr>
            <a:srgbClr val="F26B43"/>
          </p15:clr>
        </p15:guide>
        <p15:guide id="38" pos="6108" userDrawn="1">
          <p15:clr>
            <a:srgbClr val="F26B43"/>
          </p15:clr>
        </p15:guide>
        <p15:guide id="39" pos="6562" userDrawn="1">
          <p15:clr>
            <a:srgbClr val="F26B43"/>
          </p15:clr>
        </p15:guide>
        <p15:guide id="40" pos="7015" userDrawn="1">
          <p15:clr>
            <a:srgbClr val="F26B43"/>
          </p15:clr>
        </p15:guide>
        <p15:guide id="41" orient="horz" pos="572" userDrawn="1">
          <p15:clr>
            <a:srgbClr val="F26B43"/>
          </p15:clr>
        </p15:guide>
        <p15:guide id="42" orient="horz" pos="1026" userDrawn="1">
          <p15:clr>
            <a:srgbClr val="F26B43"/>
          </p15:clr>
        </p15:guide>
        <p15:guide id="43" orient="horz" pos="1480" userDrawn="1">
          <p15:clr>
            <a:srgbClr val="F26B43"/>
          </p15:clr>
        </p15:guide>
        <p15:guide id="44" orient="horz" pos="1933" userDrawn="1">
          <p15:clr>
            <a:srgbClr val="F26B43"/>
          </p15:clr>
        </p15:guide>
        <p15:guide id="45" orient="horz" pos="2387" userDrawn="1">
          <p15:clr>
            <a:srgbClr val="F26B43"/>
          </p15:clr>
        </p15:guide>
        <p15:guide id="46" orient="horz" pos="2840" userDrawn="1">
          <p15:clr>
            <a:srgbClr val="F26B43"/>
          </p15:clr>
        </p15:guide>
        <p15:guide id="47" orient="horz" pos="3294" userDrawn="1">
          <p15:clr>
            <a:srgbClr val="F26B43"/>
          </p15:clr>
        </p15:guide>
        <p15:guide id="48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12801" y="4144820"/>
            <a:ext cx="6578600" cy="1708144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Franklin Gothic Book" panose="020B0503020102020204" pitchFamily="34" charset="0"/>
              </a:rPr>
              <a:t>Опыт реализации механизма возмещения расходов на мероприятия по сокращению производственного травматизма и профессиональных заболеваний </a:t>
            </a:r>
            <a:br>
              <a:rPr lang="ru-RU" dirty="0" smtClean="0">
                <a:latin typeface="Franklin Gothic Book" panose="020B0503020102020204" pitchFamily="34" charset="0"/>
              </a:rPr>
            </a:br>
            <a:r>
              <a:rPr lang="ru-RU" dirty="0" smtClean="0">
                <a:latin typeface="Franklin Gothic Book" panose="020B0503020102020204" pitchFamily="34" charset="0"/>
              </a:rPr>
              <a:t>ООО «Транснефть – Порт Козьмино»</a:t>
            </a:r>
            <a:endParaRPr lang="ru-RU" b="1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52404" y="5739175"/>
            <a:ext cx="5619796" cy="105157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1800" b="1" dirty="0">
                <a:solidFill>
                  <a:srgbClr val="005596"/>
                </a:solidFill>
                <a:latin typeface="Franklin Gothic Book" panose="020B0503020102020204" pitchFamily="34" charset="0"/>
              </a:rPr>
              <a:t>Докладчик: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1800" b="1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Власенко Роман Владимирович</a:t>
            </a:r>
            <a:endParaRPr lang="ru-RU" sz="1800" b="1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1800" b="1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Заместитель главного инженера – начальник </a:t>
            </a:r>
            <a:r>
              <a:rPr lang="ru-RU" sz="1800" b="1" dirty="0" err="1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УБТиПК</a:t>
            </a:r>
            <a:endParaRPr lang="ru-RU" sz="1800" b="1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998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25641" r="20501" b="46256"/>
          <a:stretch/>
        </p:blipFill>
        <p:spPr>
          <a:xfrm>
            <a:off x="7897546" y="4103421"/>
            <a:ext cx="3560894" cy="265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29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98470" y="55237"/>
            <a:ext cx="793531" cy="723813"/>
          </a:xfrm>
        </p:spPr>
        <p:txBody>
          <a:bodyPr/>
          <a:lstStyle/>
          <a:p>
            <a:fld id="{E0873B94-4783-493A-A67E-0962CDEFD891}" type="slidenum">
              <a:rPr lang="ru-RU" sz="2400">
                <a:solidFill>
                  <a:srgbClr val="005596"/>
                </a:solidFill>
                <a:latin typeface="Franklin Gothic Book" panose="020B0503020102020204" pitchFamily="34" charset="0"/>
              </a:rPr>
              <a:pPr/>
              <a:t>2</a:t>
            </a:fld>
            <a:endParaRPr lang="ru-RU" sz="2400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ShName2019072914-20-16"/>
          <p:cNvSpPr/>
          <p:nvPr/>
        </p:nvSpPr>
        <p:spPr>
          <a:xfrm>
            <a:off x="811324" y="140984"/>
            <a:ext cx="12960" cy="4674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4" y="1"/>
            <a:ext cx="3845166" cy="7790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1" y="736214"/>
            <a:ext cx="12159892" cy="116623"/>
          </a:xfrm>
          <a:prstGeom prst="rect">
            <a:avLst/>
          </a:prstGeom>
        </p:spPr>
      </p:pic>
      <p:sp>
        <p:nvSpPr>
          <p:cNvPr id="41" name="Текст 1"/>
          <p:cNvSpPr txBox="1">
            <a:spLocks/>
          </p:cNvSpPr>
          <p:nvPr/>
        </p:nvSpPr>
        <p:spPr>
          <a:xfrm>
            <a:off x="1723866" y="-21360"/>
            <a:ext cx="10467287" cy="800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031601"/>
              </p:ext>
            </p:extLst>
          </p:nvPr>
        </p:nvGraphicFramePr>
        <p:xfrm>
          <a:off x="-845" y="1112057"/>
          <a:ext cx="1219199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172">
                  <a:extLst>
                    <a:ext uri="{9D8B030D-6E8A-4147-A177-3AD203B41FA5}">
                      <a16:colId xmlns:a16="http://schemas.microsoft.com/office/drawing/2014/main" val="3290964832"/>
                    </a:ext>
                  </a:extLst>
                </a:gridCol>
                <a:gridCol w="1164256">
                  <a:extLst>
                    <a:ext uri="{9D8B030D-6E8A-4147-A177-3AD203B41FA5}">
                      <a16:colId xmlns:a16="http://schemas.microsoft.com/office/drawing/2014/main" val="121442479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57356493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67323255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708767559"/>
                    </a:ext>
                  </a:extLst>
                </a:gridCol>
                <a:gridCol w="1596719">
                  <a:extLst>
                    <a:ext uri="{9D8B030D-6E8A-4147-A177-3AD203B41FA5}">
                      <a16:colId xmlns:a16="http://schemas.microsoft.com/office/drawing/2014/main" val="1402683058"/>
                    </a:ext>
                  </a:extLst>
                </a:gridCol>
                <a:gridCol w="1886709">
                  <a:extLst>
                    <a:ext uri="{9D8B030D-6E8A-4147-A177-3AD203B41FA5}">
                      <a16:colId xmlns:a16="http://schemas.microsoft.com/office/drawing/2014/main" val="276004360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План мероприятий по улучшению условий и охраны труда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и снижению профессиональных рисков ООО «Транснефть - Порт Козьмино» за 5 лет</a:t>
                      </a:r>
                      <a:endParaRPr lang="ru-RU" b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90509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Год вовлечения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2019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2020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2021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2022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ИТОГО за 5 лет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3709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Организационные мероприятия (тыс.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руб.)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10,83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8,33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8016,10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7009,34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15077,60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1691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Технико-технологические мероприятия (тыс.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руб.)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6816,3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6118,26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16495,25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4093,18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6519,00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40041,99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181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Обучение персонала (тыс.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руб.)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1055,1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1109,99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1057,15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760,00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1905,14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5887,38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514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Санитарно-гигиенические мероприятия (тыс.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руб.)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33965,5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26561,41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27146,49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52767,51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47009,51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187450,42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559216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Лечебно-профилактические мероприятия (тыс.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руб.)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3721,2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2073,01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4534,01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5456,00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5503,38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21287,6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621216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ИТОГО: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45591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35873,50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49241,23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71092,79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67946,37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269744,99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4901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61232" y="34262"/>
            <a:ext cx="8170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5596"/>
                </a:solidFill>
                <a:latin typeface="Franklin Gothic Book" panose="020B0503020102020204" pitchFamily="34" charset="0"/>
              </a:rPr>
              <a:t>Финансовое обеспечение предупредительных мер по сокращению производственного травматизма и профессиональных заболеваний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2280534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98470" y="55237"/>
            <a:ext cx="793531" cy="723813"/>
          </a:xfrm>
        </p:spPr>
        <p:txBody>
          <a:bodyPr/>
          <a:lstStyle/>
          <a:p>
            <a:fld id="{E0873B94-4783-493A-A67E-0962CDEFD891}" type="slidenum">
              <a:rPr lang="ru-RU" sz="2400">
                <a:solidFill>
                  <a:srgbClr val="005596"/>
                </a:solidFill>
                <a:latin typeface="Franklin Gothic Book" panose="020B0503020102020204" pitchFamily="34" charset="0"/>
              </a:rPr>
              <a:pPr/>
              <a:t>3</a:t>
            </a:fld>
            <a:endParaRPr lang="ru-RU" sz="2400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ShName2019072914-20-16"/>
          <p:cNvSpPr/>
          <p:nvPr/>
        </p:nvSpPr>
        <p:spPr>
          <a:xfrm>
            <a:off x="811324" y="140984"/>
            <a:ext cx="12960" cy="4674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4" y="1"/>
            <a:ext cx="3845166" cy="7790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1" y="736214"/>
            <a:ext cx="12159892" cy="116623"/>
          </a:xfrm>
          <a:prstGeom prst="rect">
            <a:avLst/>
          </a:prstGeom>
        </p:spPr>
      </p:pic>
      <p:sp>
        <p:nvSpPr>
          <p:cNvPr id="41" name="Текст 1"/>
          <p:cNvSpPr txBox="1">
            <a:spLocks/>
          </p:cNvSpPr>
          <p:nvPr/>
        </p:nvSpPr>
        <p:spPr>
          <a:xfrm>
            <a:off x="1723866" y="-21360"/>
            <a:ext cx="10467287" cy="800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Анализ вовлечения средств СФР за 5 лет</a:t>
            </a:r>
            <a:endParaRPr lang="ru-RU" sz="2400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6875"/>
              </p:ext>
            </p:extLst>
          </p:nvPr>
        </p:nvGraphicFramePr>
        <p:xfrm>
          <a:off x="-1" y="980596"/>
          <a:ext cx="12191154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801">
                  <a:extLst>
                    <a:ext uri="{9D8B030D-6E8A-4147-A177-3AD203B41FA5}">
                      <a16:colId xmlns:a16="http://schemas.microsoft.com/office/drawing/2014/main" val="2798143366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4188459395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13704364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685327789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7907023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314972814"/>
                    </a:ext>
                  </a:extLst>
                </a:gridCol>
                <a:gridCol w="1370753">
                  <a:extLst>
                    <a:ext uri="{9D8B030D-6E8A-4147-A177-3AD203B41FA5}">
                      <a16:colId xmlns:a16="http://schemas.microsoft.com/office/drawing/2014/main" val="2897367349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Расходование</a:t>
                      </a:r>
                      <a:r>
                        <a:rPr lang="ru-RU" baseline="0" dirty="0" smtClean="0"/>
                        <a:t> средств СФР на обучение персонала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29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Год вовлечения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ИТОГО за 5 лет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572377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(тыс.</a:t>
                      </a:r>
                      <a:r>
                        <a:rPr lang="ru-RU" baseline="0" dirty="0" smtClean="0"/>
                        <a:t> руб.)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252,0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261,7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328,6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637,4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1779,7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38387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сотрудников прошедших обучение за счет средств СФР (чел)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348</a:t>
                      </a: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6324904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54623530"/>
              </p:ext>
            </p:extLst>
          </p:nvPr>
        </p:nvGraphicFramePr>
        <p:xfrm>
          <a:off x="2957476" y="3752543"/>
          <a:ext cx="8149251" cy="322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3" y="4816626"/>
            <a:ext cx="2436706" cy="1801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386" y="3198901"/>
            <a:ext cx="1213127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n w="0">
                  <a:solidFill>
                    <a:schemeClr val="accent4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</a:rPr>
              <a:t>Сумма, затраченная организацией на обучение персонала за 5 лет, составила 5887,38 </a:t>
            </a:r>
            <a:r>
              <a:rPr lang="ru-RU" dirty="0" err="1" smtClean="0">
                <a:ln w="0">
                  <a:solidFill>
                    <a:schemeClr val="accent4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</a:rPr>
              <a:t>т.р</a:t>
            </a:r>
            <a:r>
              <a:rPr lang="ru-RU" dirty="0" smtClean="0">
                <a:ln w="0">
                  <a:solidFill>
                    <a:schemeClr val="accent4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</a:rPr>
              <a:t>.</a:t>
            </a:r>
          </a:p>
          <a:p>
            <a:r>
              <a:rPr lang="ru-RU" dirty="0" smtClean="0">
                <a:ln w="0">
                  <a:solidFill>
                    <a:schemeClr val="accent4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</a:rPr>
              <a:t>Сумма средств СФР компенсированная за 5 лет, составила 1779,7 </a:t>
            </a:r>
            <a:r>
              <a:rPr lang="ru-RU" dirty="0" err="1" smtClean="0">
                <a:ln w="0">
                  <a:solidFill>
                    <a:schemeClr val="accent4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</a:rPr>
              <a:t>т.р</a:t>
            </a:r>
            <a:r>
              <a:rPr lang="ru-RU" dirty="0" smtClean="0">
                <a:ln w="0">
                  <a:solidFill>
                    <a:schemeClr val="accent4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</a:rPr>
              <a:t>. или 30,2% от суммы затраченной организацией</a:t>
            </a:r>
            <a:endParaRPr lang="ru-RU" dirty="0">
              <a:ln w="0">
                <a:solidFill>
                  <a:schemeClr val="accent4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09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2"/>
          <a:stretch/>
        </p:blipFill>
        <p:spPr>
          <a:xfrm>
            <a:off x="10921279" y="5536453"/>
            <a:ext cx="1269874" cy="131273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98470" y="55237"/>
            <a:ext cx="793531" cy="723813"/>
          </a:xfrm>
        </p:spPr>
        <p:txBody>
          <a:bodyPr/>
          <a:lstStyle/>
          <a:p>
            <a:fld id="{E0873B94-4783-493A-A67E-0962CDEFD891}" type="slidenum">
              <a:rPr lang="ru-RU" sz="2400">
                <a:solidFill>
                  <a:srgbClr val="005596"/>
                </a:solidFill>
                <a:latin typeface="Franklin Gothic Book" panose="020B0503020102020204" pitchFamily="34" charset="0"/>
              </a:rPr>
              <a:pPr/>
              <a:t>4</a:t>
            </a:fld>
            <a:endParaRPr lang="ru-RU" sz="2400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ShName2019072914-20-16"/>
          <p:cNvSpPr/>
          <p:nvPr/>
        </p:nvSpPr>
        <p:spPr>
          <a:xfrm>
            <a:off x="811324" y="140984"/>
            <a:ext cx="12960" cy="4674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4" y="1"/>
            <a:ext cx="3845166" cy="7790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1" y="736214"/>
            <a:ext cx="12159892" cy="116623"/>
          </a:xfrm>
          <a:prstGeom prst="rect">
            <a:avLst/>
          </a:prstGeom>
        </p:spPr>
      </p:pic>
      <p:sp>
        <p:nvSpPr>
          <p:cNvPr id="41" name="Текст 1"/>
          <p:cNvSpPr txBox="1">
            <a:spLocks/>
          </p:cNvSpPr>
          <p:nvPr/>
        </p:nvSpPr>
        <p:spPr>
          <a:xfrm>
            <a:off x="3860800" y="0"/>
            <a:ext cx="6783959" cy="800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Категория работников проходящих обучение за счет средств СФР</a:t>
            </a:r>
            <a:endParaRPr lang="ru-RU" sz="2400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951" y="1853260"/>
            <a:ext cx="605960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Franklin Gothic Book" panose="020B0503020102020204" pitchFamily="34" charset="0"/>
              </a:rPr>
              <a:t>«</a:t>
            </a:r>
            <a:r>
              <a:rPr lang="ru-RU" sz="1600" dirty="0">
                <a:latin typeface="Franklin Gothic Book" panose="020B0503020102020204" pitchFamily="34" charset="0"/>
              </a:rPr>
              <a:t>А» –программа обучения по общим вопросам ОТ и функционирования системы управления </a:t>
            </a:r>
            <a:r>
              <a:rPr lang="ru-RU" sz="1600" dirty="0" smtClean="0">
                <a:latin typeface="Franklin Gothic Book" panose="020B0503020102020204" pitchFamily="34" charset="0"/>
              </a:rPr>
              <a:t>ОТ (не реже 1 раза в 3 года)</a:t>
            </a:r>
            <a:endParaRPr lang="ru-RU" sz="1600" dirty="0">
              <a:latin typeface="Franklin Gothic Book" panose="020B05030201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Franklin Gothic Book" panose="020B0503020102020204" pitchFamily="34" charset="0"/>
              </a:rPr>
              <a:t>«Б» – программа обучения безопасным методам и приемам выполнения работ при воздействии вредных и (или) опасных производственных факторов, источников опасности, идентифицированных в рамках специальной оценки условий труда и оценки профессиональных </a:t>
            </a:r>
            <a:r>
              <a:rPr lang="ru-RU" sz="1600" dirty="0" smtClean="0">
                <a:latin typeface="Franklin Gothic Book" panose="020B0503020102020204" pitchFamily="34" charset="0"/>
              </a:rPr>
              <a:t>рисков </a:t>
            </a:r>
            <a:r>
              <a:rPr lang="ru-RU" sz="1600" dirty="0">
                <a:latin typeface="Franklin Gothic Book" panose="020B0503020102020204" pitchFamily="34" charset="0"/>
              </a:rPr>
              <a:t>(не реже 1 раза в 3 года)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Franklin Gothic Book" panose="020B0503020102020204" pitchFamily="34" charset="0"/>
              </a:rPr>
              <a:t>«В» – программа обучения безопасным методам и приемам выполнения работ повышенной опасности, к которым предъявляются дополнительные требования в соответствии с нормативными правовыми актами, содержащими государственные нормативные требования охраны труда</a:t>
            </a:r>
            <a:r>
              <a:rPr lang="ru-RU" sz="1600" dirty="0" smtClean="0">
                <a:latin typeface="Franklin Gothic Book" panose="020B0503020102020204" pitchFamily="34" charset="0"/>
              </a:rPr>
              <a:t> </a:t>
            </a:r>
            <a:r>
              <a:rPr lang="ru-RU" sz="1600" dirty="0">
                <a:latin typeface="Franklin Gothic Book" panose="020B0503020102020204" pitchFamily="34" charset="0"/>
              </a:rPr>
              <a:t>(не реже 1 раза в </a:t>
            </a:r>
            <a:r>
              <a:rPr lang="ru-RU" sz="1600" dirty="0" smtClean="0">
                <a:latin typeface="Franklin Gothic Book" panose="020B0503020102020204" pitchFamily="34" charset="0"/>
              </a:rPr>
              <a:t>год)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Franklin Gothic Book" panose="020B0503020102020204" pitchFamily="34" charset="0"/>
              </a:rPr>
              <a:t>Программа обучения по оказанию первой помощи </a:t>
            </a:r>
            <a:r>
              <a:rPr lang="ru-RU" sz="1600" dirty="0" smtClean="0">
                <a:latin typeface="Franklin Gothic Book" panose="020B0503020102020204" pitchFamily="34" charset="0"/>
              </a:rPr>
              <a:t>пострадавшим</a:t>
            </a:r>
            <a:r>
              <a:rPr lang="ru-RU" sz="1600" dirty="0">
                <a:latin typeface="Franklin Gothic Book" panose="020B0503020102020204" pitchFamily="34" charset="0"/>
              </a:rPr>
              <a:t>(не реже 1 раза в 3 года</a:t>
            </a:r>
            <a:r>
              <a:rPr lang="ru-RU" sz="1600" dirty="0" smtClean="0">
                <a:latin typeface="Franklin Gothic Book" panose="020B05030201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Franklin Gothic Book" panose="020B0503020102020204" pitchFamily="34" charset="0"/>
              </a:rPr>
              <a:t>Программа обучения по использованию (применению) средств индивидуальной </a:t>
            </a:r>
            <a:r>
              <a:rPr lang="ru-RU" sz="1600" dirty="0" smtClean="0">
                <a:latin typeface="Franklin Gothic Book" panose="020B0503020102020204" pitchFamily="34" charset="0"/>
              </a:rPr>
              <a:t>защиты</a:t>
            </a:r>
            <a:r>
              <a:rPr lang="ru-RU" sz="1600" dirty="0">
                <a:latin typeface="Franklin Gothic Book" panose="020B0503020102020204" pitchFamily="34" charset="0"/>
              </a:rPr>
              <a:t>(не реже 1 раза в 3 года</a:t>
            </a:r>
            <a:r>
              <a:rPr lang="ru-RU" sz="1600" dirty="0" smtClean="0">
                <a:latin typeface="Franklin Gothic Book" panose="020B0503020102020204" pitchFamily="34" charset="0"/>
              </a:rPr>
              <a:t>)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387152" y="3815447"/>
            <a:ext cx="1255594" cy="846161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813342" y="2259573"/>
            <a:ext cx="4183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Franklin Gothic Book" panose="020B0503020102020204" pitchFamily="34" charset="0"/>
              </a:rPr>
              <a:t>Обучение данной категории работников осуществляется в обучающих организациях, оказывающих </a:t>
            </a:r>
            <a:r>
              <a:rPr lang="ru-RU" sz="1600" dirty="0">
                <a:latin typeface="Franklin Gothic Book" panose="020B0503020102020204" pitchFamily="34" charset="0"/>
              </a:rPr>
              <a:t>услуги по обучению работодателей и работников вопросам охраны </a:t>
            </a:r>
            <a:r>
              <a:rPr lang="ru-RU" sz="1600" dirty="0" smtClean="0">
                <a:latin typeface="Franklin Gothic Book" panose="020B0503020102020204" pitchFamily="34" charset="0"/>
              </a:rPr>
              <a:t>труда, аккредитованных и включенных </a:t>
            </a:r>
            <a:r>
              <a:rPr lang="ru-RU" sz="1600" dirty="0">
                <a:latin typeface="Franklin Gothic Book" panose="020B0503020102020204" pitchFamily="34" charset="0"/>
              </a:rPr>
              <a:t>в реестр Министерства труда и социальной защиты Российской </a:t>
            </a:r>
            <a:r>
              <a:rPr lang="ru-RU" sz="1600" dirty="0" smtClean="0">
                <a:latin typeface="Franklin Gothic Book" panose="020B0503020102020204" pitchFamily="34" charset="0"/>
              </a:rPr>
              <a:t>Федерации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3342" y="4623161"/>
            <a:ext cx="4183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Franklin Gothic Book" panose="020B0503020102020204" pitchFamily="34" charset="0"/>
              </a:rPr>
              <a:t>Основной обучающей организацией в области охраны труда для ООО «Транснефть – Порт Козьмино</a:t>
            </a:r>
            <a:r>
              <a:rPr lang="ru-RU" sz="1600" dirty="0">
                <a:latin typeface="Franklin Gothic Book" panose="020B0503020102020204" pitchFamily="34" charset="0"/>
              </a:rPr>
              <a:t>» является </a:t>
            </a:r>
            <a:r>
              <a:rPr lang="ru-RU" sz="1600" b="1" dirty="0">
                <a:latin typeface="Franklin Gothic Book" panose="020B0503020102020204" pitchFamily="34" charset="0"/>
              </a:rPr>
              <a:t>ГПОАУ «Амурский многофункциональный центр профессиональных квалификаций»</a:t>
            </a:r>
            <a:r>
              <a:rPr lang="ru-RU" sz="1600" dirty="0">
                <a:latin typeface="Franklin Gothic Book" panose="020B0503020102020204" pitchFamily="34" charset="0"/>
              </a:rPr>
              <a:t> </a:t>
            </a:r>
            <a:r>
              <a:rPr lang="ru-RU" sz="1600" dirty="0" smtClean="0">
                <a:latin typeface="Franklin Gothic Book" panose="020B0503020102020204" pitchFamily="34" charset="0"/>
              </a:rPr>
              <a:t>в </a:t>
            </a:r>
          </a:p>
          <a:p>
            <a:r>
              <a:rPr lang="ru-RU" sz="1600" dirty="0" smtClean="0">
                <a:latin typeface="Franklin Gothic Book" panose="020B0503020102020204" pitchFamily="34" charset="0"/>
              </a:rPr>
              <a:t>г. Белогорске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643" y="1029883"/>
            <a:ext cx="9269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Franklin Gothic Book" panose="020B0503020102020204" pitchFamily="34" charset="0"/>
              </a:rPr>
              <a:t>Члены комиссии по проверке знаний требований охраны труда, использования СИЗ и оказания ПП. Специалисты по охране труда. Члены комитетов (комиссий) по охране труда.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41" y="2087231"/>
            <a:ext cx="1728216" cy="17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5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98470" y="55237"/>
            <a:ext cx="793531" cy="723813"/>
          </a:xfrm>
        </p:spPr>
        <p:txBody>
          <a:bodyPr/>
          <a:lstStyle/>
          <a:p>
            <a:fld id="{E0873B94-4783-493A-A67E-0962CDEFD891}" type="slidenum">
              <a:rPr lang="ru-RU" sz="2400">
                <a:solidFill>
                  <a:srgbClr val="005596"/>
                </a:solidFill>
                <a:latin typeface="Franklin Gothic Book" panose="020B0503020102020204" pitchFamily="34" charset="0"/>
              </a:rPr>
              <a:pPr/>
              <a:t>5</a:t>
            </a:fld>
            <a:endParaRPr lang="ru-RU" sz="2400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ShName2019072914-20-16"/>
          <p:cNvSpPr/>
          <p:nvPr/>
        </p:nvSpPr>
        <p:spPr>
          <a:xfrm>
            <a:off x="811324" y="140984"/>
            <a:ext cx="12960" cy="4674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4" y="1"/>
            <a:ext cx="3845166" cy="7790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1" y="736214"/>
            <a:ext cx="12159892" cy="116623"/>
          </a:xfrm>
          <a:prstGeom prst="rect">
            <a:avLst/>
          </a:prstGeom>
        </p:spPr>
      </p:pic>
      <p:sp>
        <p:nvSpPr>
          <p:cNvPr id="41" name="Текст 1"/>
          <p:cNvSpPr txBox="1">
            <a:spLocks/>
          </p:cNvSpPr>
          <p:nvPr/>
        </p:nvSpPr>
        <p:spPr>
          <a:xfrm>
            <a:off x="3740728" y="0"/>
            <a:ext cx="7961746" cy="800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Организация процесса возврата </a:t>
            </a:r>
            <a:r>
              <a:rPr lang="ru-RU" sz="20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денежных </a:t>
            </a:r>
            <a:r>
              <a:rPr lang="ru-RU" sz="2000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средств  за обучение </a:t>
            </a:r>
            <a:r>
              <a:rPr lang="ru-RU" sz="20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по охране труда </a:t>
            </a:r>
            <a:r>
              <a:rPr lang="ru-RU" sz="2000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на примере ООО «Транснефть - Порт Козьмино»</a:t>
            </a:r>
            <a:endParaRPr lang="ru-RU" sz="2000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1257048" y="995766"/>
            <a:ext cx="3269045" cy="1634522"/>
          </a:xfrm>
          <a:custGeom>
            <a:avLst/>
            <a:gdLst>
              <a:gd name="connsiteX0" fmla="*/ 0 w 3269045"/>
              <a:gd name="connsiteY0" fmla="*/ 163452 h 1634522"/>
              <a:gd name="connsiteX1" fmla="*/ 163452 w 3269045"/>
              <a:gd name="connsiteY1" fmla="*/ 0 h 1634522"/>
              <a:gd name="connsiteX2" fmla="*/ 3105593 w 3269045"/>
              <a:gd name="connsiteY2" fmla="*/ 0 h 1634522"/>
              <a:gd name="connsiteX3" fmla="*/ 3269045 w 3269045"/>
              <a:gd name="connsiteY3" fmla="*/ 163452 h 1634522"/>
              <a:gd name="connsiteX4" fmla="*/ 3269045 w 3269045"/>
              <a:gd name="connsiteY4" fmla="*/ 1471070 h 1634522"/>
              <a:gd name="connsiteX5" fmla="*/ 3105593 w 3269045"/>
              <a:gd name="connsiteY5" fmla="*/ 1634522 h 1634522"/>
              <a:gd name="connsiteX6" fmla="*/ 163452 w 3269045"/>
              <a:gd name="connsiteY6" fmla="*/ 1634522 h 1634522"/>
              <a:gd name="connsiteX7" fmla="*/ 0 w 3269045"/>
              <a:gd name="connsiteY7" fmla="*/ 1471070 h 1634522"/>
              <a:gd name="connsiteX8" fmla="*/ 0 w 3269045"/>
              <a:gd name="connsiteY8" fmla="*/ 163452 h 163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9045" h="1634522">
                <a:moveTo>
                  <a:pt x="0" y="163452"/>
                </a:moveTo>
                <a:cubicBezTo>
                  <a:pt x="0" y="73180"/>
                  <a:pt x="73180" y="0"/>
                  <a:pt x="163452" y="0"/>
                </a:cubicBezTo>
                <a:lnTo>
                  <a:pt x="3105593" y="0"/>
                </a:lnTo>
                <a:cubicBezTo>
                  <a:pt x="3195865" y="0"/>
                  <a:pt x="3269045" y="73180"/>
                  <a:pt x="3269045" y="163452"/>
                </a:cubicBezTo>
                <a:lnTo>
                  <a:pt x="3269045" y="1471070"/>
                </a:lnTo>
                <a:cubicBezTo>
                  <a:pt x="3269045" y="1561342"/>
                  <a:pt x="3195865" y="1634522"/>
                  <a:pt x="3105593" y="1634522"/>
                </a:cubicBezTo>
                <a:lnTo>
                  <a:pt x="163452" y="1634522"/>
                </a:lnTo>
                <a:cubicBezTo>
                  <a:pt x="73180" y="1634522"/>
                  <a:pt x="0" y="1561342"/>
                  <a:pt x="0" y="1471070"/>
                </a:cubicBezTo>
                <a:lnTo>
                  <a:pt x="0" y="163452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74" tIns="73274" rIns="85974" bIns="7327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Franklin Gothic Book" panose="020B0503020102020204" pitchFamily="34" charset="0"/>
              </a:rPr>
              <a:t>Финансовое обеспечение предупредительных мер за счет сумм страховых взносов</a:t>
            </a:r>
            <a:endParaRPr lang="ru-RU" sz="2000" b="1" kern="1200" dirty="0">
              <a:latin typeface="Franklin Gothic Book" panose="020B05030201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1583952" y="2630289"/>
            <a:ext cx="326904" cy="122589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25891"/>
                </a:lnTo>
                <a:lnTo>
                  <a:pt x="326904" y="1225891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олилиния 19"/>
          <p:cNvSpPr/>
          <p:nvPr/>
        </p:nvSpPr>
        <p:spPr>
          <a:xfrm>
            <a:off x="1910857" y="3038919"/>
            <a:ext cx="2615236" cy="1634522"/>
          </a:xfrm>
          <a:custGeom>
            <a:avLst/>
            <a:gdLst>
              <a:gd name="connsiteX0" fmla="*/ 0 w 2615236"/>
              <a:gd name="connsiteY0" fmla="*/ 163452 h 1634522"/>
              <a:gd name="connsiteX1" fmla="*/ 163452 w 2615236"/>
              <a:gd name="connsiteY1" fmla="*/ 0 h 1634522"/>
              <a:gd name="connsiteX2" fmla="*/ 2451784 w 2615236"/>
              <a:gd name="connsiteY2" fmla="*/ 0 h 1634522"/>
              <a:gd name="connsiteX3" fmla="*/ 2615236 w 2615236"/>
              <a:gd name="connsiteY3" fmla="*/ 163452 h 1634522"/>
              <a:gd name="connsiteX4" fmla="*/ 2615236 w 2615236"/>
              <a:gd name="connsiteY4" fmla="*/ 1471070 h 1634522"/>
              <a:gd name="connsiteX5" fmla="*/ 2451784 w 2615236"/>
              <a:gd name="connsiteY5" fmla="*/ 1634522 h 1634522"/>
              <a:gd name="connsiteX6" fmla="*/ 163452 w 2615236"/>
              <a:gd name="connsiteY6" fmla="*/ 1634522 h 1634522"/>
              <a:gd name="connsiteX7" fmla="*/ 0 w 2615236"/>
              <a:gd name="connsiteY7" fmla="*/ 1471070 h 1634522"/>
              <a:gd name="connsiteX8" fmla="*/ 0 w 2615236"/>
              <a:gd name="connsiteY8" fmla="*/ 163452 h 163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5236" h="1634522">
                <a:moveTo>
                  <a:pt x="0" y="163452"/>
                </a:moveTo>
                <a:cubicBezTo>
                  <a:pt x="0" y="73180"/>
                  <a:pt x="73180" y="0"/>
                  <a:pt x="163452" y="0"/>
                </a:cubicBezTo>
                <a:lnTo>
                  <a:pt x="2451784" y="0"/>
                </a:lnTo>
                <a:cubicBezTo>
                  <a:pt x="2542056" y="0"/>
                  <a:pt x="2615236" y="73180"/>
                  <a:pt x="2615236" y="163452"/>
                </a:cubicBezTo>
                <a:lnTo>
                  <a:pt x="2615236" y="1471070"/>
                </a:lnTo>
                <a:cubicBezTo>
                  <a:pt x="2615236" y="1561342"/>
                  <a:pt x="2542056" y="1634522"/>
                  <a:pt x="2451784" y="1634522"/>
                </a:cubicBezTo>
                <a:lnTo>
                  <a:pt x="163452" y="1634522"/>
                </a:lnTo>
                <a:cubicBezTo>
                  <a:pt x="73180" y="1634522"/>
                  <a:pt x="0" y="1561342"/>
                  <a:pt x="0" y="1471070"/>
                </a:cubicBezTo>
                <a:lnTo>
                  <a:pt x="0" y="163452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784" tIns="75814" rIns="89784" bIns="7581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kern="1200" dirty="0" smtClean="0">
                <a:latin typeface="Franklin Gothic Book" panose="020B0503020102020204" pitchFamily="34" charset="0"/>
              </a:rPr>
              <a:t>ЭТАП 1 </a:t>
            </a: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kern="1200" dirty="0" smtClean="0">
                <a:latin typeface="Franklin Gothic Book" panose="020B0503020102020204" pitchFamily="34" charset="0"/>
              </a:rPr>
              <a:t>подача заявления о финансовом обеспечении</a:t>
            </a:r>
            <a:endParaRPr lang="ru-RU" sz="2200" b="1" kern="1200" dirty="0">
              <a:latin typeface="Franklin Gothic Book" panose="020B0503020102020204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1583952" y="2630289"/>
            <a:ext cx="326904" cy="32690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69045"/>
                </a:lnTo>
                <a:lnTo>
                  <a:pt x="326904" y="3269045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олилиния 21"/>
          <p:cNvSpPr/>
          <p:nvPr/>
        </p:nvSpPr>
        <p:spPr>
          <a:xfrm>
            <a:off x="1910857" y="5082072"/>
            <a:ext cx="2615236" cy="1634522"/>
          </a:xfrm>
          <a:custGeom>
            <a:avLst/>
            <a:gdLst>
              <a:gd name="connsiteX0" fmla="*/ 0 w 2615236"/>
              <a:gd name="connsiteY0" fmla="*/ 163452 h 1634522"/>
              <a:gd name="connsiteX1" fmla="*/ 163452 w 2615236"/>
              <a:gd name="connsiteY1" fmla="*/ 0 h 1634522"/>
              <a:gd name="connsiteX2" fmla="*/ 2451784 w 2615236"/>
              <a:gd name="connsiteY2" fmla="*/ 0 h 1634522"/>
              <a:gd name="connsiteX3" fmla="*/ 2615236 w 2615236"/>
              <a:gd name="connsiteY3" fmla="*/ 163452 h 1634522"/>
              <a:gd name="connsiteX4" fmla="*/ 2615236 w 2615236"/>
              <a:gd name="connsiteY4" fmla="*/ 1471070 h 1634522"/>
              <a:gd name="connsiteX5" fmla="*/ 2451784 w 2615236"/>
              <a:gd name="connsiteY5" fmla="*/ 1634522 h 1634522"/>
              <a:gd name="connsiteX6" fmla="*/ 163452 w 2615236"/>
              <a:gd name="connsiteY6" fmla="*/ 1634522 h 1634522"/>
              <a:gd name="connsiteX7" fmla="*/ 0 w 2615236"/>
              <a:gd name="connsiteY7" fmla="*/ 1471070 h 1634522"/>
              <a:gd name="connsiteX8" fmla="*/ 0 w 2615236"/>
              <a:gd name="connsiteY8" fmla="*/ 163452 h 163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5236" h="1634522">
                <a:moveTo>
                  <a:pt x="0" y="163452"/>
                </a:moveTo>
                <a:cubicBezTo>
                  <a:pt x="0" y="73180"/>
                  <a:pt x="73180" y="0"/>
                  <a:pt x="163452" y="0"/>
                </a:cubicBezTo>
                <a:lnTo>
                  <a:pt x="2451784" y="0"/>
                </a:lnTo>
                <a:cubicBezTo>
                  <a:pt x="2542056" y="0"/>
                  <a:pt x="2615236" y="73180"/>
                  <a:pt x="2615236" y="163452"/>
                </a:cubicBezTo>
                <a:lnTo>
                  <a:pt x="2615236" y="1471070"/>
                </a:lnTo>
                <a:cubicBezTo>
                  <a:pt x="2615236" y="1561342"/>
                  <a:pt x="2542056" y="1634522"/>
                  <a:pt x="2451784" y="1634522"/>
                </a:cubicBezTo>
                <a:lnTo>
                  <a:pt x="163452" y="1634522"/>
                </a:lnTo>
                <a:cubicBezTo>
                  <a:pt x="73180" y="1634522"/>
                  <a:pt x="0" y="1561342"/>
                  <a:pt x="0" y="1471070"/>
                </a:cubicBezTo>
                <a:lnTo>
                  <a:pt x="0" y="163452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784" tIns="75814" rIns="89784" bIns="7581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Franklin Gothic Book" panose="020B0503020102020204" pitchFamily="34" charset="0"/>
              </a:rPr>
              <a:t>ЭТАП 2 </a:t>
            </a: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Franklin Gothic Book" panose="020B0503020102020204" pitchFamily="34" charset="0"/>
              </a:rPr>
              <a:t>подача заявления на возмещение и предоставление отчета об использовании средств</a:t>
            </a:r>
            <a:endParaRPr lang="ru-RU" b="1" kern="1200" dirty="0">
              <a:latin typeface="Franklin Gothic Book" panose="020B05030201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17057" t="16194" r="66853" b="6265"/>
          <a:stretch/>
        </p:blipFill>
        <p:spPr>
          <a:xfrm>
            <a:off x="5943398" y="928169"/>
            <a:ext cx="4227580" cy="57299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/>
          <a:srcRect l="72916" t="13333" r="11459" b="8642"/>
          <a:stretch/>
        </p:blipFill>
        <p:spPr>
          <a:xfrm>
            <a:off x="5943398" y="928169"/>
            <a:ext cx="4227580" cy="5903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/>
          <a:srcRect l="67291" t="21728" r="5382" b="28271"/>
          <a:stretch/>
        </p:blipFill>
        <p:spPr>
          <a:xfrm>
            <a:off x="4852997" y="906809"/>
            <a:ext cx="7174653" cy="59249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4665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98470" y="55237"/>
            <a:ext cx="793531" cy="723813"/>
          </a:xfrm>
        </p:spPr>
        <p:txBody>
          <a:bodyPr/>
          <a:lstStyle/>
          <a:p>
            <a:fld id="{E0873B94-4783-493A-A67E-0962CDEFD891}" type="slidenum">
              <a:rPr lang="ru-RU" sz="2400">
                <a:solidFill>
                  <a:srgbClr val="005596"/>
                </a:solidFill>
                <a:latin typeface="Franklin Gothic Book" panose="020B0503020102020204" pitchFamily="34" charset="0"/>
              </a:rPr>
              <a:pPr/>
              <a:t>6</a:t>
            </a:fld>
            <a:endParaRPr lang="ru-RU" sz="2400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ShName2019072914-20-16"/>
          <p:cNvSpPr/>
          <p:nvPr/>
        </p:nvSpPr>
        <p:spPr>
          <a:xfrm>
            <a:off x="811324" y="140984"/>
            <a:ext cx="12960" cy="4674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4" y="1"/>
            <a:ext cx="3845166" cy="7790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1" y="736214"/>
            <a:ext cx="12159892" cy="116623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5050944"/>
              </p:ext>
            </p:extLst>
          </p:nvPr>
        </p:nvGraphicFramePr>
        <p:xfrm>
          <a:off x="1237671" y="980596"/>
          <a:ext cx="10418620" cy="5780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Текст 1"/>
          <p:cNvSpPr txBox="1">
            <a:spLocks/>
          </p:cNvSpPr>
          <p:nvPr/>
        </p:nvSpPr>
        <p:spPr>
          <a:xfrm>
            <a:off x="3740728" y="0"/>
            <a:ext cx="7961746" cy="800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Организация процесса возврата </a:t>
            </a:r>
            <a:r>
              <a:rPr lang="ru-RU" sz="20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денежных </a:t>
            </a:r>
            <a:r>
              <a:rPr lang="ru-RU" sz="2000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средств  за обучение </a:t>
            </a:r>
            <a:r>
              <a:rPr lang="ru-RU" sz="20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по охране труда </a:t>
            </a:r>
            <a:r>
              <a:rPr lang="ru-RU" sz="2000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на примере ООО «Транснефть - Порт Козьмино»</a:t>
            </a:r>
            <a:endParaRPr lang="ru-RU" sz="2000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3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98470" y="55237"/>
            <a:ext cx="793531" cy="723813"/>
          </a:xfrm>
        </p:spPr>
        <p:txBody>
          <a:bodyPr/>
          <a:lstStyle/>
          <a:p>
            <a:fld id="{E0873B94-4783-493A-A67E-0962CDEFD891}" type="slidenum">
              <a:rPr lang="ru-RU" sz="2400">
                <a:solidFill>
                  <a:srgbClr val="005596"/>
                </a:solidFill>
                <a:latin typeface="Franklin Gothic Book" panose="020B0503020102020204" pitchFamily="34" charset="0"/>
              </a:rPr>
              <a:pPr/>
              <a:t>7</a:t>
            </a:fld>
            <a:endParaRPr lang="ru-RU" sz="2400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ShName2019072914-20-16"/>
          <p:cNvSpPr/>
          <p:nvPr/>
        </p:nvSpPr>
        <p:spPr>
          <a:xfrm>
            <a:off x="811324" y="140984"/>
            <a:ext cx="12960" cy="4674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4" y="1"/>
            <a:ext cx="3845166" cy="7790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1" y="736214"/>
            <a:ext cx="12159892" cy="116623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39275554"/>
              </p:ext>
            </p:extLst>
          </p:nvPr>
        </p:nvGraphicFramePr>
        <p:xfrm>
          <a:off x="1237671" y="980596"/>
          <a:ext cx="10418620" cy="5780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Текст 1"/>
          <p:cNvSpPr txBox="1">
            <a:spLocks/>
          </p:cNvSpPr>
          <p:nvPr/>
        </p:nvSpPr>
        <p:spPr>
          <a:xfrm>
            <a:off x="3740728" y="0"/>
            <a:ext cx="7961746" cy="800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Организация процесса возврата </a:t>
            </a:r>
            <a:r>
              <a:rPr lang="ru-RU" sz="20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денежных </a:t>
            </a:r>
            <a:r>
              <a:rPr lang="ru-RU" sz="2000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средств  за обучение </a:t>
            </a:r>
            <a:r>
              <a:rPr lang="ru-RU" sz="20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по охране труда </a:t>
            </a:r>
            <a:r>
              <a:rPr lang="ru-RU" sz="2000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на примере ООО «Транснефть - Порт Козьмино»</a:t>
            </a:r>
            <a:endParaRPr lang="ru-RU" sz="2000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06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98470" y="55237"/>
            <a:ext cx="793531" cy="723813"/>
          </a:xfrm>
        </p:spPr>
        <p:txBody>
          <a:bodyPr/>
          <a:lstStyle/>
          <a:p>
            <a:fld id="{E0873B94-4783-493A-A67E-0962CDEFD891}" type="slidenum">
              <a:rPr lang="ru-RU" sz="2400">
                <a:solidFill>
                  <a:srgbClr val="005596"/>
                </a:solidFill>
                <a:latin typeface="Franklin Gothic Book" panose="020B0503020102020204" pitchFamily="34" charset="0"/>
              </a:rPr>
              <a:pPr/>
              <a:t>8</a:t>
            </a:fld>
            <a:endParaRPr lang="ru-RU" sz="2400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ShName2019072914-20-16"/>
          <p:cNvSpPr/>
          <p:nvPr/>
        </p:nvSpPr>
        <p:spPr>
          <a:xfrm>
            <a:off x="811324" y="140984"/>
            <a:ext cx="12960" cy="4674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4" y="1"/>
            <a:ext cx="3845166" cy="7790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1" y="736214"/>
            <a:ext cx="12159892" cy="116623"/>
          </a:xfrm>
          <a:prstGeom prst="rect">
            <a:avLst/>
          </a:prstGeom>
        </p:spPr>
      </p:pic>
      <p:sp>
        <p:nvSpPr>
          <p:cNvPr id="41" name="Текст 1"/>
          <p:cNvSpPr txBox="1">
            <a:spLocks/>
          </p:cNvSpPr>
          <p:nvPr/>
        </p:nvSpPr>
        <p:spPr>
          <a:xfrm>
            <a:off x="1723866" y="-21360"/>
            <a:ext cx="10467287" cy="800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rgbClr val="005596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22602395"/>
              </p:ext>
            </p:extLst>
          </p:nvPr>
        </p:nvGraphicFramePr>
        <p:xfrm>
          <a:off x="1801090" y="980597"/>
          <a:ext cx="10390909" cy="573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48629" y="2853082"/>
            <a:ext cx="2296786" cy="21398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t>Проблемные вопросы с которыми сталкивается организация при осуществлении возврата денежных средств за обучение персонала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7506" y="1431183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Franklin Gothic Book" panose="020B0503020102020204" pitchFamily="34" charset="0"/>
              </a:rPr>
              <a:t>1</a:t>
            </a:r>
            <a:endParaRPr lang="ru-RU" sz="4000" b="1" dirty="0">
              <a:latin typeface="Franklin Gothic Book" panose="020B05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7315" y="2805946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Franklin Gothic Book" panose="020B0503020102020204" pitchFamily="34" charset="0"/>
              </a:rPr>
              <a:t>2</a:t>
            </a:r>
            <a:endParaRPr lang="ru-RU" sz="4000" b="1" dirty="0"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3536" y="4165965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Franklin Gothic Book" panose="020B0503020102020204" pitchFamily="34" charset="0"/>
              </a:rPr>
              <a:t>3</a:t>
            </a:r>
            <a:endParaRPr lang="ru-RU" sz="4000" b="1" dirty="0">
              <a:latin typeface="Franklin Gothic Book" panose="020B0503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24647" y="17648"/>
            <a:ext cx="8170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Организация процесса возврата денежных средств  за обучение по охране труда на примере ООО «</a:t>
            </a:r>
            <a:r>
              <a:rPr lang="ru-RU" sz="2000" dirty="0" smtClean="0">
                <a:solidFill>
                  <a:srgbClr val="005596"/>
                </a:solidFill>
                <a:latin typeface="Franklin Gothic Book" panose="020B0503020102020204" pitchFamily="34" charset="0"/>
              </a:rPr>
              <a:t>Транснефть - </a:t>
            </a:r>
            <a:r>
              <a:rPr lang="ru-RU" sz="2000" dirty="0">
                <a:solidFill>
                  <a:srgbClr val="005596"/>
                </a:solidFill>
                <a:latin typeface="Franklin Gothic Book" panose="020B0503020102020204" pitchFamily="34" charset="0"/>
              </a:rPr>
              <a:t>Порт Козьмино»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7506" y="5453926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Franklin Gothic Book" panose="020B0503020102020204" pitchFamily="34" charset="0"/>
              </a:rPr>
              <a:t>4</a:t>
            </a:r>
            <a:endParaRPr lang="ru-RU" sz="40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870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36959" y="4485618"/>
            <a:ext cx="6691128" cy="1708144"/>
          </a:xfrm>
        </p:spPr>
        <p:txBody>
          <a:bodyPr/>
          <a:lstStyle/>
          <a:p>
            <a:r>
              <a:rPr lang="ru-RU" sz="3360" b="1" dirty="0">
                <a:latin typeface="Franklin Gothic Book" panose="020B0503020102020204" pitchFamily="34" charset="0"/>
              </a:rPr>
              <a:t>Спасибо за </a:t>
            </a:r>
            <a:r>
              <a:rPr lang="ru-RU" sz="3360" b="1" dirty="0" smtClean="0">
                <a:latin typeface="Franklin Gothic Book" panose="020B0503020102020204" pitchFamily="34" charset="0"/>
              </a:rPr>
              <a:t>внимание!</a:t>
            </a:r>
            <a:endParaRPr lang="ru-RU" sz="3360" b="1" dirty="0">
              <a:latin typeface="Franklin Gothic Book" panose="020B0503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99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25641" r="20501" b="46256"/>
          <a:stretch/>
        </p:blipFill>
        <p:spPr>
          <a:xfrm>
            <a:off x="7897546" y="4103421"/>
            <a:ext cx="3560894" cy="265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098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45">
      <a:dk1>
        <a:srgbClr val="3F3F3F"/>
      </a:dk1>
      <a:lt1>
        <a:sysClr val="window" lastClr="FFFFFF"/>
      </a:lt1>
      <a:dk2>
        <a:srgbClr val="005596"/>
      </a:dk2>
      <a:lt2>
        <a:srgbClr val="E3E3E3"/>
      </a:lt2>
      <a:accent1>
        <a:srgbClr val="005596"/>
      </a:accent1>
      <a:accent2>
        <a:srgbClr val="FF0000"/>
      </a:accent2>
      <a:accent3>
        <a:srgbClr val="007AD6"/>
      </a:accent3>
      <a:accent4>
        <a:srgbClr val="008DF6"/>
      </a:accent4>
      <a:accent5>
        <a:srgbClr val="33A8FF"/>
      </a:accent5>
      <a:accent6>
        <a:srgbClr val="6DC0FF"/>
      </a:accent6>
      <a:hlink>
        <a:srgbClr val="33A8FF"/>
      </a:hlink>
      <a:folHlink>
        <a:srgbClr val="33A8FF"/>
      </a:folHlink>
    </a:clrScheme>
    <a:fontScheme name="Другая 12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6933</TotalTime>
  <Words>1051</Words>
  <Application>Microsoft Office PowerPoint</Application>
  <PresentationFormat>Широкоэкранный</PresentationFormat>
  <Paragraphs>145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Adobe Devanagari</vt:lpstr>
      <vt:lpstr>Arial</vt:lpstr>
      <vt:lpstr>Calibri</vt:lpstr>
      <vt:lpstr>Calibri Light</vt:lpstr>
      <vt:lpstr>Franklin Gothic Book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Бакунов Антон Борисович</cp:lastModifiedBy>
  <cp:revision>769</cp:revision>
  <cp:lastPrinted>2024-07-04T00:46:28Z</cp:lastPrinted>
  <dcterms:created xsi:type="dcterms:W3CDTF">2018-10-09T12:58:40Z</dcterms:created>
  <dcterms:modified xsi:type="dcterms:W3CDTF">2024-07-05T02:16:05Z</dcterms:modified>
</cp:coreProperties>
</file>