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48" r:id="rId2"/>
    <p:sldId id="354" r:id="rId3"/>
    <p:sldId id="364" r:id="rId4"/>
    <p:sldId id="361" r:id="rId5"/>
    <p:sldId id="362" r:id="rId6"/>
    <p:sldId id="363" r:id="rId7"/>
    <p:sldId id="349" r:id="rId8"/>
    <p:sldId id="357" r:id="rId9"/>
    <p:sldId id="358" r:id="rId10"/>
  </p:sldIdLst>
  <p:sldSz cx="12192000" cy="6858000"/>
  <p:notesSz cx="6724650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Марченко Юрий Анатольевич" initials="МЮА" lastIdx="1" clrIdx="0">
    <p:extLst>
      <p:ext uri="{19B8F6BF-5375-455C-9EA6-DF929625EA0E}">
        <p15:presenceInfo xmlns:p15="http://schemas.microsoft.com/office/powerpoint/2012/main" userId="S-1-5-21-1017604721-2610148884-3894733679-236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3D22"/>
    <a:srgbClr val="B164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1801" autoAdjust="0"/>
  </p:normalViewPr>
  <p:slideViewPr>
    <p:cSldViewPr snapToGrid="0">
      <p:cViewPr varScale="1">
        <p:scale>
          <a:sx n="107" d="100"/>
          <a:sy n="107" d="100"/>
        </p:scale>
        <p:origin x="75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357497918481583E-2"/>
          <c:y val="1.593755674406851E-2"/>
          <c:w val="0.91861228586981769"/>
          <c:h val="0.852786925067165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страхователей на ФОПМ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</c:dPt>
          <c:dLbls>
            <c:dLbl>
              <c:idx val="2"/>
              <c:layout>
                <c:manualLayout>
                  <c:x val="-4.051731814138536E-4"/>
                  <c:y val="2.18172085551630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5781214284861875E-3"/>
                  <c:y val="8.72688342206523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0521192014679259E-3"/>
                  <c:y val="9.3750434841016975E-3"/>
                </c:manualLayout>
              </c:layout>
              <c:tx>
                <c:rich>
                  <a:bodyPr/>
                  <a:lstStyle/>
                  <a:p>
                    <a:fld id="{62D4839A-8899-4ECE-89FA-2E123ACE7C46}" type="VALUE">
                      <a:rPr lang="en-US" smtClean="0"/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5"/>
              <c:layout>
                <c:manualLayout>
                  <c:x val="1.4728980335961051E-3"/>
                  <c:y val="6.54516256654888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1.0686687354276253E-16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Лист1!$A$3:$A$10</c:f>
              <c:strCache>
                <c:ptCount val="8"/>
                <c:pt idx="0">
                  <c:v>2019г.</c:v>
                </c:pt>
                <c:pt idx="1">
                  <c:v>2020г.</c:v>
                </c:pt>
                <c:pt idx="2">
                  <c:v>2021г.</c:v>
                </c:pt>
                <c:pt idx="3">
                  <c:v>2022г.</c:v>
                </c:pt>
                <c:pt idx="4">
                  <c:v>2023г.</c:v>
                </c:pt>
                <c:pt idx="5">
                  <c:v>2024г. (план)</c:v>
                </c:pt>
                <c:pt idx="6">
                  <c:v>2025г. (проект)</c:v>
                </c:pt>
                <c:pt idx="7">
                  <c:v>2026г. (проект)</c:v>
                </c:pt>
              </c:strCache>
            </c:strRef>
          </c:cat>
          <c:val>
            <c:numRef>
              <c:f>Лист1!$B$3:$B$10</c:f>
              <c:numCache>
                <c:formatCode>0.00</c:formatCode>
                <c:ptCount val="8"/>
                <c:pt idx="0">
                  <c:v>14.47</c:v>
                </c:pt>
                <c:pt idx="1">
                  <c:v>17.059999999999999</c:v>
                </c:pt>
                <c:pt idx="2">
                  <c:v>17.18</c:v>
                </c:pt>
                <c:pt idx="3">
                  <c:v>18.95</c:v>
                </c:pt>
                <c:pt idx="4">
                  <c:v>20.95</c:v>
                </c:pt>
                <c:pt idx="5">
                  <c:v>28.7</c:v>
                </c:pt>
                <c:pt idx="6">
                  <c:v>33.700000000000003</c:v>
                </c:pt>
                <c:pt idx="7">
                  <c:v>39.200000000000003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-1278623872"/>
        <c:axId val="-1278629856"/>
      </c:barChart>
      <c:catAx>
        <c:axId val="-1278623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278629856"/>
        <c:crossesAt val="0"/>
        <c:auto val="1"/>
        <c:lblAlgn val="ctr"/>
        <c:lblOffset val="100"/>
        <c:noMultiLvlLbl val="0"/>
      </c:catAx>
      <c:valAx>
        <c:axId val="-127862985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278623872"/>
        <c:crosses val="autoZero"/>
        <c:crossBetween val="between"/>
        <c:majorUnit val="5"/>
        <c:minorUnit val="1"/>
      </c:valAx>
      <c:spPr>
        <a:noFill/>
        <a:ln>
          <a:noFill/>
        </a:ln>
        <a:effectLst>
          <a:glow rad="12700">
            <a:schemeClr val="accent1">
              <a:alpha val="40000"/>
            </a:schemeClr>
          </a:glow>
        </a:effectLst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357497918481583E-2"/>
          <c:y val="1.593755674406851E-2"/>
          <c:w val="0.91861228586981769"/>
          <c:h val="0.852786925067165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страхователей на ФОПМ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</c:dPt>
          <c:dLbls>
            <c:dLbl>
              <c:idx val="2"/>
              <c:layout>
                <c:manualLayout>
                  <c:x val="-4.051731814138536E-4"/>
                  <c:y val="2.18172085551630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5781214284861875E-3"/>
                  <c:y val="8.72688342206523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0521192014679259E-3"/>
                  <c:y val="9.3750434841016975E-3"/>
                </c:manualLayout>
              </c:layout>
              <c:tx>
                <c:rich>
                  <a:bodyPr/>
                  <a:lstStyle/>
                  <a:p>
                    <a:fld id="{62D4839A-8899-4ECE-89FA-2E123ACE7C46}" type="VALUE">
                      <a:rPr lang="en-US" smtClean="0"/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5"/>
              <c:layout>
                <c:manualLayout>
                  <c:x val="1.4728980335961051E-3"/>
                  <c:y val="6.54516256654888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Лист1!$A$3:$A$8</c:f>
              <c:strCache>
                <c:ptCount val="6"/>
                <c:pt idx="0">
                  <c:v>2019г.</c:v>
                </c:pt>
                <c:pt idx="1">
                  <c:v>2020г.</c:v>
                </c:pt>
                <c:pt idx="2">
                  <c:v>2021г.</c:v>
                </c:pt>
                <c:pt idx="3">
                  <c:v>2022г.</c:v>
                </c:pt>
                <c:pt idx="4">
                  <c:v>2023г.</c:v>
                </c:pt>
                <c:pt idx="5">
                  <c:v>2024г. (план)</c:v>
                </c:pt>
              </c:strCache>
            </c:strRef>
          </c:cat>
          <c:val>
            <c:numRef>
              <c:f>Лист1!$B$3:$B$8</c:f>
              <c:numCache>
                <c:formatCode>0.00</c:formatCode>
                <c:ptCount val="6"/>
                <c:pt idx="0">
                  <c:v>1.07</c:v>
                </c:pt>
                <c:pt idx="1">
                  <c:v>1.36</c:v>
                </c:pt>
                <c:pt idx="2">
                  <c:v>1.41</c:v>
                </c:pt>
                <c:pt idx="3">
                  <c:v>1.52</c:v>
                </c:pt>
                <c:pt idx="4">
                  <c:v>1.75</c:v>
                </c:pt>
                <c:pt idx="5">
                  <c:v>2.39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-1278628768"/>
        <c:axId val="-1278616800"/>
      </c:barChart>
      <c:catAx>
        <c:axId val="-1278628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278616800"/>
        <c:crossesAt val="0"/>
        <c:auto val="1"/>
        <c:lblAlgn val="ctr"/>
        <c:lblOffset val="100"/>
        <c:noMultiLvlLbl val="0"/>
      </c:catAx>
      <c:valAx>
        <c:axId val="-1278616800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278628768"/>
        <c:crosses val="autoZero"/>
        <c:crossBetween val="between"/>
        <c:majorUnit val="1"/>
        <c:minorUnit val="1"/>
      </c:valAx>
      <c:spPr>
        <a:noFill/>
        <a:ln>
          <a:noFill/>
        </a:ln>
        <a:effectLst>
          <a:glow rad="12700">
            <a:schemeClr val="accent1">
              <a:alpha val="40000"/>
            </a:schemeClr>
          </a:glow>
        </a:effectLst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90"/>
      <c:rAngAx val="0"/>
    </c:view3D>
    <c:floor>
      <c:thickness val="0"/>
      <c:spPr>
        <a:noFill/>
        <a:ln w="6350" cap="flat" cmpd="sng" algn="ctr">
          <a:solidFill>
            <a:schemeClr val="tx1">
              <a:tint val="75000"/>
            </a:schemeClr>
          </a:solidFill>
          <a:prstDash val="solid"/>
          <a:round/>
        </a:ln>
        <a:effectLst/>
        <a:sp3d contourW="6350">
          <a:contourClr>
            <a:schemeClr val="tx1">
              <a:tint val="7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855704148861862"/>
          <c:y val="9.2485266225484558E-2"/>
          <c:w val="0.36595728117498216"/>
          <c:h val="0.51043435979624241"/>
        </c:manualLayout>
      </c:layout>
      <c:pie3DChart>
        <c:varyColors val="1"/>
        <c:ser>
          <c:idx val="0"/>
          <c:order val="0"/>
          <c:tx>
            <c:strRef>
              <c:f>Лист1!$G$20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16"/>
            <c:spPr>
              <a:solidFill>
                <a:schemeClr val="accent2"/>
              </a:solidFill>
              <a:ln>
                <a:noFill/>
              </a:ln>
              <a:effectLst/>
              <a:sp3d/>
            </c:spPr>
          </c:dPt>
          <c:dPt>
            <c:idx val="1"/>
            <c:bubble3D val="0"/>
            <c:explosion val="15"/>
            <c:spPr>
              <a:solidFill>
                <a:schemeClr val="accent4"/>
              </a:solidFill>
              <a:ln>
                <a:noFill/>
              </a:ln>
              <a:effectLst/>
              <a:sp3d/>
            </c:spPr>
          </c:dPt>
          <c:dPt>
            <c:idx val="2"/>
            <c:bubble3D val="0"/>
            <c:explosion val="9"/>
            <c:spPr>
              <a:solidFill>
                <a:schemeClr val="accent6"/>
              </a:solidFill>
              <a:ln>
                <a:noFill/>
              </a:ln>
              <a:effectLst/>
              <a:sp3d/>
            </c:spPr>
          </c:dPt>
          <c:dPt>
            <c:idx val="3"/>
            <c:bubble3D val="0"/>
            <c:explosion val="19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  <a:sp3d/>
            </c:spPr>
          </c:dPt>
          <c:dPt>
            <c:idx val="4"/>
            <c:bubble3D val="0"/>
            <c:explosion val="21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  <a:sp3d/>
            </c:spPr>
          </c:dPt>
          <c:dPt>
            <c:idx val="5"/>
            <c:bubble3D val="0"/>
            <c:explosion val="18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  <a:sp3d/>
            </c:spPr>
          </c:dPt>
          <c:dPt>
            <c:idx val="6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/>
              <a:sp3d/>
            </c:spPr>
          </c:dPt>
          <c:dPt>
            <c:idx val="7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/>
              <a:sp3d/>
            </c:spPr>
          </c:dPt>
          <c:dPt>
            <c:idx val="8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>
                <a:noFill/>
              </a:ln>
              <a:effectLst/>
              <a:sp3d/>
            </c:spPr>
          </c:dPt>
          <c:dPt>
            <c:idx val="9"/>
            <c:bubble3D val="0"/>
            <c:spPr>
              <a:solidFill>
                <a:schemeClr val="accent2">
                  <a:lumMod val="80000"/>
                </a:schemeClr>
              </a:solidFill>
              <a:ln>
                <a:noFill/>
              </a:ln>
              <a:effectLst/>
              <a:sp3d/>
            </c:spPr>
          </c:dPt>
          <c:dPt>
            <c:idx val="10"/>
            <c:bubble3D val="0"/>
            <c:spPr>
              <a:solidFill>
                <a:schemeClr val="accent4">
                  <a:lumMod val="80000"/>
                </a:schemeClr>
              </a:solidFill>
              <a:ln>
                <a:noFill/>
              </a:ln>
              <a:effectLst/>
              <a:sp3d/>
            </c:spPr>
          </c:dPt>
          <c:dPt>
            <c:idx val="11"/>
            <c:bubble3D val="0"/>
            <c:spPr>
              <a:solidFill>
                <a:schemeClr val="accent6">
                  <a:lumMod val="80000"/>
                </a:schemeClr>
              </a:solidFill>
              <a:ln>
                <a:noFill/>
              </a:ln>
              <a:effectLst/>
              <a:sp3d/>
            </c:spPr>
          </c:dPt>
          <c:dPt>
            <c:idx val="12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  <a:sp3d/>
            </c:spPr>
          </c:dPt>
          <c:dPt>
            <c:idx val="13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/>
              <a:sp3d/>
            </c:spPr>
          </c:dPt>
          <c:dPt>
            <c:idx val="14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  <a:sp3d/>
            </c:spPr>
          </c:dPt>
          <c:dLbls>
            <c:dLbl>
              <c:idx val="0"/>
              <c:layout>
                <c:manualLayout>
                  <c:x val="-8.3511403460924227E-2"/>
                  <c:y val="3.1201577343465174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Приобретение средств индивидуальной </a:t>
                    </a:r>
                    <a:r>
                      <a:rPr lang="ru-RU" dirty="0" smtClean="0"/>
                      <a:t>защиты</a:t>
                    </a:r>
                  </a:p>
                  <a:p>
                    <a:r>
                      <a:rPr lang="ru-RU" sz="1800" b="1" dirty="0" smtClean="0">
                        <a:solidFill>
                          <a:srgbClr val="C00000"/>
                        </a:solidFill>
                      </a:rPr>
                      <a:t>7 670,9 </a:t>
                    </a:r>
                    <a:r>
                      <a:rPr lang="ru-RU" sz="1600" b="1" dirty="0" smtClean="0">
                        <a:solidFill>
                          <a:srgbClr val="C00000"/>
                        </a:solidFill>
                      </a:rPr>
                      <a:t>млн. руб.</a:t>
                    </a:r>
                  </a:p>
                  <a:p>
                    <a:r>
                      <a:rPr lang="ru-RU" sz="1400" b="1" baseline="0" dirty="0" smtClean="0">
                        <a:solidFill>
                          <a:srgbClr val="0070C0"/>
                        </a:solidFill>
                      </a:rPr>
                      <a:t>36,6%</a:t>
                    </a:r>
                    <a:endParaRPr lang="ru-RU" sz="1400" b="1" dirty="0">
                      <a:solidFill>
                        <a:srgbClr val="0070C0"/>
                      </a:solidFill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445268347931111"/>
                      <c:h val="0.2070318800516609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35228484936105703"/>
                  <c:y val="2.300219671617757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Проведение </a:t>
                    </a:r>
                    <a:r>
                      <a:rPr lang="ru-RU" dirty="0"/>
                      <a:t>обязательных периодических медицинских осмотров (обследований) </a:t>
                    </a:r>
                    <a:r>
                      <a:rPr lang="ru-RU" dirty="0" smtClean="0"/>
                      <a:t>работников</a:t>
                    </a:r>
                  </a:p>
                  <a:p>
                    <a:r>
                      <a:rPr lang="ru-RU" sz="1800" b="1" dirty="0" smtClean="0">
                        <a:solidFill>
                          <a:srgbClr val="C00000"/>
                        </a:solidFill>
                      </a:rPr>
                      <a:t>4 643,7 </a:t>
                    </a:r>
                    <a:r>
                      <a:rPr lang="ru-RU" sz="1600" b="1" baseline="0" dirty="0" smtClean="0">
                        <a:solidFill>
                          <a:srgbClr val="C00000"/>
                        </a:solidFill>
                      </a:rPr>
                      <a:t>млн. руб. </a:t>
                    </a:r>
                  </a:p>
                  <a:p>
                    <a:r>
                      <a:rPr lang="ru-RU" sz="1600" b="1" baseline="0" dirty="0" smtClean="0">
                        <a:solidFill>
                          <a:srgbClr val="0070C0"/>
                        </a:solidFill>
                      </a:rPr>
                      <a:t>22,2%</a:t>
                    </a:r>
                    <a:endParaRPr lang="ru-RU" sz="1600" b="1" dirty="0">
                      <a:solidFill>
                        <a:srgbClr val="0070C0"/>
                      </a:solidFill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9831049181248119E-2"/>
                  <c:y val="-0.12459590496852091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Санаторно-курортное лечение работников </a:t>
                    </a:r>
                    <a:r>
                      <a:rPr lang="ru-RU" dirty="0" err="1" smtClean="0"/>
                      <a:t>предпенсионного</a:t>
                    </a:r>
                    <a:r>
                      <a:rPr lang="ru-RU" dirty="0" smtClean="0"/>
                      <a:t> и пенсионного возраста</a:t>
                    </a:r>
                  </a:p>
                  <a:p>
                    <a:r>
                      <a:rPr lang="ru-RU" sz="1800" b="1" dirty="0" smtClean="0">
                        <a:solidFill>
                          <a:srgbClr val="C00000"/>
                        </a:solidFill>
                      </a:rPr>
                      <a:t>3 915,0 </a:t>
                    </a:r>
                    <a:r>
                      <a:rPr lang="ru-RU" sz="1600" b="1" dirty="0" smtClean="0">
                        <a:solidFill>
                          <a:srgbClr val="C00000"/>
                        </a:solidFill>
                      </a:rPr>
                      <a:t>млн. руб.</a:t>
                    </a:r>
                  </a:p>
                  <a:p>
                    <a:r>
                      <a:rPr lang="ru-RU" sz="1600" b="1" dirty="0" smtClean="0">
                        <a:solidFill>
                          <a:srgbClr val="0070C0"/>
                        </a:solidFill>
                      </a:rPr>
                      <a:t>18,7%</a:t>
                    </a:r>
                    <a:endParaRPr lang="ru-RU" sz="1600" b="1" dirty="0">
                      <a:solidFill>
                        <a:srgbClr val="0070C0"/>
                      </a:solidFill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016133197691118"/>
                      <c:h val="0.1811222005576137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3.9076132459814325E-2"/>
                  <c:y val="-0.1824002685641522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Санаторно-курортное лечение </a:t>
                    </a:r>
                    <a:r>
                      <a:rPr lang="ru-RU" dirty="0" smtClean="0"/>
                      <a:t>работников, занятых на работах с вредными и (или) опасными производственными</a:t>
                    </a:r>
                    <a:r>
                      <a:rPr lang="ru-RU" baseline="0" dirty="0" smtClean="0"/>
                      <a:t> факторами,</a:t>
                    </a:r>
                    <a:endParaRPr lang="ru-RU" dirty="0" smtClean="0"/>
                  </a:p>
                  <a:p>
                    <a:r>
                      <a:rPr lang="ru-RU" sz="1800" b="1" dirty="0" smtClean="0">
                        <a:solidFill>
                          <a:srgbClr val="C00000"/>
                        </a:solidFill>
                      </a:rPr>
                      <a:t>2 645,04</a:t>
                    </a:r>
                    <a:r>
                      <a:rPr lang="ru-RU" b="1" dirty="0" smtClean="0">
                        <a:solidFill>
                          <a:srgbClr val="C00000"/>
                        </a:solidFill>
                      </a:rPr>
                      <a:t> </a:t>
                    </a:r>
                    <a:r>
                      <a:rPr lang="ru-RU" sz="1600" b="1" dirty="0" smtClean="0">
                        <a:solidFill>
                          <a:srgbClr val="C00000"/>
                        </a:solidFill>
                      </a:rPr>
                      <a:t>млн.</a:t>
                    </a:r>
                    <a:r>
                      <a:rPr lang="ru-RU" sz="1600" b="1" baseline="0" dirty="0" smtClean="0">
                        <a:solidFill>
                          <a:srgbClr val="C00000"/>
                        </a:solidFill>
                      </a:rPr>
                      <a:t> руб. </a:t>
                    </a:r>
                  </a:p>
                  <a:p>
                    <a:r>
                      <a:rPr lang="ru-RU" sz="1600" b="1" baseline="0" dirty="0" smtClean="0">
                        <a:solidFill>
                          <a:srgbClr val="0070C0"/>
                        </a:solidFill>
                      </a:rPr>
                      <a:t>12,6%</a:t>
                    </a:r>
                    <a:endParaRPr lang="ru-RU" sz="1600" b="1" dirty="0">
                      <a:solidFill>
                        <a:srgbClr val="0070C0"/>
                      </a:solidFill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148403776728393"/>
                      <c:h val="0.2098086799974368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0.32181292424601093"/>
                  <c:y val="-0.15799487124545447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Проведение специальной оценки условий </a:t>
                    </a:r>
                    <a:r>
                      <a:rPr lang="ru-RU" dirty="0" smtClean="0"/>
                      <a:t>труда</a:t>
                    </a:r>
                  </a:p>
                  <a:p>
                    <a:r>
                      <a:rPr lang="ru-RU" b="1" dirty="0" smtClean="0">
                        <a:solidFill>
                          <a:srgbClr val="C00000"/>
                        </a:solidFill>
                      </a:rPr>
                      <a:t> </a:t>
                    </a:r>
                    <a:r>
                      <a:rPr lang="ru-RU" sz="1800" b="1" dirty="0" smtClean="0">
                        <a:solidFill>
                          <a:srgbClr val="C00000"/>
                        </a:solidFill>
                      </a:rPr>
                      <a:t>948,2 </a:t>
                    </a:r>
                    <a:r>
                      <a:rPr lang="ru-RU" sz="1600" b="1" dirty="0" smtClean="0">
                        <a:solidFill>
                          <a:srgbClr val="C00000"/>
                        </a:solidFill>
                      </a:rPr>
                      <a:t>млн. руб. </a:t>
                    </a:r>
                  </a:p>
                  <a:p>
                    <a:r>
                      <a:rPr lang="ru-RU" sz="1600" b="1" dirty="0" smtClean="0">
                        <a:solidFill>
                          <a:srgbClr val="0070C0"/>
                        </a:solidFill>
                      </a:rPr>
                      <a:t>4,5%</a:t>
                    </a:r>
                    <a:endParaRPr lang="ru-RU" sz="1600" b="1" dirty="0">
                      <a:solidFill>
                        <a:srgbClr val="0070C0"/>
                      </a:solidFill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.43750696172555825"/>
                  <c:y val="1.0626852075948085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Приобретение отдельных приборов, предназначенных для обеспечения безопасности </a:t>
                    </a:r>
                    <a:r>
                      <a:rPr lang="ru-RU" dirty="0" smtClean="0"/>
                      <a:t>работников</a:t>
                    </a:r>
                  </a:p>
                  <a:p>
                    <a:r>
                      <a:rPr lang="ru-RU" sz="1800" dirty="0" smtClean="0"/>
                      <a:t> </a:t>
                    </a:r>
                    <a:r>
                      <a:rPr lang="ru-RU" sz="1800" b="1" dirty="0" smtClean="0">
                        <a:solidFill>
                          <a:srgbClr val="C00000"/>
                        </a:solidFill>
                      </a:rPr>
                      <a:t>735,2</a:t>
                    </a:r>
                    <a:r>
                      <a:rPr lang="ru-RU" b="1" dirty="0" smtClean="0">
                        <a:solidFill>
                          <a:srgbClr val="C00000"/>
                        </a:solidFill>
                      </a:rPr>
                      <a:t> </a:t>
                    </a:r>
                    <a:r>
                      <a:rPr lang="ru-RU" sz="1600" b="1" baseline="0" dirty="0" smtClean="0">
                        <a:solidFill>
                          <a:srgbClr val="C00000"/>
                        </a:solidFill>
                      </a:rPr>
                      <a:t>млн. руб. </a:t>
                    </a:r>
                  </a:p>
                  <a:p>
                    <a:r>
                      <a:rPr lang="ru-RU" sz="1600" b="1" baseline="0" dirty="0" smtClean="0">
                        <a:solidFill>
                          <a:srgbClr val="0070C0"/>
                        </a:solidFill>
                      </a:rPr>
                      <a:t>3,5 %</a:t>
                    </a:r>
                    <a:endParaRPr lang="ru-RU" sz="1600" b="1" dirty="0">
                      <a:solidFill>
                        <a:srgbClr val="0070C0"/>
                      </a:solidFill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405231298753044"/>
                      <c:h val="0.2098086799974368"/>
                    </c:manualLayout>
                  </c15:layout>
                </c:ext>
              </c:extLst>
            </c:dLbl>
            <c:dLbl>
              <c:idx val="6"/>
              <c:layout>
                <c:manualLayout>
                  <c:x val="-0.27224455564375949"/>
                  <c:y val="0.13051935241190563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0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000" dirty="0"/>
                      <a:t>Обеспечение работников лечебно-профилактическим </a:t>
                    </a:r>
                    <a:r>
                      <a:rPr lang="ru-RU" sz="1000" dirty="0" smtClean="0"/>
                      <a:t>питанием</a:t>
                    </a:r>
                  </a:p>
                  <a:p>
                    <a:pPr>
                      <a:defRPr sz="1000"/>
                    </a:pPr>
                    <a:r>
                      <a:rPr lang="ru-RU" sz="1000" dirty="0" smtClean="0"/>
                      <a:t> </a:t>
                    </a:r>
                    <a:r>
                      <a:rPr lang="ru-RU" sz="1000" b="1" dirty="0" smtClean="0">
                        <a:solidFill>
                          <a:srgbClr val="C00000"/>
                        </a:solidFill>
                      </a:rPr>
                      <a:t>100,18 млн. руб., </a:t>
                    </a:r>
                    <a:r>
                      <a:rPr lang="ru-RU" sz="1000" b="1" dirty="0" smtClean="0">
                        <a:solidFill>
                          <a:srgbClr val="0070C0"/>
                        </a:solidFill>
                      </a:rPr>
                      <a:t>0,5%</a:t>
                    </a:r>
                    <a:endParaRPr lang="ru-RU" sz="1000" b="1" dirty="0">
                      <a:solidFill>
                        <a:srgbClr val="0070C0"/>
                      </a:solidFill>
                    </a:endParaRPr>
                  </a:p>
                </c:rich>
              </c:tx>
              <c:spPr>
                <a:noFill/>
                <a:ln>
                  <a:solidFill>
                    <a:schemeClr val="bg1">
                      <a:lumMod val="50000"/>
                    </a:schemeClr>
                  </a:solidFill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0.25950965091547018"/>
                  <c:y val="0.33979167777414676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0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000" dirty="0"/>
                      <a:t>Обучение по охране труда и (или) обучение </a:t>
                    </a:r>
                    <a:r>
                      <a:rPr lang="ru-RU" sz="1000" dirty="0" smtClean="0"/>
                      <a:t>безопасным методам и</a:t>
                    </a:r>
                    <a:r>
                      <a:rPr lang="ru-RU" sz="1000" baseline="0" dirty="0" smtClean="0"/>
                      <a:t> приемам выполнения работ  повышенной опасности</a:t>
                    </a:r>
                    <a:endParaRPr lang="ru-RU" sz="1000" dirty="0" smtClean="0"/>
                  </a:p>
                  <a:p>
                    <a:pPr>
                      <a:defRPr sz="1000"/>
                    </a:pPr>
                    <a:r>
                      <a:rPr lang="ru-RU" sz="1000" b="1" dirty="0" smtClean="0">
                        <a:solidFill>
                          <a:srgbClr val="C00000"/>
                        </a:solidFill>
                      </a:rPr>
                      <a:t>56,81 млн. руб., </a:t>
                    </a:r>
                    <a:r>
                      <a:rPr lang="ru-RU" sz="1000" b="1" dirty="0" smtClean="0">
                        <a:solidFill>
                          <a:srgbClr val="0070C0"/>
                        </a:solidFill>
                      </a:rPr>
                      <a:t>0,3%</a:t>
                    </a:r>
                    <a:endParaRPr lang="ru-RU" sz="1000" b="1" dirty="0">
                      <a:solidFill>
                        <a:srgbClr val="0070C0"/>
                      </a:solidFill>
                    </a:endParaRPr>
                  </a:p>
                </c:rich>
              </c:tx>
              <c:spPr>
                <a:noFill/>
                <a:ln>
                  <a:solidFill>
                    <a:schemeClr val="bg1">
                      <a:lumMod val="50000"/>
                    </a:schemeClr>
                  </a:solidFill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263552438585444"/>
                      <c:h val="0.13675748142394839"/>
                    </c:manualLayout>
                  </c15:layout>
                </c:ext>
              </c:extLst>
            </c:dLbl>
            <c:dLbl>
              <c:idx val="8"/>
              <c:layout>
                <c:manualLayout>
                  <c:x val="-0.24502264204700416"/>
                  <c:y val="0.2305643766000027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Обеспечение работников бесплатной выдачей </a:t>
                    </a:r>
                    <a:r>
                      <a:rPr lang="ru-RU" dirty="0" smtClean="0"/>
                      <a:t>молока</a:t>
                    </a:r>
                  </a:p>
                  <a:p>
                    <a:r>
                      <a:rPr lang="ru-RU" b="1" dirty="0" smtClean="0">
                        <a:solidFill>
                          <a:srgbClr val="C00000"/>
                        </a:solidFill>
                      </a:rPr>
                      <a:t>93,44</a:t>
                    </a:r>
                    <a:r>
                      <a:rPr lang="ru-RU" b="1" baseline="0" dirty="0" smtClean="0">
                        <a:solidFill>
                          <a:srgbClr val="C00000"/>
                        </a:solidFill>
                      </a:rPr>
                      <a:t> млн. руб., </a:t>
                    </a:r>
                    <a:r>
                      <a:rPr lang="ru-RU" b="1" baseline="0" dirty="0" smtClean="0">
                        <a:solidFill>
                          <a:srgbClr val="0070C0"/>
                        </a:solidFill>
                      </a:rPr>
                      <a:t>0,45%</a:t>
                    </a:r>
                    <a:endParaRPr lang="ru-RU" b="1" dirty="0">
                      <a:solidFill>
                        <a:srgbClr val="0070C0"/>
                      </a:solidFill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269157124137871"/>
                      <c:h val="9.2467438194336643E-2"/>
                    </c:manualLayout>
                  </c15:layout>
                </c:ext>
              </c:extLst>
            </c:dLbl>
            <c:dLbl>
              <c:idx val="9"/>
              <c:layout>
                <c:manualLayout>
                  <c:x val="0.17799095589103645"/>
                  <c:y val="0.1363994071002320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Приобретение </a:t>
                    </a:r>
                    <a:r>
                      <a:rPr lang="ru-RU" dirty="0"/>
                      <a:t>приборов контроля за режимом труда и отдыха водителей (</a:t>
                    </a:r>
                    <a:r>
                      <a:rPr lang="ru-RU" dirty="0" err="1"/>
                      <a:t>тахографов</a:t>
                    </a:r>
                    <a:r>
                      <a:rPr lang="ru-RU" dirty="0" smtClean="0"/>
                      <a:t>) </a:t>
                    </a:r>
                  </a:p>
                  <a:p>
                    <a:r>
                      <a:rPr lang="ru-RU" b="1" dirty="0" smtClean="0">
                        <a:solidFill>
                          <a:srgbClr val="C00000"/>
                        </a:solidFill>
                      </a:rPr>
                      <a:t>22,32</a:t>
                    </a:r>
                    <a:r>
                      <a:rPr lang="ru-RU" b="1" baseline="0" dirty="0" smtClean="0">
                        <a:solidFill>
                          <a:srgbClr val="C00000"/>
                        </a:solidFill>
                      </a:rPr>
                      <a:t> млн. руб., </a:t>
                    </a:r>
                    <a:r>
                      <a:rPr lang="ru-RU" b="1" baseline="0" dirty="0" smtClean="0">
                        <a:solidFill>
                          <a:srgbClr val="0070C0"/>
                        </a:solidFill>
                      </a:rPr>
                      <a:t>0,11%</a:t>
                    </a:r>
                    <a:endParaRPr lang="ru-RU" b="1" dirty="0">
                      <a:solidFill>
                        <a:srgbClr val="0070C0"/>
                      </a:solidFill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1.9441418502664606E-2"/>
                  <c:y val="0.13882116012380719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Приобретение </a:t>
                    </a:r>
                    <a:r>
                      <a:rPr lang="ru-RU" dirty="0" smtClean="0"/>
                      <a:t>аптечек для оказания первой помощи </a:t>
                    </a:r>
                  </a:p>
                  <a:p>
                    <a:r>
                      <a:rPr lang="ru-RU" b="1" dirty="0" smtClean="0">
                        <a:solidFill>
                          <a:srgbClr val="C00000"/>
                        </a:solidFill>
                      </a:rPr>
                      <a:t>41,8</a:t>
                    </a:r>
                    <a:r>
                      <a:rPr lang="ru-RU" b="1" baseline="0" dirty="0" smtClean="0">
                        <a:solidFill>
                          <a:srgbClr val="C00000"/>
                        </a:solidFill>
                      </a:rPr>
                      <a:t> </a:t>
                    </a:r>
                    <a:r>
                      <a:rPr lang="ru-RU" b="1" dirty="0" smtClean="0">
                        <a:solidFill>
                          <a:srgbClr val="C00000"/>
                        </a:solidFill>
                      </a:rPr>
                      <a:t>млн. руб., </a:t>
                    </a:r>
                    <a:r>
                      <a:rPr lang="ru-RU" b="1" dirty="0" smtClean="0">
                        <a:solidFill>
                          <a:srgbClr val="0070C0"/>
                        </a:solidFill>
                      </a:rPr>
                      <a:t>0,2%</a:t>
                    </a:r>
                    <a:endParaRPr lang="ru-RU" b="1" dirty="0">
                      <a:solidFill>
                        <a:srgbClr val="0070C0"/>
                      </a:solidFill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261751348610911"/>
                      <c:h val="9.2467438194336643E-2"/>
                    </c:manualLayout>
                  </c15:layout>
                </c:ext>
              </c:extLst>
            </c:dLbl>
            <c:dLbl>
              <c:idx val="11"/>
              <c:layout>
                <c:manualLayout>
                  <c:x val="-7.9120507447347568E-3"/>
                  <c:y val="0.25718835466277856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 algn="ctr" rtl="0">
                      <a:defRPr lang="ru-RU" sz="1000" b="0" i="0" u="none" strike="noStrike" kern="1200" baseline="0" dirty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000" b="0" i="0" u="none" strike="noStrike" kern="1200" baseline="0" dirty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rPr>
                      <a:t>Реализация мероприятий по приведению уровней воздействия вредных и (или) опасных производственных факторов на рабочих местах в соответствие с </a:t>
                    </a:r>
                    <a:r>
                      <a:rPr lang="ru-RU" sz="1000" b="0" i="0" u="none" strike="noStrike" kern="1200" baseline="0" dirty="0" smtClean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rPr>
                      <a:t>гос. </a:t>
                    </a:r>
                    <a:r>
                      <a:rPr lang="ru-RU" sz="1000" b="0" i="0" u="none" strike="noStrike" kern="1200" baseline="0" dirty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rPr>
                      <a:t>нормативными требованиями охраны </a:t>
                    </a:r>
                    <a:r>
                      <a:rPr lang="ru-RU" sz="1000" b="0" i="0" u="none" strike="noStrike" kern="1200" baseline="0" dirty="0" smtClean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rPr>
                      <a:t>труда</a:t>
                    </a:r>
                  </a:p>
                  <a:p>
                    <a:pPr algn="ctr" rtl="0">
                      <a:defRPr lang="ru-RU" sz="1000" dirty="0">
                        <a:solidFill>
                          <a:prstClr val="black"/>
                        </a:solidFill>
                      </a:defRPr>
                    </a:pPr>
                    <a:r>
                      <a:rPr lang="ru-RU" sz="1000" b="1" i="0" u="none" strike="noStrike" kern="1200" baseline="0" dirty="0" smtClean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rPr>
                      <a:t>50,09 млн. руб.</a:t>
                    </a:r>
                    <a:r>
                      <a:rPr lang="ru-RU" sz="1000" b="0" i="0" u="none" strike="noStrike" kern="1200" baseline="0" dirty="0" smtClean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rPr>
                      <a:t>, </a:t>
                    </a:r>
                    <a:r>
                      <a:rPr lang="ru-RU" sz="1000" b="1" i="0" u="none" strike="noStrike" kern="1200" baseline="0" dirty="0" smtClean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rPr>
                      <a:t>0,2%</a:t>
                    </a:r>
                    <a:endParaRPr lang="ru-RU" sz="1000" b="1" i="0" u="none" strike="noStrike" kern="1200" baseline="0" dirty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endParaRPr>
                  </a:p>
                </c:rich>
              </c:tx>
              <c:spPr>
                <a:noFill/>
                <a:ln>
                  <a:solidFill>
                    <a:schemeClr val="bg1">
                      <a:lumMod val="50000"/>
                    </a:schemeClr>
                  </a:solidFill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 algn="ctr" rtl="0">
                    <a:defRPr lang="ru-RU" sz="1000" b="0" i="0" u="none" strike="noStrike" kern="1200" baseline="0" dirty="0">
                      <a:solidFill>
                        <a:prstClr val="black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247170339898136"/>
                      <c:h val="0.21496703580221851"/>
                    </c:manualLayout>
                  </c15:layout>
                </c:ext>
              </c:extLst>
            </c:dLbl>
            <c:dLbl>
              <c:idx val="12"/>
              <c:layout>
                <c:manualLayout>
                  <c:x val="0.39146133658422749"/>
                  <c:y val="0.1418445251041384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Приобретение </a:t>
                    </a:r>
                    <a:r>
                      <a:rPr lang="ru-RU" dirty="0" smtClean="0"/>
                      <a:t>мед. изделий для определения наличия и уровня содержания алкоголя</a:t>
                    </a:r>
                    <a:r>
                      <a:rPr lang="ru-RU" dirty="0"/>
                      <a:t>, а </a:t>
                    </a:r>
                    <a:r>
                      <a:rPr lang="ru-RU" dirty="0" smtClean="0"/>
                      <a:t>также </a:t>
                    </a:r>
                    <a:r>
                      <a:rPr lang="ru-RU" dirty="0" err="1" smtClean="0"/>
                      <a:t>психоактивных</a:t>
                    </a:r>
                    <a:r>
                      <a:rPr lang="ru-RU" dirty="0" smtClean="0"/>
                      <a:t> веществ</a:t>
                    </a:r>
                  </a:p>
                  <a:p>
                    <a:r>
                      <a:rPr lang="ru-RU" b="1" dirty="0" smtClean="0">
                        <a:solidFill>
                          <a:srgbClr val="C00000"/>
                        </a:solidFill>
                      </a:rPr>
                      <a:t>8,2 млн. руб., </a:t>
                    </a:r>
                    <a:r>
                      <a:rPr lang="ru-RU" b="1" dirty="0" smtClean="0">
                        <a:solidFill>
                          <a:srgbClr val="0070C0"/>
                        </a:solidFill>
                      </a:rPr>
                      <a:t>0,04%</a:t>
                    </a:r>
                    <a:endParaRPr lang="ru-RU" b="1" dirty="0">
                      <a:solidFill>
                        <a:srgbClr val="0070C0"/>
                      </a:solidFill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0.36594854316128628"/>
                  <c:y val="0.31377099355785776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Приобретение отдельных приборов, для проведения обучения по вопросам </a:t>
                    </a:r>
                    <a:endParaRPr lang="ru-RU" dirty="0" smtClean="0"/>
                  </a:p>
                  <a:p>
                    <a:r>
                      <a:rPr lang="ru-RU" dirty="0" smtClean="0"/>
                      <a:t>безопасного </a:t>
                    </a:r>
                    <a:r>
                      <a:rPr lang="ru-RU" dirty="0"/>
                      <a:t>ведения </a:t>
                    </a:r>
                    <a:r>
                      <a:rPr lang="ru-RU" dirty="0" smtClean="0"/>
                      <a:t>работ</a:t>
                    </a:r>
                  </a:p>
                  <a:p>
                    <a:r>
                      <a:rPr lang="ru-RU" b="1" dirty="0" smtClean="0">
                        <a:solidFill>
                          <a:srgbClr val="C00000"/>
                        </a:solidFill>
                      </a:rPr>
                      <a:t>9,74 млн. руб., </a:t>
                    </a:r>
                    <a:r>
                      <a:rPr lang="ru-RU" b="1" dirty="0" smtClean="0">
                        <a:solidFill>
                          <a:srgbClr val="0070C0"/>
                        </a:solidFill>
                      </a:rPr>
                      <a:t>0,05%</a:t>
                    </a:r>
                    <a:endParaRPr lang="ru-RU" b="1" dirty="0">
                      <a:solidFill>
                        <a:srgbClr val="0070C0"/>
                      </a:solidFill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layout>
                <c:manualLayout>
                  <c:x val="0.20086403068154918"/>
                  <c:y val="0.2914925139929021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Приобретение </a:t>
                    </a:r>
                    <a:r>
                      <a:rPr lang="ru-RU" dirty="0" smtClean="0"/>
                      <a:t>приборов</a:t>
                    </a:r>
                    <a:r>
                      <a:rPr lang="ru-RU" dirty="0"/>
                      <a:t>, обеспечивающих безопасное ведение горных работ, в рамках модернизации основных </a:t>
                    </a:r>
                    <a:r>
                      <a:rPr lang="ru-RU" dirty="0" smtClean="0"/>
                      <a:t>производств</a:t>
                    </a:r>
                  </a:p>
                  <a:p>
                    <a:r>
                      <a:rPr lang="ru-RU" dirty="0" smtClean="0"/>
                      <a:t> </a:t>
                    </a:r>
                    <a:r>
                      <a:rPr lang="ru-RU" b="1" dirty="0" smtClean="0">
                        <a:solidFill>
                          <a:srgbClr val="C00000"/>
                        </a:solidFill>
                      </a:rPr>
                      <a:t>10,28 млн. руб., </a:t>
                    </a:r>
                    <a:r>
                      <a:rPr lang="ru-RU" b="1" dirty="0" smtClean="0">
                        <a:solidFill>
                          <a:srgbClr val="0070C0"/>
                        </a:solidFill>
                      </a:rPr>
                      <a:t>0,05%</a:t>
                    </a:r>
                    <a:endParaRPr lang="ru-RU" b="1" dirty="0">
                      <a:solidFill>
                        <a:srgbClr val="0070C0"/>
                      </a:solidFill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671449449355088"/>
                      <c:h val="0.17852687651380589"/>
                    </c:manualLayout>
                  </c15:layout>
                </c:ext>
              </c:extLst>
            </c:dLbl>
            <c:spPr>
              <a:noFill/>
              <a:ln>
                <a:solidFill>
                  <a:schemeClr val="bg1">
                    <a:lumMod val="50000"/>
                  </a:schemeClr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Лист1!$A$2:$A$18</c:f>
              <c:strCache>
                <c:ptCount val="16"/>
                <c:pt idx="0">
                  <c:v>Приобретение средств индивидуальной защиты</c:v>
                </c:pt>
                <c:pt idx="1">
                  <c:v>Проведение обязательных периодических медицинских осмотров (обследований) работников</c:v>
                </c:pt>
                <c:pt idx="2">
                  <c:v>Санаторно-курортное лечение работников предпенсионного возраста</c:v>
                </c:pt>
                <c:pt idx="3">
                  <c:v>Санаторно-курортное лечение работников</c:v>
                </c:pt>
                <c:pt idx="4">
                  <c:v>Проведение специальной оценки условий труда</c:v>
                </c:pt>
                <c:pt idx="5">
                  <c:v>Приобретение отдельных приборов, предназначенных для обеспечения безопасности работников</c:v>
                </c:pt>
                <c:pt idx="6">
                  <c:v>Обеспечение работников лечебно-профилактическим питанием</c:v>
                </c:pt>
                <c:pt idx="7">
                  <c:v>Обучение по охране труда и (или) обучение по вопросам безопасного ведения работ</c:v>
                </c:pt>
                <c:pt idx="8">
                  <c:v>Обеспечение работников бесплатной выдачей молока</c:v>
                </c:pt>
                <c:pt idx="9">
                  <c:v>Приобретение приборов контроля за режимом труда и отдыха водителей (тахографов)</c:v>
                </c:pt>
                <c:pt idx="10">
                  <c:v>Приобретение аптечек</c:v>
                </c:pt>
                <c:pt idx="11">
                  <c:v>Реализация мероприятий по приведению уровней воздействия вредных и (или) опасных производственных факторов на рабочих местах в соответствие с государственными нормативными требованиями охраны труда</c:v>
                </c:pt>
                <c:pt idx="12">
                  <c:v>Приобретение приборов для определения наличия и уровня содержания алкоголя, а также психоактивных веществ</c:v>
                </c:pt>
                <c:pt idx="13">
                  <c:v>Приобретение отдельных приборов, для проведения обучения по вопросам безоп-го ведения работ</c:v>
                </c:pt>
                <c:pt idx="14">
                  <c:v>Приобретение отдельных приборов, обеспечивающих безопасное ведение горных работ, в рамках модернизации основных производств</c:v>
                </c:pt>
                <c:pt idx="15">
                  <c:v>Приобретение отдельных приборов , предназначенных для мониторинга на р.м. состояния работников</c:v>
                </c:pt>
              </c:strCache>
            </c:strRef>
          </c:cat>
          <c:val>
            <c:numRef>
              <c:f>Лист1!$G$21:$G$35</c:f>
              <c:numCache>
                <c:formatCode>#,##0.0</c:formatCode>
                <c:ptCount val="15"/>
                <c:pt idx="0">
                  <c:v>7670884045.9800014</c:v>
                </c:pt>
                <c:pt idx="1">
                  <c:v>4643807494.9999981</c:v>
                </c:pt>
                <c:pt idx="2">
                  <c:v>3915003243.3099999</c:v>
                </c:pt>
                <c:pt idx="3">
                  <c:v>2645042922.8500009</c:v>
                </c:pt>
                <c:pt idx="4">
                  <c:v>948213239.42999983</c:v>
                </c:pt>
                <c:pt idx="5">
                  <c:v>735154995.05000007</c:v>
                </c:pt>
                <c:pt idx="6">
                  <c:v>100181494.51000001</c:v>
                </c:pt>
                <c:pt idx="7">
                  <c:v>56810514.989999987</c:v>
                </c:pt>
                <c:pt idx="8">
                  <c:v>93435500.440000013</c:v>
                </c:pt>
                <c:pt idx="9">
                  <c:v>22322146.250000004</c:v>
                </c:pt>
                <c:pt idx="10">
                  <c:v>41797411.620000012</c:v>
                </c:pt>
                <c:pt idx="11">
                  <c:v>50091741.760000005</c:v>
                </c:pt>
                <c:pt idx="12">
                  <c:v>8202860.7299999986</c:v>
                </c:pt>
                <c:pt idx="13">
                  <c:v>9736066.5600000005</c:v>
                </c:pt>
                <c:pt idx="14">
                  <c:v>10279610.129999999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90"/>
      <c:rAngAx val="0"/>
    </c:view3D>
    <c:floor>
      <c:thickness val="0"/>
      <c:spPr>
        <a:noFill/>
        <a:ln w="6350" cap="flat" cmpd="sng" algn="ctr">
          <a:solidFill>
            <a:schemeClr val="tx1">
              <a:tint val="75000"/>
            </a:schemeClr>
          </a:solidFill>
          <a:prstDash val="solid"/>
          <a:round/>
        </a:ln>
        <a:effectLst/>
        <a:sp3d contourW="6350">
          <a:contourClr>
            <a:schemeClr val="tx1">
              <a:tint val="7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2211666977204467"/>
          <c:y val="6.9737196270630533E-2"/>
          <c:w val="0.36595728117498216"/>
          <c:h val="0.51043435979624241"/>
        </c:manualLayout>
      </c:layout>
      <c:pie3DChart>
        <c:varyColors val="1"/>
        <c:ser>
          <c:idx val="0"/>
          <c:order val="0"/>
          <c:tx>
            <c:strRef>
              <c:f>Лист1!$G$20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18"/>
            <c:spPr>
              <a:solidFill>
                <a:schemeClr val="accent2"/>
              </a:solidFill>
              <a:ln>
                <a:noFill/>
              </a:ln>
              <a:effectLst/>
              <a:sp3d/>
            </c:spPr>
          </c:dPt>
          <c:dPt>
            <c:idx val="1"/>
            <c:bubble3D val="0"/>
            <c:explosion val="15"/>
            <c:spPr>
              <a:solidFill>
                <a:schemeClr val="accent4"/>
              </a:solidFill>
              <a:ln>
                <a:noFill/>
              </a:ln>
              <a:effectLst/>
              <a:sp3d/>
            </c:spPr>
          </c:dPt>
          <c:dPt>
            <c:idx val="2"/>
            <c:bubble3D val="0"/>
            <c:explosion val="9"/>
            <c:spPr>
              <a:solidFill>
                <a:schemeClr val="accent6"/>
              </a:solidFill>
              <a:ln>
                <a:noFill/>
              </a:ln>
              <a:effectLst/>
              <a:sp3d/>
            </c:spPr>
          </c:dPt>
          <c:dPt>
            <c:idx val="3"/>
            <c:bubble3D val="0"/>
            <c:explosion val="12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  <a:sp3d/>
            </c:spPr>
          </c:dPt>
          <c:dPt>
            <c:idx val="4"/>
            <c:bubble3D val="0"/>
            <c:explosion val="16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  <a:sp3d/>
            </c:spPr>
          </c:dPt>
          <c:dPt>
            <c:idx val="5"/>
            <c:bubble3D val="0"/>
            <c:explosion val="13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  <a:sp3d/>
            </c:spPr>
          </c:dPt>
          <c:dPt>
            <c:idx val="6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/>
              <a:sp3d/>
            </c:spPr>
          </c:dPt>
          <c:dPt>
            <c:idx val="7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/>
              <a:sp3d/>
            </c:spPr>
          </c:dPt>
          <c:dPt>
            <c:idx val="8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>
                <a:noFill/>
              </a:ln>
              <a:effectLst/>
              <a:sp3d/>
            </c:spPr>
          </c:dPt>
          <c:dPt>
            <c:idx val="9"/>
            <c:bubble3D val="0"/>
            <c:spPr>
              <a:solidFill>
                <a:schemeClr val="accent2">
                  <a:lumMod val="80000"/>
                </a:schemeClr>
              </a:solidFill>
              <a:ln>
                <a:noFill/>
              </a:ln>
              <a:effectLst/>
              <a:sp3d/>
            </c:spPr>
          </c:dPt>
          <c:dPt>
            <c:idx val="10"/>
            <c:bubble3D val="0"/>
            <c:spPr>
              <a:solidFill>
                <a:schemeClr val="accent4">
                  <a:lumMod val="80000"/>
                </a:schemeClr>
              </a:solidFill>
              <a:ln>
                <a:noFill/>
              </a:ln>
              <a:effectLst/>
              <a:sp3d/>
            </c:spPr>
          </c:dPt>
          <c:dPt>
            <c:idx val="11"/>
            <c:bubble3D val="0"/>
            <c:spPr>
              <a:solidFill>
                <a:schemeClr val="accent6">
                  <a:lumMod val="80000"/>
                </a:schemeClr>
              </a:solidFill>
              <a:ln>
                <a:noFill/>
              </a:ln>
              <a:effectLst/>
              <a:sp3d/>
            </c:spPr>
          </c:dPt>
          <c:dPt>
            <c:idx val="12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  <a:sp3d/>
            </c:spPr>
          </c:dPt>
          <c:dPt>
            <c:idx val="13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/>
              <a:sp3d/>
            </c:spPr>
          </c:dPt>
          <c:dPt>
            <c:idx val="14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  <a:sp3d/>
            </c:spPr>
          </c:dPt>
          <c:dLbls>
            <c:dLbl>
              <c:idx val="0"/>
              <c:layout>
                <c:manualLayout>
                  <c:x val="-8.9999370686543914E-2"/>
                  <c:y val="9.1077654379869463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Приобретение средств индивидуальной </a:t>
                    </a:r>
                    <a:r>
                      <a:rPr lang="ru-RU" dirty="0" smtClean="0"/>
                      <a:t>защиты</a:t>
                    </a:r>
                  </a:p>
                  <a:p>
                    <a:r>
                      <a:rPr lang="ru-RU" sz="1800" b="1" dirty="0" smtClean="0">
                        <a:solidFill>
                          <a:srgbClr val="C00000"/>
                        </a:solidFill>
                      </a:rPr>
                      <a:t>1 030,1 млн. руб.</a:t>
                    </a:r>
                  </a:p>
                  <a:p>
                    <a:r>
                      <a:rPr lang="ru-RU" sz="1800" b="1" baseline="0" dirty="0" smtClean="0">
                        <a:solidFill>
                          <a:srgbClr val="0070C0"/>
                        </a:solidFill>
                      </a:rPr>
                      <a:t>58,9%</a:t>
                    </a:r>
                    <a:endParaRPr lang="ru-RU" sz="1800" b="1" dirty="0">
                      <a:solidFill>
                        <a:srgbClr val="0070C0"/>
                      </a:solidFill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81586517757981"/>
                      <c:h val="0.16692896615139813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7.4100114856326263E-3"/>
                  <c:y val="-9.283626861790343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Проведение </a:t>
                    </a:r>
                    <a:r>
                      <a:rPr lang="ru-RU" dirty="0"/>
                      <a:t>обязательных периодических медицинских осмотров (обследований) </a:t>
                    </a:r>
                    <a:r>
                      <a:rPr lang="ru-RU" dirty="0" smtClean="0"/>
                      <a:t>работников</a:t>
                    </a:r>
                  </a:p>
                  <a:p>
                    <a:r>
                      <a:rPr lang="ru-RU" sz="1700" b="1" dirty="0" smtClean="0">
                        <a:solidFill>
                          <a:srgbClr val="C00000"/>
                        </a:solidFill>
                      </a:rPr>
                      <a:t>291,6 </a:t>
                    </a:r>
                    <a:r>
                      <a:rPr lang="ru-RU" sz="1700" b="1" baseline="0" dirty="0" smtClean="0">
                        <a:solidFill>
                          <a:srgbClr val="C00000"/>
                        </a:solidFill>
                      </a:rPr>
                      <a:t>млн. руб. </a:t>
                    </a:r>
                  </a:p>
                  <a:p>
                    <a:r>
                      <a:rPr lang="ru-RU" sz="1700" b="1" baseline="0" dirty="0" smtClean="0">
                        <a:solidFill>
                          <a:srgbClr val="0070C0"/>
                        </a:solidFill>
                      </a:rPr>
                      <a:t>16,7%</a:t>
                    </a:r>
                    <a:endParaRPr lang="ru-RU" sz="1700" b="1" dirty="0">
                      <a:solidFill>
                        <a:srgbClr val="0070C0"/>
                      </a:solidFill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100583178513103"/>
                      <c:h val="0.20311896748501393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24168818586230109"/>
                  <c:y val="0.12156404636944666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1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100" b="0" i="0" u="none" strike="noStrike" kern="1200" baseline="0" dirty="0" smtClean="0">
                        <a:solidFill>
                          <a:prstClr val="black"/>
                        </a:solidFill>
                      </a:rPr>
                      <a:t>Санаторно-курортное лечение работников, занятых на работах с вредными и (или) опасными производственными факторами</a:t>
                    </a:r>
                  </a:p>
                  <a:p>
                    <a:pPr>
                      <a:defRPr sz="1100"/>
                    </a:pPr>
                    <a:r>
                      <a:rPr lang="ru-RU" sz="1400" b="1" dirty="0" smtClean="0">
                        <a:solidFill>
                          <a:srgbClr val="C00000"/>
                        </a:solidFill>
                      </a:rPr>
                      <a:t>77,4 млн. руб.</a:t>
                    </a:r>
                  </a:p>
                  <a:p>
                    <a:pPr>
                      <a:defRPr sz="1100"/>
                    </a:pPr>
                    <a:r>
                      <a:rPr lang="ru-RU" sz="1400" b="1" dirty="0" smtClean="0">
                        <a:solidFill>
                          <a:srgbClr val="0070C0"/>
                        </a:solidFill>
                      </a:rPr>
                      <a:t>4,4 %</a:t>
                    </a:r>
                    <a:endParaRPr lang="ru-RU" sz="1400" b="1" dirty="0">
                      <a:solidFill>
                        <a:srgbClr val="0070C0"/>
                      </a:solidFill>
                    </a:endParaRPr>
                  </a:p>
                </c:rich>
              </c:tx>
              <c:spPr>
                <a:noFill/>
                <a:ln>
                  <a:solidFill>
                    <a:schemeClr val="accent5">
                      <a:lumMod val="75000"/>
                    </a:schemeClr>
                  </a:solidFill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119381910036064"/>
                      <c:h val="0.19470220717485298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0.28043928727117767"/>
                  <c:y val="-0.19929837805288511"/>
                </c:manualLayout>
              </c:layout>
              <c:tx>
                <c:rich>
                  <a:bodyPr rot="0" spcFirstLastPara="1" vertOverflow="ellipsis" vert="horz" wrap="square" anchor="ctr" anchorCtr="0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100" b="0" i="0" u="none" strike="noStrike" kern="1200" baseline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100" b="0" i="0" u="none" strike="noStrike" kern="1200" baseline="0" dirty="0" smtClean="0">
                        <a:solidFill>
                          <a:schemeClr val="tx1"/>
                        </a:solidFill>
                      </a:rPr>
                      <a:t>Санаторно-курортное лечение работников </a:t>
                    </a:r>
                    <a:r>
                      <a:rPr lang="ru-RU" sz="1100" b="0" i="0" u="none" strike="noStrike" kern="1200" baseline="0" dirty="0" err="1" smtClean="0">
                        <a:solidFill>
                          <a:schemeClr val="tx1"/>
                        </a:solidFill>
                      </a:rPr>
                      <a:t>предпенсионного</a:t>
                    </a:r>
                    <a:r>
                      <a:rPr lang="ru-RU" sz="1100" b="0" i="0" u="none" strike="noStrike" kern="1200" baseline="0" dirty="0" smtClean="0">
                        <a:solidFill>
                          <a:schemeClr val="tx1"/>
                        </a:solidFill>
                      </a:rPr>
                      <a:t> и пенсионного возраста</a:t>
                    </a:r>
                  </a:p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100">
                        <a:solidFill>
                          <a:prstClr val="black"/>
                        </a:solidFill>
                      </a:defRPr>
                    </a:pPr>
                    <a:r>
                      <a:rPr lang="ru-RU" sz="1600" b="1" dirty="0" smtClean="0">
                        <a:solidFill>
                          <a:srgbClr val="C00000"/>
                        </a:solidFill>
                      </a:rPr>
                      <a:t>124,1</a:t>
                    </a:r>
                    <a:r>
                      <a:rPr lang="ru-RU" sz="1600" b="1" baseline="0" dirty="0" smtClean="0">
                        <a:solidFill>
                          <a:srgbClr val="C00000"/>
                        </a:solidFill>
                      </a:rPr>
                      <a:t> </a:t>
                    </a:r>
                    <a:r>
                      <a:rPr lang="ru-RU" sz="1600" b="1" dirty="0" smtClean="0">
                        <a:solidFill>
                          <a:srgbClr val="C00000"/>
                        </a:solidFill>
                      </a:rPr>
                      <a:t>млн.</a:t>
                    </a:r>
                    <a:r>
                      <a:rPr lang="ru-RU" sz="1600" b="1" baseline="0" dirty="0" smtClean="0">
                        <a:solidFill>
                          <a:srgbClr val="C00000"/>
                        </a:solidFill>
                      </a:rPr>
                      <a:t> руб. </a:t>
                    </a:r>
                  </a:p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100">
                        <a:solidFill>
                          <a:prstClr val="black"/>
                        </a:solidFill>
                      </a:defRPr>
                    </a:pPr>
                    <a:r>
                      <a:rPr lang="ru-RU" sz="1600" b="1" baseline="0" dirty="0" smtClean="0">
                        <a:solidFill>
                          <a:srgbClr val="0070C0"/>
                        </a:solidFill>
                      </a:rPr>
                      <a:t>7,1 %</a:t>
                    </a:r>
                    <a:endParaRPr lang="ru-RU" sz="1600" b="1" dirty="0">
                      <a:solidFill>
                        <a:srgbClr val="0070C0"/>
                      </a:solidFill>
                    </a:endParaRPr>
                  </a:p>
                </c:rich>
              </c:tx>
              <c:spPr>
                <a:noFill/>
                <a:ln>
                  <a:solidFill>
                    <a:schemeClr val="bg1">
                      <a:lumMod val="50000"/>
                    </a:schemeClr>
                  </a:solidFill>
                </a:ln>
                <a:effectLst/>
              </c:spPr>
              <c:txPr>
                <a:bodyPr rot="0" spcFirstLastPara="1" vertOverflow="ellipsis" vert="horz" wrap="square" anchor="ctr" anchorCtr="0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1100" b="0" i="0" u="none" strike="noStrike" kern="1200" baseline="0">
                      <a:solidFill>
                        <a:prstClr val="black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363746178553617"/>
                      <c:h val="0.20014104737527638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0.3430129921895404"/>
                  <c:y val="0.14737105897398864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Проведение специальной оценки условий </a:t>
                    </a:r>
                    <a:r>
                      <a:rPr lang="ru-RU" dirty="0" smtClean="0"/>
                      <a:t>труда</a:t>
                    </a:r>
                  </a:p>
                  <a:p>
                    <a:r>
                      <a:rPr lang="ru-RU" sz="1100" b="1" dirty="0" smtClean="0">
                        <a:solidFill>
                          <a:srgbClr val="C00000"/>
                        </a:solidFill>
                      </a:rPr>
                      <a:t> </a:t>
                    </a:r>
                    <a:r>
                      <a:rPr lang="ru-RU" sz="1400" b="1" dirty="0" smtClean="0">
                        <a:solidFill>
                          <a:srgbClr val="C00000"/>
                        </a:solidFill>
                      </a:rPr>
                      <a:t>51,3 млн. руб. </a:t>
                    </a:r>
                  </a:p>
                  <a:p>
                    <a:r>
                      <a:rPr lang="ru-RU" sz="1400" b="1" dirty="0" smtClean="0">
                        <a:solidFill>
                          <a:srgbClr val="0070C0"/>
                        </a:solidFill>
                      </a:rPr>
                      <a:t>2,9 %</a:t>
                    </a:r>
                    <a:endParaRPr lang="ru-RU" sz="1400" b="1" dirty="0">
                      <a:solidFill>
                        <a:srgbClr val="0070C0"/>
                      </a:solidFill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005611216501749"/>
                      <c:h val="0.13384096493209224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0.43540088546962891"/>
                  <c:y val="-0.49049867949239229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Приобретение отдельных приборов, предназначенных для обеспечения безопасности </a:t>
                    </a:r>
                    <a:r>
                      <a:rPr lang="ru-RU" dirty="0" smtClean="0"/>
                      <a:t>работников</a:t>
                    </a:r>
                  </a:p>
                  <a:p>
                    <a:r>
                      <a:rPr lang="ru-RU" sz="1600" dirty="0" smtClean="0"/>
                      <a:t> </a:t>
                    </a:r>
                    <a:r>
                      <a:rPr lang="ru-RU" sz="1600" b="1" dirty="0" smtClean="0">
                        <a:solidFill>
                          <a:srgbClr val="C00000"/>
                        </a:solidFill>
                      </a:rPr>
                      <a:t>128,1 </a:t>
                    </a:r>
                    <a:r>
                      <a:rPr lang="ru-RU" sz="1600" b="1" baseline="0" dirty="0" smtClean="0">
                        <a:solidFill>
                          <a:srgbClr val="C00000"/>
                        </a:solidFill>
                      </a:rPr>
                      <a:t>млн. руб. </a:t>
                    </a:r>
                  </a:p>
                  <a:p>
                    <a:r>
                      <a:rPr lang="ru-RU" sz="1600" b="1" baseline="0" dirty="0" smtClean="0">
                        <a:solidFill>
                          <a:srgbClr val="0070C0"/>
                        </a:solidFill>
                      </a:rPr>
                      <a:t>7,3 %</a:t>
                    </a:r>
                    <a:endParaRPr lang="ru-RU" sz="1600" b="1" dirty="0">
                      <a:solidFill>
                        <a:srgbClr val="0070C0"/>
                      </a:solidFill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0.2362391080448237"/>
                  <c:y val="0.11604313750458169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0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000" dirty="0"/>
                      <a:t>Обеспечение работников лечебно-профилактическим </a:t>
                    </a:r>
                    <a:r>
                      <a:rPr lang="ru-RU" sz="1000" dirty="0" smtClean="0"/>
                      <a:t>питанием</a:t>
                    </a:r>
                  </a:p>
                  <a:p>
                    <a:pPr>
                      <a:defRPr sz="1000"/>
                    </a:pPr>
                    <a:r>
                      <a:rPr lang="ru-RU" sz="1000" dirty="0" smtClean="0"/>
                      <a:t> </a:t>
                    </a:r>
                    <a:r>
                      <a:rPr lang="ru-RU" sz="1000" b="1" dirty="0" smtClean="0">
                        <a:solidFill>
                          <a:srgbClr val="C00000"/>
                        </a:solidFill>
                      </a:rPr>
                      <a:t>18,5</a:t>
                    </a:r>
                    <a:r>
                      <a:rPr lang="ru-RU" sz="1000" b="1" baseline="0" dirty="0" smtClean="0">
                        <a:solidFill>
                          <a:srgbClr val="C00000"/>
                        </a:solidFill>
                      </a:rPr>
                      <a:t> </a:t>
                    </a:r>
                    <a:r>
                      <a:rPr lang="ru-RU" sz="1000" b="1" dirty="0" smtClean="0">
                        <a:solidFill>
                          <a:srgbClr val="C00000"/>
                        </a:solidFill>
                      </a:rPr>
                      <a:t> млн. руб., </a:t>
                    </a:r>
                    <a:r>
                      <a:rPr lang="ru-RU" sz="1000" b="1" dirty="0" smtClean="0">
                        <a:solidFill>
                          <a:srgbClr val="00B0F0"/>
                        </a:solidFill>
                      </a:rPr>
                      <a:t>1,1%</a:t>
                    </a:r>
                    <a:endParaRPr lang="ru-RU" sz="1000" b="1" dirty="0">
                      <a:solidFill>
                        <a:srgbClr val="00B0F0"/>
                      </a:solidFill>
                    </a:endParaRPr>
                  </a:p>
                </c:rich>
              </c:tx>
              <c:spPr>
                <a:noFill/>
                <a:ln>
                  <a:solidFill>
                    <a:schemeClr val="bg1">
                      <a:lumMod val="50000"/>
                    </a:schemeClr>
                  </a:solidFill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378883241347357"/>
                      <c:h val="8.1923904436250972E-2"/>
                    </c:manualLayout>
                  </c15:layout>
                </c:ext>
              </c:extLst>
            </c:dLbl>
            <c:dLbl>
              <c:idx val="7"/>
              <c:layout>
                <c:manualLayout>
                  <c:x val="5.8857489805430888E-2"/>
                  <c:y val="0.11624374979543897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0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000" dirty="0"/>
                      <a:t>Обучение по охране труда и (или) обучение </a:t>
                    </a:r>
                    <a:r>
                      <a:rPr lang="ru-RU" sz="1000" dirty="0" smtClean="0"/>
                      <a:t>безопасным методам и</a:t>
                    </a:r>
                    <a:r>
                      <a:rPr lang="ru-RU" sz="1000" baseline="0" dirty="0" smtClean="0"/>
                      <a:t> приемам выполнения работ  повышенной опасности</a:t>
                    </a:r>
                    <a:endParaRPr lang="ru-RU" sz="1000" dirty="0" smtClean="0"/>
                  </a:p>
                  <a:p>
                    <a:pPr>
                      <a:defRPr sz="1000"/>
                    </a:pPr>
                    <a:r>
                      <a:rPr lang="ru-RU" sz="1000" b="1" dirty="0" smtClean="0">
                        <a:solidFill>
                          <a:srgbClr val="C00000"/>
                        </a:solidFill>
                      </a:rPr>
                      <a:t>5,3 млн. руб., </a:t>
                    </a:r>
                    <a:r>
                      <a:rPr lang="ru-RU" sz="1000" b="1" dirty="0" smtClean="0">
                        <a:solidFill>
                          <a:srgbClr val="0070C0"/>
                        </a:solidFill>
                      </a:rPr>
                      <a:t>0,3%</a:t>
                    </a:r>
                    <a:endParaRPr lang="ru-RU" sz="1000" b="1" dirty="0">
                      <a:solidFill>
                        <a:srgbClr val="0070C0"/>
                      </a:solidFill>
                    </a:endParaRPr>
                  </a:p>
                </c:rich>
              </c:tx>
              <c:spPr>
                <a:noFill/>
                <a:ln>
                  <a:solidFill>
                    <a:schemeClr val="bg1">
                      <a:lumMod val="50000"/>
                    </a:schemeClr>
                  </a:solidFill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272394225250263"/>
                      <c:h val="0.1324037862964545"/>
                    </c:manualLayout>
                  </c15:layout>
                </c:ext>
              </c:extLst>
            </c:dLbl>
            <c:dLbl>
              <c:idx val="8"/>
              <c:layout>
                <c:manualLayout>
                  <c:x val="-0.17642286404349164"/>
                  <c:y val="0.22642825936759256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Обеспечение работников бесплатной выдачей </a:t>
                    </a:r>
                    <a:r>
                      <a:rPr lang="ru-RU" dirty="0" smtClean="0"/>
                      <a:t>молока</a:t>
                    </a:r>
                  </a:p>
                  <a:p>
                    <a:r>
                      <a:rPr lang="ru-RU" b="1" dirty="0" smtClean="0">
                        <a:solidFill>
                          <a:srgbClr val="C00000"/>
                        </a:solidFill>
                      </a:rPr>
                      <a:t>8,2</a:t>
                    </a:r>
                    <a:r>
                      <a:rPr lang="ru-RU" b="1" baseline="0" dirty="0" smtClean="0">
                        <a:solidFill>
                          <a:srgbClr val="C00000"/>
                        </a:solidFill>
                      </a:rPr>
                      <a:t> млн. руб., </a:t>
                    </a:r>
                    <a:r>
                      <a:rPr lang="ru-RU" b="1" baseline="0" dirty="0" smtClean="0">
                        <a:solidFill>
                          <a:srgbClr val="0070C0"/>
                        </a:solidFill>
                      </a:rPr>
                      <a:t>0,5%</a:t>
                    </a:r>
                    <a:endParaRPr lang="ru-RU" b="1" dirty="0">
                      <a:solidFill>
                        <a:srgbClr val="0070C0"/>
                      </a:solidFill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277998910308005"/>
                      <c:h val="8.9523723298984448E-2"/>
                    </c:manualLayout>
                  </c15:layout>
                </c:ext>
              </c:extLst>
            </c:dLbl>
            <c:dLbl>
              <c:idx val="9"/>
              <c:layout>
                <c:manualLayout>
                  <c:x val="9.4294280564532082E-2"/>
                  <c:y val="0.3744946223042112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Приобретение </a:t>
                    </a:r>
                    <a:r>
                      <a:rPr lang="ru-RU" dirty="0"/>
                      <a:t>приборов контроля за режимом труда и отдыха водителей (</a:t>
                    </a:r>
                    <a:r>
                      <a:rPr lang="ru-RU" dirty="0" err="1"/>
                      <a:t>тахографов</a:t>
                    </a:r>
                    <a:r>
                      <a:rPr lang="ru-RU" dirty="0" smtClean="0"/>
                      <a:t>) </a:t>
                    </a:r>
                  </a:p>
                  <a:p>
                    <a:r>
                      <a:rPr lang="ru-RU" b="1" dirty="0" smtClean="0">
                        <a:solidFill>
                          <a:srgbClr val="C00000"/>
                        </a:solidFill>
                      </a:rPr>
                      <a:t>1,8</a:t>
                    </a:r>
                    <a:r>
                      <a:rPr lang="ru-RU" b="1" baseline="0" dirty="0" smtClean="0">
                        <a:solidFill>
                          <a:srgbClr val="C00000"/>
                        </a:solidFill>
                      </a:rPr>
                      <a:t> млн. руб., </a:t>
                    </a:r>
                    <a:r>
                      <a:rPr lang="ru-RU" b="1" baseline="0" dirty="0" smtClean="0">
                        <a:solidFill>
                          <a:srgbClr val="0070C0"/>
                        </a:solidFill>
                      </a:rPr>
                      <a:t>0,1%</a:t>
                    </a:r>
                    <a:endParaRPr lang="ru-RU" b="1" dirty="0">
                      <a:solidFill>
                        <a:srgbClr val="0070C0"/>
                      </a:solidFill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932070069684329"/>
                      <c:h val="0.1400449651607121"/>
                    </c:manualLayout>
                  </c15:layout>
                </c:ext>
              </c:extLst>
            </c:dLbl>
            <c:dLbl>
              <c:idx val="10"/>
              <c:layout>
                <c:manualLayout>
                  <c:x val="0.10610348437532957"/>
                  <c:y val="0.2711727791266819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Приобретение </a:t>
                    </a:r>
                    <a:r>
                      <a:rPr lang="ru-RU" dirty="0" smtClean="0"/>
                      <a:t>аптечек для оказания первой помощи </a:t>
                    </a:r>
                  </a:p>
                  <a:p>
                    <a:r>
                      <a:rPr lang="ru-RU" b="1" baseline="0" dirty="0" smtClean="0">
                        <a:solidFill>
                          <a:srgbClr val="C00000"/>
                        </a:solidFill>
                      </a:rPr>
                      <a:t>2,3 </a:t>
                    </a:r>
                    <a:r>
                      <a:rPr lang="ru-RU" b="1" dirty="0" smtClean="0">
                        <a:solidFill>
                          <a:srgbClr val="C00000"/>
                        </a:solidFill>
                      </a:rPr>
                      <a:t>млн. руб., </a:t>
                    </a:r>
                    <a:r>
                      <a:rPr lang="ru-RU" b="1" dirty="0" smtClean="0">
                        <a:solidFill>
                          <a:srgbClr val="0070C0"/>
                        </a:solidFill>
                      </a:rPr>
                      <a:t>0,1%</a:t>
                    </a:r>
                    <a:endParaRPr lang="ru-RU" b="1" dirty="0">
                      <a:solidFill>
                        <a:srgbClr val="0070C0"/>
                      </a:solidFill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710124541397749"/>
                      <c:h val="8.9523723298984448E-2"/>
                    </c:manualLayout>
                  </c15:layout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0.32700751213149526"/>
                  <c:y val="0.31569266848379268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Приобретение </a:t>
                    </a:r>
                    <a:r>
                      <a:rPr lang="ru-RU" dirty="0" smtClean="0"/>
                      <a:t>мед. изделий для определения наличия и уровня содержания алкоголя</a:t>
                    </a:r>
                    <a:r>
                      <a:rPr lang="ru-RU" dirty="0"/>
                      <a:t>, а </a:t>
                    </a:r>
                    <a:r>
                      <a:rPr lang="ru-RU" dirty="0" smtClean="0"/>
                      <a:t>также </a:t>
                    </a:r>
                    <a:r>
                      <a:rPr lang="ru-RU" dirty="0" err="1" smtClean="0"/>
                      <a:t>психоактивных</a:t>
                    </a:r>
                    <a:r>
                      <a:rPr lang="ru-RU" dirty="0" smtClean="0"/>
                      <a:t> веществ</a:t>
                    </a:r>
                  </a:p>
                  <a:p>
                    <a:r>
                      <a:rPr lang="ru-RU" b="1" dirty="0" smtClean="0">
                        <a:solidFill>
                          <a:srgbClr val="C00000"/>
                        </a:solidFill>
                      </a:rPr>
                      <a:t>0,9 млн. руб., </a:t>
                    </a:r>
                    <a:r>
                      <a:rPr lang="ru-RU" b="1" dirty="0" smtClean="0">
                        <a:solidFill>
                          <a:srgbClr val="0070C0"/>
                        </a:solidFill>
                      </a:rPr>
                      <a:t>0,05%</a:t>
                    </a:r>
                    <a:endParaRPr lang="ru-RU" b="1" dirty="0">
                      <a:solidFill>
                        <a:srgbClr val="0070C0"/>
                      </a:solidFill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083204241696261"/>
                      <c:h val="0.19883820732726618"/>
                    </c:manualLayout>
                  </c15:layout>
                </c:ext>
              </c:extLst>
            </c:dLbl>
            <c:dLbl>
              <c:idx val="13"/>
              <c:layout>
                <c:manualLayout>
                  <c:x val="0.32727631635737486"/>
                  <c:y val="0.11937904959601538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Приобретение отдельных приборов, для проведения обучения по вопросам </a:t>
                    </a:r>
                    <a:endParaRPr lang="ru-RU" dirty="0" smtClean="0"/>
                  </a:p>
                  <a:p>
                    <a:r>
                      <a:rPr lang="ru-RU" dirty="0" smtClean="0"/>
                      <a:t>безопасного </a:t>
                    </a:r>
                    <a:r>
                      <a:rPr lang="ru-RU" dirty="0"/>
                      <a:t>ведения </a:t>
                    </a:r>
                    <a:r>
                      <a:rPr lang="ru-RU" dirty="0" smtClean="0"/>
                      <a:t>работ</a:t>
                    </a:r>
                  </a:p>
                  <a:p>
                    <a:r>
                      <a:rPr lang="ru-RU" b="1" dirty="0" smtClean="0">
                        <a:solidFill>
                          <a:srgbClr val="C00000"/>
                        </a:solidFill>
                      </a:rPr>
                      <a:t>1,2 млн. руб., </a:t>
                    </a:r>
                    <a:r>
                      <a:rPr lang="ru-RU" b="1" dirty="0" smtClean="0">
                        <a:solidFill>
                          <a:srgbClr val="0070C0"/>
                        </a:solidFill>
                      </a:rPr>
                      <a:t>0,07%</a:t>
                    </a:r>
                    <a:endParaRPr lang="ru-RU" b="1" dirty="0">
                      <a:solidFill>
                        <a:srgbClr val="0070C0"/>
                      </a:solidFill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587194027223938"/>
                      <c:h val="0.14507020534589415"/>
                    </c:manualLayout>
                  </c15:layout>
                </c:ext>
              </c:extLst>
            </c:dLbl>
            <c:dLbl>
              <c:idx val="14"/>
              <c:layout>
                <c:manualLayout>
                  <c:x val="-0.14155717745236085"/>
                  <c:y val="0.340662141057471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Приобретение </a:t>
                    </a:r>
                    <a:r>
                      <a:rPr lang="ru-RU" dirty="0" smtClean="0"/>
                      <a:t>приборов</a:t>
                    </a:r>
                    <a:r>
                      <a:rPr lang="ru-RU" dirty="0"/>
                      <a:t>, обеспечивающих безопасное ведение горных работ, в рамках модернизации основных </a:t>
                    </a:r>
                    <a:r>
                      <a:rPr lang="ru-RU" dirty="0" smtClean="0"/>
                      <a:t>производств</a:t>
                    </a:r>
                  </a:p>
                  <a:p>
                    <a:r>
                      <a:rPr lang="ru-RU" dirty="0" smtClean="0"/>
                      <a:t> </a:t>
                    </a:r>
                    <a:r>
                      <a:rPr lang="ru-RU" b="1" dirty="0" smtClean="0">
                        <a:solidFill>
                          <a:srgbClr val="C00000"/>
                        </a:solidFill>
                      </a:rPr>
                      <a:t>6,8 млн. руб., </a:t>
                    </a:r>
                    <a:r>
                      <a:rPr lang="ru-RU" b="1" dirty="0" smtClean="0">
                        <a:solidFill>
                          <a:srgbClr val="0070C0"/>
                        </a:solidFill>
                      </a:rPr>
                      <a:t>0,4%</a:t>
                    </a:r>
                    <a:endParaRPr lang="ru-RU" b="1" dirty="0">
                      <a:solidFill>
                        <a:srgbClr val="0070C0"/>
                      </a:solidFill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44726039905181"/>
                      <c:h val="0.17284344636934904"/>
                    </c:manualLayout>
                  </c15:layout>
                </c:ext>
              </c:extLst>
            </c:dLbl>
            <c:spPr>
              <a:noFill/>
              <a:ln>
                <a:solidFill>
                  <a:schemeClr val="bg1">
                    <a:lumMod val="50000"/>
                  </a:schemeClr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Лист1!$A$2:$A$18</c:f>
              <c:strCache>
                <c:ptCount val="16"/>
                <c:pt idx="0">
                  <c:v>Приобретение средств индивидуальной защиты</c:v>
                </c:pt>
                <c:pt idx="1">
                  <c:v>Проведение обязательных периодических медицинских осмотров (обследований) работников</c:v>
                </c:pt>
                <c:pt idx="2">
                  <c:v>Приобретение отдельных приборов, предназначенных для обеспечения безопасности работников</c:v>
                </c:pt>
                <c:pt idx="3">
                  <c:v>Санаторно-курортное лечение работников предпенсионного возраста</c:v>
                </c:pt>
                <c:pt idx="4">
                  <c:v>Санаторно-курортное лечение работников</c:v>
                </c:pt>
                <c:pt idx="5">
                  <c:v>Проведение специальной оценки условий труда</c:v>
                </c:pt>
                <c:pt idx="6">
                  <c:v>Обеспечение работников лечебно-профилактическим питанием</c:v>
                </c:pt>
                <c:pt idx="7">
                  <c:v>Обеспечение работников бесплатной выдачей молока</c:v>
                </c:pt>
                <c:pt idx="8">
                  <c:v>Приобретение отдельных приборов, обеспечивающих безопасное ведение горных работ, в рамках модернизации основных производств</c:v>
                </c:pt>
                <c:pt idx="9">
                  <c:v>Обучение по охране труда и (или) обучение по вопросам безопасного ведения работ</c:v>
                </c:pt>
                <c:pt idx="10">
                  <c:v>Приобретение аптечек</c:v>
                </c:pt>
                <c:pt idx="11">
                  <c:v>Приобретение приборов контроля за режимом труда и отдыха водителей (тахографов)</c:v>
                </c:pt>
                <c:pt idx="12">
                  <c:v>Приобретение отдельных приборов, для проведения обучения по вопросам безоп-го ведения работ</c:v>
                </c:pt>
                <c:pt idx="13">
                  <c:v>Приобретение приборов для определения наличия и уровня содержания алкоголя, а также психоактивных веществ</c:v>
                </c:pt>
                <c:pt idx="14">
                  <c:v>Реализация мероприятий по приведению уровней воздействия вредных и (или) опасных производственных факторов на рабочих местах в соответствие с государственными нормативными требованиями охраны труда</c:v>
                </c:pt>
                <c:pt idx="15">
                  <c:v>Приобретение отдельных приборов , предназначенных для мониторинга на р.м. состояния работников</c:v>
                </c:pt>
              </c:strCache>
            </c:strRef>
          </c:cat>
          <c:val>
            <c:numRef>
              <c:f>Лист1!$G$21:$G$35</c:f>
              <c:numCache>
                <c:formatCode>#,##0.0</c:formatCode>
                <c:ptCount val="15"/>
                <c:pt idx="0">
                  <c:v>1030104.03</c:v>
                </c:pt>
                <c:pt idx="1">
                  <c:v>291635.94</c:v>
                </c:pt>
                <c:pt idx="2">
                  <c:v>128097.3</c:v>
                </c:pt>
                <c:pt idx="3">
                  <c:v>124131.3</c:v>
                </c:pt>
                <c:pt idx="4">
                  <c:v>77397.17</c:v>
                </c:pt>
                <c:pt idx="5">
                  <c:v>51296.719999999994</c:v>
                </c:pt>
                <c:pt idx="6">
                  <c:v>18462.349999999999</c:v>
                </c:pt>
                <c:pt idx="7">
                  <c:v>8157.5600000000013</c:v>
                </c:pt>
                <c:pt idx="8">
                  <c:v>6806.11</c:v>
                </c:pt>
                <c:pt idx="9">
                  <c:v>5319.6799999999994</c:v>
                </c:pt>
                <c:pt idx="10">
                  <c:v>2335.63</c:v>
                </c:pt>
                <c:pt idx="11">
                  <c:v>1836.75</c:v>
                </c:pt>
                <c:pt idx="12">
                  <c:v>1188.43</c:v>
                </c:pt>
                <c:pt idx="13">
                  <c:v>960.18000000000006</c:v>
                </c:pt>
                <c:pt idx="1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0.83748</cdr:y>
    </cdr:from>
    <cdr:to>
      <cdr:x>0.09253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2771213"/>
          <a:ext cx="538173" cy="5377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300" dirty="0" smtClean="0"/>
            <a:t>Млрд.</a:t>
          </a:r>
        </a:p>
        <a:p xmlns:a="http://schemas.openxmlformats.org/drawingml/2006/main">
          <a:r>
            <a:rPr lang="ru-RU" sz="1300" dirty="0" smtClean="0"/>
            <a:t>руб.</a:t>
          </a:r>
          <a:endParaRPr lang="ru-RU" sz="13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0.26451</cdr:x>
      <cdr:y>0.00448</cdr:y>
    </cdr:from>
    <cdr:to>
      <cdr:x>0.70254</cdr:x>
      <cdr:y>0.06498</cdr:y>
    </cdr:to>
    <cdr:sp macro="" textlink="">
      <cdr:nvSpPr>
        <cdr:cNvPr id="3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996814" y="27521"/>
          <a:ext cx="4962795" cy="37154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round/>
              <a:headEnd/>
              <a:tailEnd/>
            </a14:hiddenLine>
          </a:ext>
        </a:extLst>
      </cdr:spPr>
      <cdr:txBody>
        <a:bodyPr xmlns:a="http://schemas.openxmlformats.org/drawingml/2006/main" wrap="square" lIns="90000" tIns="46800" rIns="90000" bIns="4680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buSzPct val="100000"/>
          </a:pPr>
          <a:endParaRPr lang="ru-RU" altLang="ru-RU" sz="1800" b="1" dirty="0">
            <a:solidFill>
              <a:srgbClr val="C00000"/>
            </a:solidFill>
            <a:latin typeface="Calibri" panose="020F0502020204030204" pitchFamily="34" charset="0"/>
          </a:endParaRPr>
        </a:p>
      </cdr:txBody>
    </cdr:sp>
  </cdr:relSizeAnchor>
  <cdr:relSizeAnchor xmlns:cdr="http://schemas.openxmlformats.org/drawingml/2006/chartDrawing">
    <cdr:from>
      <cdr:x>0.05636</cdr:x>
      <cdr:y>0.02183</cdr:y>
    </cdr:from>
    <cdr:to>
      <cdr:x>0.28966</cdr:x>
      <cdr:y>0.14592</cdr:y>
    </cdr:to>
    <cdr:sp macro="" textlink="">
      <cdr:nvSpPr>
        <cdr:cNvPr id="4" name="Скругленный прямоугольник 3"/>
        <cdr:cNvSpPr/>
      </cdr:nvSpPr>
      <cdr:spPr>
        <a:xfrm xmlns:a="http://schemas.openxmlformats.org/drawingml/2006/main">
          <a:off x="638534" y="134091"/>
          <a:ext cx="2643206" cy="762005"/>
        </a:xfrm>
        <a:prstGeom xmlns:a="http://schemas.openxmlformats.org/drawingml/2006/main" prst="roundRect">
          <a:avLst/>
        </a:prstGeom>
        <a:solidFill xmlns:a="http://schemas.openxmlformats.org/drawingml/2006/main">
          <a:schemeClr val="tx2">
            <a:lumMod val="60000"/>
            <a:lumOff val="40000"/>
            <a:alpha val="92000"/>
          </a:schemeClr>
        </a:solidFill>
        <a:ln xmlns:a="http://schemas.openxmlformats.org/drawingml/2006/main">
          <a:solidFill>
            <a:schemeClr val="accent1"/>
          </a:solidFill>
        </a:ln>
        <a:effectLst xmlns:a="http://schemas.openxmlformats.org/drawingml/2006/main">
          <a:outerShdw blurRad="50800" dist="38100" dir="18900000" algn="bl" rotWithShape="0">
            <a:prstClr val="black">
              <a:alpha val="40000"/>
            </a:prstClr>
          </a:outerShdw>
        </a:effectLst>
      </cdr:spPr>
      <cdr:style>
        <a:lnRef xmlns:a="http://schemas.openxmlformats.org/drawingml/2006/main" idx="2">
          <a:schemeClr val="accent3">
            <a:shade val="50000"/>
          </a:schemeClr>
        </a:lnRef>
        <a:fillRef xmlns:a="http://schemas.openxmlformats.org/drawingml/2006/main" idx="1">
          <a:schemeClr val="accent3"/>
        </a:fillRef>
        <a:effectRef xmlns:a="http://schemas.openxmlformats.org/drawingml/2006/main" idx="0">
          <a:schemeClr val="accent3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Всего – </a:t>
          </a:r>
          <a:r>
            <a:rPr lang="ru-RU" altLang="ru-RU" b="1" dirty="0" smtClean="0">
              <a:solidFill>
                <a:srgbClr val="FFFF00"/>
              </a:solidFill>
              <a:latin typeface="Calibri" panose="020F0502020204030204" pitchFamily="34" charset="0"/>
            </a:rPr>
            <a:t>1 747,7</a:t>
          </a:r>
        </a:p>
        <a:p xmlns:a="http://schemas.openxmlformats.org/drawingml/2006/main">
          <a:pPr algn="ctr"/>
          <a:r>
            <a:rPr lang="ru-RU" altLang="ru-RU" b="1" dirty="0" smtClean="0">
              <a:solidFill>
                <a:srgbClr val="C00000"/>
              </a:solidFill>
              <a:latin typeface="Calibri" panose="020F0502020204030204" pitchFamily="34" charset="0"/>
            </a:rPr>
            <a:t> </a:t>
          </a:r>
          <a:r>
            <a: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млн. рублей</a:t>
          </a:r>
          <a:endParaRPr lang="ru-RU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2"/>
            <a:ext cx="2914650" cy="495300"/>
          </a:xfrm>
          <a:prstGeom prst="rect">
            <a:avLst/>
          </a:prstGeom>
        </p:spPr>
        <p:txBody>
          <a:bodyPr vert="horz" lIns="90938" tIns="45469" rIns="90938" bIns="4546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08414" y="12"/>
            <a:ext cx="2914650" cy="495300"/>
          </a:xfrm>
          <a:prstGeom prst="rect">
            <a:avLst/>
          </a:prstGeom>
        </p:spPr>
        <p:txBody>
          <a:bodyPr vert="horz" lIns="90938" tIns="45469" rIns="90938" bIns="45469" rtlCol="0"/>
          <a:lstStyle>
            <a:lvl1pPr algn="r">
              <a:defRPr sz="1200"/>
            </a:lvl1pPr>
          </a:lstStyle>
          <a:p>
            <a:fld id="{0CF34111-56D0-4F2B-885A-605DCAA0DD4C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14650" cy="495300"/>
          </a:xfrm>
          <a:prstGeom prst="rect">
            <a:avLst/>
          </a:prstGeom>
        </p:spPr>
        <p:txBody>
          <a:bodyPr vert="horz" lIns="90938" tIns="45469" rIns="90938" bIns="4546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08414" y="9378950"/>
            <a:ext cx="2914650" cy="495300"/>
          </a:xfrm>
          <a:prstGeom prst="rect">
            <a:avLst/>
          </a:prstGeom>
        </p:spPr>
        <p:txBody>
          <a:bodyPr vert="horz" lIns="90938" tIns="45469" rIns="90938" bIns="45469" rtlCol="0" anchor="b"/>
          <a:lstStyle>
            <a:lvl1pPr algn="r">
              <a:defRPr sz="1200"/>
            </a:lvl1pPr>
          </a:lstStyle>
          <a:p>
            <a:fld id="{7227745E-1D14-41EB-B233-E6EE829EE2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4621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6" y="25"/>
            <a:ext cx="2914015" cy="495425"/>
          </a:xfrm>
          <a:prstGeom prst="rect">
            <a:avLst/>
          </a:prstGeom>
        </p:spPr>
        <p:txBody>
          <a:bodyPr vert="horz" lIns="89235" tIns="44612" rIns="89235" bIns="4461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09088" y="25"/>
            <a:ext cx="2914015" cy="495425"/>
          </a:xfrm>
          <a:prstGeom prst="rect">
            <a:avLst/>
          </a:prstGeom>
        </p:spPr>
        <p:txBody>
          <a:bodyPr vert="horz" lIns="89235" tIns="44612" rIns="89235" bIns="44612" rtlCol="0"/>
          <a:lstStyle>
            <a:lvl1pPr algn="r">
              <a:defRPr sz="1200"/>
            </a:lvl1pPr>
          </a:lstStyle>
          <a:p>
            <a:fld id="{DE21CF0B-0D81-421C-AE92-B70E94F9DD40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1238250"/>
            <a:ext cx="5918200" cy="3328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235" tIns="44612" rIns="89235" bIns="4461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2465" y="4751992"/>
            <a:ext cx="5379720" cy="3887985"/>
          </a:xfrm>
          <a:prstGeom prst="rect">
            <a:avLst/>
          </a:prstGeom>
        </p:spPr>
        <p:txBody>
          <a:bodyPr vert="horz" lIns="89235" tIns="44612" rIns="89235" bIns="44612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6" y="9378840"/>
            <a:ext cx="2914015" cy="495424"/>
          </a:xfrm>
          <a:prstGeom prst="rect">
            <a:avLst/>
          </a:prstGeom>
        </p:spPr>
        <p:txBody>
          <a:bodyPr vert="horz" lIns="89235" tIns="44612" rIns="89235" bIns="4461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09088" y="9378840"/>
            <a:ext cx="2914015" cy="495424"/>
          </a:xfrm>
          <a:prstGeom prst="rect">
            <a:avLst/>
          </a:prstGeom>
        </p:spPr>
        <p:txBody>
          <a:bodyPr vert="horz" lIns="89235" tIns="44612" rIns="89235" bIns="44612" rtlCol="0" anchor="b"/>
          <a:lstStyle>
            <a:lvl1pPr algn="r">
              <a:defRPr sz="1200"/>
            </a:lvl1pPr>
          </a:lstStyle>
          <a:p>
            <a:fld id="{32B24CA7-0645-4F64-9840-5D94C8E23F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7976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24CA7-0645-4F64-9840-5D94C8E23FF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92903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24CA7-0645-4F64-9840-5D94C8E23FFE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02555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EF0E0-F20D-45A9-8969-790B3C37B449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03892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EF0E0-F20D-45A9-8969-790B3C37B449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79660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EF0E0-F20D-45A9-8969-790B3C37B449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4868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9392-0B75-42C8-AF03-0D30DE47FA29}" type="datetime1">
              <a:rPr lang="ru-RU" smtClean="0"/>
              <a:t>08.07.2024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C2DCF-3C1B-440A-9DFA-774E92B339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4192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FB192-3774-40F1-90ED-7E22C0006CB3}" type="datetime1">
              <a:rPr lang="ru-RU" smtClean="0"/>
              <a:t>08.07.2024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C2DCF-3C1B-440A-9DFA-774E92B339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681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F198C-136B-4082-B886-5893698F5EE1}" type="datetime1">
              <a:rPr lang="ru-RU" smtClean="0"/>
              <a:t>08.07.2024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C2DCF-3C1B-440A-9DFA-774E92B339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6346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ED4CD-075D-4C6B-91F3-8119F5AE85DC}" type="datetime1">
              <a:rPr lang="ru-RU" smtClean="0"/>
              <a:t>08.07.2024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C2DCF-3C1B-440A-9DFA-774E92B339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163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61BCA-D7D5-4B6C-9D55-FC1DA0F248BB}" type="datetime1">
              <a:rPr lang="ru-RU" smtClean="0"/>
              <a:t>08.07.2024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C2DCF-3C1B-440A-9DFA-774E92B339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0567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0B0AE-EB19-4302-AD9B-149A235B8BDD}" type="datetime1">
              <a:rPr lang="ru-RU" smtClean="0"/>
              <a:t>08.07.2024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C2DCF-3C1B-440A-9DFA-774E92B339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4158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9FB77-663A-42C9-B13D-D6DA3D7D8D32}" type="datetime1">
              <a:rPr lang="ru-RU" smtClean="0"/>
              <a:t>08.07.2024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C2DCF-3C1B-440A-9DFA-774E92B339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2106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609EB-517D-4C27-B9A1-DAD73BD317F8}" type="datetime1">
              <a:rPr lang="ru-RU" smtClean="0"/>
              <a:t>08.07.2024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C2DCF-3C1B-440A-9DFA-774E92B339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286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CD5F6-B5C8-48DA-99ED-63F6D74D5D3A}" type="datetime1">
              <a:rPr lang="ru-RU" smtClean="0"/>
              <a:t>08.07.2024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C2DCF-3C1B-440A-9DFA-774E92B339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5590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223D1-1704-4AFB-9F74-73ADA9F79B8E}" type="datetime1">
              <a:rPr lang="ru-RU" smtClean="0"/>
              <a:t>08.07.2024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C2DCF-3C1B-440A-9DFA-774E92B339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3132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7323C-B27F-43FB-B2A2-009D950087CC}" type="datetime1">
              <a:rPr lang="ru-RU" smtClean="0"/>
              <a:t>08.07.2024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C2DCF-3C1B-440A-9DFA-774E92B339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1615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DCB7F-153F-4859-BDF5-A8676E267364}" type="datetime1">
              <a:rPr lang="ru-RU" smtClean="0"/>
              <a:t>08.07.2024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C2DCF-3C1B-440A-9DFA-774E92B339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2104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/>
        </p:nvSpPr>
        <p:spPr>
          <a:xfrm>
            <a:off x="2571358" y="2051405"/>
            <a:ext cx="7086600" cy="2264787"/>
          </a:xfrm>
          <a:prstGeom prst="rect">
            <a:avLst/>
          </a:prstGeom>
        </p:spPr>
        <p:txBody>
          <a:bodyPr vert="horz" wrap="square" lIns="0" tIns="55245" rIns="0" bIns="0">
            <a:spAutoFit/>
          </a:bodyPr>
          <a:lstStyle/>
          <a:p>
            <a:pPr marR="3810" algn="ctr">
              <a:lnSpc>
                <a:spcPts val="3300"/>
              </a:lnSpc>
            </a:pPr>
            <a:r>
              <a:rPr lang="ru-RU" sz="3600" dirty="0">
                <a:solidFill>
                  <a:schemeClr val="accent5"/>
                </a:solidFill>
                <a:cs typeface="Arial" panose="020B0604020202020204" pitchFamily="34" charset="0"/>
              </a:rPr>
              <a:t>Финансовое обеспечение предупредительных мер </a:t>
            </a:r>
            <a:endParaRPr lang="ru-RU" sz="3600" dirty="0" smtClean="0">
              <a:solidFill>
                <a:schemeClr val="accent5"/>
              </a:solidFill>
              <a:cs typeface="Arial" panose="020B0604020202020204" pitchFamily="34" charset="0"/>
            </a:endParaRPr>
          </a:p>
          <a:p>
            <a:pPr marR="3810" algn="ctr">
              <a:lnSpc>
                <a:spcPts val="3300"/>
              </a:lnSpc>
            </a:pPr>
            <a:r>
              <a:rPr lang="ru-RU" sz="3600" dirty="0" smtClean="0">
                <a:solidFill>
                  <a:schemeClr val="accent5"/>
                </a:solidFill>
                <a:cs typeface="Arial" panose="020B0604020202020204" pitchFamily="34" charset="0"/>
              </a:rPr>
              <a:t>по </a:t>
            </a:r>
            <a:r>
              <a:rPr lang="ru-RU" sz="3600" dirty="0">
                <a:solidFill>
                  <a:schemeClr val="accent5"/>
                </a:solidFill>
                <a:cs typeface="Arial" panose="020B0604020202020204" pitchFamily="34" charset="0"/>
              </a:rPr>
              <a:t>сокращению производственного травматизма и профессиональных заболеваний работников</a:t>
            </a:r>
            <a:endParaRPr lang="ru-RU" sz="3600" dirty="0">
              <a:solidFill>
                <a:schemeClr val="accent5"/>
              </a:solidFill>
              <a:ea typeface="Montserrat-Medium"/>
              <a:cs typeface="Montserrat-Medium"/>
            </a:endParaRPr>
          </a:p>
        </p:txBody>
      </p:sp>
      <p:pic>
        <p:nvPicPr>
          <p:cNvPr id="26" name="Google Shape;109;g8f672cf8d1_0_90">
            <a:extLst>
              <a:ext uri="{FF2B5EF4-FFF2-40B4-BE49-F238E27FC236}">
                <a16:creationId xmlns:a16="http://schemas.microsoft.com/office/drawing/2014/main" xmlns="" id="{0ABB8453-0551-4802-B01B-E889AA9BBA93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87022" y="523712"/>
            <a:ext cx="1515288" cy="155415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7" name="Google Shape;110;g8f672cf8d1_0_90">
            <a:extLst>
              <a:ext uri="{FF2B5EF4-FFF2-40B4-BE49-F238E27FC236}">
                <a16:creationId xmlns:a16="http://schemas.microsoft.com/office/drawing/2014/main" xmlns="" id="{AEBDE399-237D-450A-AF6F-527F5E20BD66}"/>
              </a:ext>
            </a:extLst>
          </p:cNvPr>
          <p:cNvCxnSpPr>
            <a:cxnSpLocks/>
          </p:cNvCxnSpPr>
          <p:nvPr/>
        </p:nvCxnSpPr>
        <p:spPr>
          <a:xfrm flipV="1">
            <a:off x="995260" y="4973216"/>
            <a:ext cx="10238797" cy="7749"/>
          </a:xfrm>
          <a:prstGeom prst="straightConnector1">
            <a:avLst/>
          </a:prstGeom>
          <a:noFill/>
          <a:ln w="28575" cap="flat" cmpd="sng">
            <a:solidFill>
              <a:srgbClr val="D9D9D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8" name="Google Shape;108;g8f672cf8d1_0_90">
            <a:extLst>
              <a:ext uri="{FF2B5EF4-FFF2-40B4-BE49-F238E27FC236}">
                <a16:creationId xmlns:a16="http://schemas.microsoft.com/office/drawing/2014/main" xmlns="" id="{C4CCAF29-602E-497E-96B1-23937ADBFAD9}"/>
              </a:ext>
            </a:extLst>
          </p:cNvPr>
          <p:cNvSpPr txBox="1"/>
          <p:nvPr/>
        </p:nvSpPr>
        <p:spPr>
          <a:xfrm>
            <a:off x="903956" y="6295012"/>
            <a:ext cx="1700150" cy="2237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350" tIns="25650" rIns="40475" bIns="25650" anchor="t" anchorCtr="0">
            <a:no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57070"/>
              </a:buClr>
              <a:buSzPts val="1200"/>
              <a:buFont typeface="Arial"/>
              <a:buNone/>
            </a:pPr>
            <a:r>
              <a:rPr lang="ru-RU" sz="1400" dirty="0" smtClean="0">
                <a:solidFill>
                  <a:srgbClr val="75707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Июль 2024</a:t>
            </a:r>
            <a:endParaRPr sz="1400" i="0" u="none" strike="noStrike" cap="none" dirty="0">
              <a:solidFill>
                <a:srgbClr val="75707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0" marR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757070"/>
              </a:buClr>
              <a:buSzPts val="1200"/>
              <a:buFont typeface="Arial"/>
              <a:buNone/>
            </a:pPr>
            <a:endParaRPr sz="1400" i="0" u="none" strike="noStrike" cap="none" dirty="0">
              <a:solidFill>
                <a:srgbClr val="75707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7083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6067304" y="4464200"/>
            <a:ext cx="5855598" cy="22839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15995" y="4464200"/>
            <a:ext cx="5855598" cy="22839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Заголовок 3"/>
          <p:cNvSpPr txBox="1">
            <a:spLocks/>
          </p:cNvSpPr>
          <p:nvPr/>
        </p:nvSpPr>
        <p:spPr>
          <a:xfrm>
            <a:off x="235827" y="186354"/>
            <a:ext cx="11497036" cy="46291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ФИНАНСОВОЕ ОБЕСПЕЧЕНИЕ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ПРЕДУПРЕДИТЕЛЬНЫХ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МЕР (млрд. руб.)</a:t>
            </a:r>
          </a:p>
        </p:txBody>
      </p:sp>
      <p:pic>
        <p:nvPicPr>
          <p:cNvPr id="42" name="Google Shape;109;g8f672cf8d1_0_90">
            <a:extLst>
              <a:ext uri="{FF2B5EF4-FFF2-40B4-BE49-F238E27FC236}">
                <a16:creationId xmlns="" xmlns:a16="http://schemas.microsoft.com/office/drawing/2014/main" id="{0ABB8453-0551-4802-B01B-E889AA9BBA93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58851" cy="95500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951053775"/>
              </p:ext>
            </p:extLst>
          </p:nvPr>
        </p:nvGraphicFramePr>
        <p:xfrm>
          <a:off x="115995" y="1085347"/>
          <a:ext cx="5816201" cy="3308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2" name="Овал 1"/>
          <p:cNvSpPr/>
          <p:nvPr/>
        </p:nvSpPr>
        <p:spPr>
          <a:xfrm>
            <a:off x="1325293" y="833422"/>
            <a:ext cx="3489649" cy="503853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Российская Федерация</a:t>
            </a:r>
            <a:endParaRPr lang="ru-RU" dirty="0"/>
          </a:p>
        </p:txBody>
      </p:sp>
      <p:sp>
        <p:nvSpPr>
          <p:cNvPr id="7" name="TextBox 1"/>
          <p:cNvSpPr txBox="1"/>
          <p:nvPr/>
        </p:nvSpPr>
        <p:spPr>
          <a:xfrm>
            <a:off x="2919030" y="4044707"/>
            <a:ext cx="780003" cy="513184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300" dirty="0" smtClean="0"/>
              <a:t>Годы</a:t>
            </a:r>
            <a:endParaRPr lang="ru-RU" sz="13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79425" y="4312835"/>
            <a:ext cx="5134384" cy="792091"/>
          </a:xfrm>
          <a:prstGeom prst="rect">
            <a:avLst/>
          </a:prstGeom>
          <a:solidFill>
            <a:schemeClr val="bg1">
              <a:alpha val="11000"/>
            </a:schemeClr>
          </a:solidFill>
          <a:ln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Основные мероприятия, проведенные за счет сумм </a:t>
            </a:r>
            <a:endParaRPr lang="en-US" sz="1400" b="1" dirty="0" smtClean="0">
              <a:solidFill>
                <a:srgbClr val="002060"/>
              </a:solidFill>
              <a:latin typeface="Arial Narrow" pitchFamily="34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страховых взносов в 2023 году (в количественном измерении) </a:t>
            </a:r>
            <a:endParaRPr lang="ru-RU" sz="1400" b="1" dirty="0">
              <a:solidFill>
                <a:srgbClr val="002060"/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147457" y="5174789"/>
            <a:ext cx="638814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>
              <a:buSzPts val="1400"/>
            </a:pPr>
            <a:r>
              <a:rPr 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1. </a:t>
            </a:r>
            <a:r>
              <a:rPr lang="ru-RU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Приобретение </a:t>
            </a:r>
            <a:r>
              <a:rPr lang="ru-RU" sz="1400" dirty="0">
                <a:solidFill>
                  <a:srgbClr val="000000"/>
                </a:solidFill>
                <a:latin typeface="Calibri" panose="020F0502020204030204" pitchFamily="34" charset="0"/>
              </a:rPr>
              <a:t>СИЗ – свыше </a:t>
            </a:r>
            <a:r>
              <a:rPr lang="ru-RU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30</a:t>
            </a:r>
            <a:r>
              <a:rPr 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,1</a:t>
            </a:r>
            <a:r>
              <a:rPr lang="ru-RU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млн. штук</a:t>
            </a:r>
            <a:endParaRPr lang="ru-RU" sz="1400" dirty="0">
              <a:latin typeface="Arial" panose="020B0604020202020204" pitchFamily="34" charset="0"/>
            </a:endParaRPr>
          </a:p>
          <a:p>
            <a:pPr algn="ctr" fontAlgn="t"/>
            <a:r>
              <a:rPr lang="ru-RU" sz="1400" dirty="0">
                <a:solidFill>
                  <a:srgbClr val="000000"/>
                </a:solidFill>
                <a:latin typeface="Calibri" panose="020F0502020204030204" pitchFamily="34" charset="0"/>
              </a:rPr>
              <a:t>2. Проведение обязательных периодических медицинских осмотров </a:t>
            </a:r>
            <a:endParaRPr lang="ru-RU" sz="1400" dirty="0">
              <a:latin typeface="Arial" panose="020B0604020202020204" pitchFamily="34" charset="0"/>
            </a:endParaRPr>
          </a:p>
          <a:p>
            <a:pPr algn="ctr" fontAlgn="t"/>
            <a:r>
              <a:rPr lang="ru-RU" sz="1400" dirty="0">
                <a:solidFill>
                  <a:srgbClr val="000000"/>
                </a:solidFill>
                <a:latin typeface="Calibri" panose="020F0502020204030204" pitchFamily="34" charset="0"/>
              </a:rPr>
              <a:t>(обследований) работников – </a:t>
            </a:r>
            <a:r>
              <a:rPr lang="ru-RU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свыше 1,8 млн. человек</a:t>
            </a:r>
            <a:endParaRPr lang="ru-RU" sz="1400" dirty="0">
              <a:latin typeface="Arial" panose="020B0604020202020204" pitchFamily="34" charset="0"/>
            </a:endParaRPr>
          </a:p>
          <a:p>
            <a:pPr algn="ctr"/>
            <a:r>
              <a:rPr lang="ru-RU" sz="1400" dirty="0">
                <a:solidFill>
                  <a:srgbClr val="000000"/>
                </a:solidFill>
                <a:latin typeface="Calibri" panose="020F0502020204030204" pitchFamily="34" charset="0"/>
              </a:rPr>
              <a:t>3. Санаторно-курортное лечение работников </a:t>
            </a:r>
            <a:r>
              <a:rPr lang="ru-RU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предпенсионного</a:t>
            </a:r>
            <a:r>
              <a:rPr lang="ru-RU" sz="14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ru-RU" sz="1400" dirty="0">
              <a:latin typeface="Arial" panose="020B0604020202020204" pitchFamily="34" charset="0"/>
            </a:endParaRPr>
          </a:p>
          <a:p>
            <a:pPr algn="ctr"/>
            <a:r>
              <a:rPr lang="ru-RU" sz="1400" dirty="0">
                <a:solidFill>
                  <a:srgbClr val="000000"/>
                </a:solidFill>
                <a:latin typeface="Calibri" panose="020F0502020204030204" pitchFamily="34" charset="0"/>
              </a:rPr>
              <a:t>возраста – </a:t>
            </a:r>
            <a:r>
              <a:rPr lang="ru-RU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свыше 61 тыс. путевок</a:t>
            </a:r>
            <a:endParaRPr lang="ru-RU" sz="1400" dirty="0">
              <a:latin typeface="Arial" panose="020B0604020202020204" pitchFamily="34" charset="0"/>
            </a:endParaRPr>
          </a:p>
          <a:p>
            <a:pPr algn="ctr"/>
            <a:r>
              <a:rPr lang="ru-RU" sz="1400" dirty="0">
                <a:solidFill>
                  <a:srgbClr val="000000"/>
                </a:solidFill>
                <a:latin typeface="Calibri" panose="020F0502020204030204" pitchFamily="34" charset="0"/>
              </a:rPr>
              <a:t>4. Санаторно-курортное лечение работников – </a:t>
            </a:r>
            <a:r>
              <a:rPr lang="ru-RU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свыше 45 тыс. путевок</a:t>
            </a:r>
            <a:endParaRPr lang="ru-RU" sz="1400" dirty="0">
              <a:latin typeface="Arial" panose="020B0604020202020204" pitchFamily="34" charset="0"/>
            </a:endParaRPr>
          </a:p>
          <a:p>
            <a:pPr algn="ctr"/>
            <a:r>
              <a:rPr lang="ru-RU" sz="1400" dirty="0">
                <a:solidFill>
                  <a:srgbClr val="000000"/>
                </a:solidFill>
                <a:latin typeface="Calibri" panose="020F0502020204030204" pitchFamily="34" charset="0"/>
              </a:rPr>
              <a:t>5. Проведение </a:t>
            </a:r>
            <a:r>
              <a:rPr lang="ru-RU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СОУТ – свыше 1 млн. рабочих мест</a:t>
            </a:r>
            <a:endParaRPr lang="ru-RU" sz="1400" dirty="0">
              <a:latin typeface="Arial" panose="020B0604020202020204" pitchFamily="34" charset="0"/>
            </a:endParaRPr>
          </a:p>
          <a:p>
            <a:endParaRPr lang="ru-RU" dirty="0"/>
          </a:p>
        </p:txBody>
      </p:sp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2619150136"/>
              </p:ext>
            </p:extLst>
          </p:nvPr>
        </p:nvGraphicFramePr>
        <p:xfrm>
          <a:off x="6496253" y="1085348"/>
          <a:ext cx="4832566" cy="3157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3" name="Овал 12"/>
          <p:cNvSpPr/>
          <p:nvPr/>
        </p:nvSpPr>
        <p:spPr>
          <a:xfrm>
            <a:off x="7276602" y="719128"/>
            <a:ext cx="3489649" cy="618147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Дальневосточный федеральный округ</a:t>
            </a:r>
          </a:p>
        </p:txBody>
      </p:sp>
      <p:sp>
        <p:nvSpPr>
          <p:cNvPr id="14" name="TextBox 1"/>
          <p:cNvSpPr txBox="1"/>
          <p:nvPr/>
        </p:nvSpPr>
        <p:spPr>
          <a:xfrm>
            <a:off x="8473516" y="4056243"/>
            <a:ext cx="780003" cy="513184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300" dirty="0" smtClean="0"/>
              <a:t>Годы</a:t>
            </a:r>
            <a:endParaRPr lang="ru-RU" sz="13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430734" y="4312835"/>
            <a:ext cx="5134384" cy="792091"/>
          </a:xfrm>
          <a:prstGeom prst="rect">
            <a:avLst/>
          </a:prstGeom>
          <a:solidFill>
            <a:schemeClr val="bg1">
              <a:alpha val="11000"/>
            </a:schemeClr>
          </a:solidFill>
          <a:ln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Основные мероприятия, проведенные за счет сумм </a:t>
            </a:r>
            <a:endParaRPr lang="en-US" sz="1400" b="1" dirty="0" smtClean="0">
              <a:solidFill>
                <a:srgbClr val="002060"/>
              </a:solidFill>
              <a:latin typeface="Arial Narrow" pitchFamily="34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страховых взносов в 2023 году </a:t>
            </a:r>
            <a:r>
              <a:rPr lang="ru-RU" sz="1400" b="1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(в количественном измерении)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803852" y="5174789"/>
            <a:ext cx="638814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>
              <a:buSzPts val="1400"/>
            </a:pPr>
            <a:r>
              <a:rPr 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1. </a:t>
            </a:r>
            <a:r>
              <a:rPr lang="ru-RU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Приобретение </a:t>
            </a:r>
            <a:r>
              <a:rPr lang="ru-RU" sz="1400" dirty="0">
                <a:solidFill>
                  <a:srgbClr val="000000"/>
                </a:solidFill>
                <a:latin typeface="Calibri" panose="020F0502020204030204" pitchFamily="34" charset="0"/>
              </a:rPr>
              <a:t>СИЗ – свыше </a:t>
            </a:r>
            <a:r>
              <a:rPr lang="ru-RU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2</a:t>
            </a:r>
            <a:r>
              <a:rPr 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,2</a:t>
            </a:r>
            <a:r>
              <a:rPr lang="ru-RU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млн. штук</a:t>
            </a:r>
            <a:endParaRPr lang="ru-RU" sz="1400" dirty="0">
              <a:latin typeface="Arial" panose="020B0604020202020204" pitchFamily="34" charset="0"/>
            </a:endParaRPr>
          </a:p>
          <a:p>
            <a:pPr algn="ctr" fontAlgn="t"/>
            <a:r>
              <a:rPr lang="ru-RU" sz="1400" dirty="0">
                <a:solidFill>
                  <a:srgbClr val="000000"/>
                </a:solidFill>
                <a:latin typeface="Calibri" panose="020F0502020204030204" pitchFamily="34" charset="0"/>
              </a:rPr>
              <a:t>2. Проведение обязательных периодических медицинских осмотров </a:t>
            </a:r>
            <a:endParaRPr lang="ru-RU" sz="1400" dirty="0">
              <a:latin typeface="Arial" panose="020B0604020202020204" pitchFamily="34" charset="0"/>
            </a:endParaRPr>
          </a:p>
          <a:p>
            <a:pPr algn="ctr" fontAlgn="t"/>
            <a:r>
              <a:rPr lang="ru-RU" sz="1400" dirty="0">
                <a:solidFill>
                  <a:srgbClr val="000000"/>
                </a:solidFill>
                <a:latin typeface="Calibri" panose="020F0502020204030204" pitchFamily="34" charset="0"/>
              </a:rPr>
              <a:t>(обследований) работников – </a:t>
            </a:r>
            <a:r>
              <a:rPr lang="ru-RU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свыше 66 тыс. человек</a:t>
            </a:r>
            <a:endParaRPr lang="ru-RU" sz="1400" dirty="0">
              <a:latin typeface="Arial" panose="020B0604020202020204" pitchFamily="34" charset="0"/>
            </a:endParaRPr>
          </a:p>
          <a:p>
            <a:pPr algn="ctr"/>
            <a:r>
              <a:rPr lang="ru-RU" sz="1400" dirty="0">
                <a:solidFill>
                  <a:srgbClr val="000000"/>
                </a:solidFill>
                <a:latin typeface="Calibri" panose="020F0502020204030204" pitchFamily="34" charset="0"/>
              </a:rPr>
              <a:t>3. Санаторно-курортное лечение работников </a:t>
            </a:r>
            <a:r>
              <a:rPr lang="ru-RU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предпенсионного</a:t>
            </a:r>
            <a:r>
              <a:rPr lang="ru-RU" sz="14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ru-RU" sz="1400" dirty="0">
              <a:latin typeface="Arial" panose="020B0604020202020204" pitchFamily="34" charset="0"/>
            </a:endParaRPr>
          </a:p>
          <a:p>
            <a:pPr algn="ctr"/>
            <a:r>
              <a:rPr lang="ru-RU" sz="1400" dirty="0">
                <a:solidFill>
                  <a:srgbClr val="000000"/>
                </a:solidFill>
                <a:latin typeface="Calibri" panose="020F0502020204030204" pitchFamily="34" charset="0"/>
              </a:rPr>
              <a:t>возраста – </a:t>
            </a:r>
            <a:r>
              <a:rPr lang="ru-RU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свыше 1,6 тыс. путевок</a:t>
            </a:r>
            <a:endParaRPr lang="ru-RU" sz="1400" dirty="0">
              <a:latin typeface="Arial" panose="020B0604020202020204" pitchFamily="34" charset="0"/>
            </a:endParaRPr>
          </a:p>
          <a:p>
            <a:pPr algn="ctr"/>
            <a:r>
              <a:rPr lang="ru-RU" sz="1400" dirty="0">
                <a:solidFill>
                  <a:srgbClr val="000000"/>
                </a:solidFill>
                <a:latin typeface="Calibri" panose="020F0502020204030204" pitchFamily="34" charset="0"/>
              </a:rPr>
              <a:t>4. Санаторно-курортное лечение работников – </a:t>
            </a:r>
            <a:r>
              <a:rPr lang="ru-RU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свыше 1 тыс. путевок</a:t>
            </a:r>
            <a:endParaRPr lang="ru-RU" sz="1400" dirty="0">
              <a:latin typeface="Arial" panose="020B0604020202020204" pitchFamily="34" charset="0"/>
            </a:endParaRPr>
          </a:p>
          <a:p>
            <a:pPr algn="ctr"/>
            <a:r>
              <a:rPr lang="ru-RU" sz="1400" dirty="0">
                <a:solidFill>
                  <a:srgbClr val="000000"/>
                </a:solidFill>
                <a:latin typeface="Calibri" panose="020F0502020204030204" pitchFamily="34" charset="0"/>
              </a:rPr>
              <a:t>5. Проведение </a:t>
            </a:r>
            <a:r>
              <a:rPr lang="ru-RU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СОУТ – свыше 35 тыс. рабочих мест</a:t>
            </a:r>
            <a:endParaRPr lang="ru-RU" sz="1400" dirty="0">
              <a:latin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17" name="TextBox 1"/>
          <p:cNvSpPr txBox="1"/>
          <p:nvPr/>
        </p:nvSpPr>
        <p:spPr>
          <a:xfrm>
            <a:off x="6494764" y="3930278"/>
            <a:ext cx="447157" cy="51317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300" dirty="0" smtClean="0"/>
              <a:t>Млрд.</a:t>
            </a:r>
          </a:p>
          <a:p>
            <a:r>
              <a:rPr lang="ru-RU" sz="1300" dirty="0" smtClean="0"/>
              <a:t>руб.</a:t>
            </a:r>
            <a:endParaRPr lang="ru-RU" sz="1300" dirty="0"/>
          </a:p>
        </p:txBody>
      </p:sp>
    </p:spTree>
    <p:extLst>
      <p:ext uri="{BB962C8B-B14F-4D97-AF65-F5344CB8AC3E}">
        <p14:creationId xmlns:p14="http://schemas.microsoft.com/office/powerpoint/2010/main" val="94442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232392" y="6374638"/>
            <a:ext cx="2743200" cy="365125"/>
          </a:xfrm>
        </p:spPr>
        <p:txBody>
          <a:bodyPr/>
          <a:lstStyle/>
          <a:p>
            <a:fld id="{5DDC2DCF-3C1B-440A-9DFA-774E92B339DA}" type="slidenum">
              <a:rPr lang="ru-RU" smtClean="0"/>
              <a:t>3</a:t>
            </a:fld>
            <a:endParaRPr lang="ru-RU" dirty="0"/>
          </a:p>
        </p:txBody>
      </p:sp>
      <p:pic>
        <p:nvPicPr>
          <p:cNvPr id="3" name="Google Shape;109;g8f672cf8d1_0_90">
            <a:extLst>
              <a:ext uri="{FF2B5EF4-FFF2-40B4-BE49-F238E27FC236}">
                <a16:creationId xmlns:a16="http://schemas.microsoft.com/office/drawing/2014/main" xmlns="" id="{0ABB8453-0551-4802-B01B-E889AA9BBA93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58851" cy="955003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797154" y="539504"/>
            <a:ext cx="1097308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Динамика объемов финансового обеспечения предупредительных мер</a:t>
            </a:r>
          </a:p>
          <a:p>
            <a:pPr algn="ctr"/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за счет сумм страховых взносов </a:t>
            </a: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в разрезе федеральных округов</a:t>
            </a: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ctr"/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(2023 год к 2022 году)</a:t>
            </a: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ctr"/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797154" y="1753247"/>
          <a:ext cx="10973087" cy="4425878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5394096"/>
                <a:gridCol w="1859664"/>
                <a:gridCol w="1859663"/>
                <a:gridCol w="1859664"/>
              </a:tblGrid>
              <a:tr h="14171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Российская Федерация,</a:t>
                      </a:r>
                      <a:r>
                        <a:rPr lang="ru-RU" sz="15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Дальневосточный федеральный округ, с</a:t>
                      </a:r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убъекты </a:t>
                      </a:r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Российской Федерации</a:t>
                      </a:r>
                    </a:p>
                  </a:txBody>
                  <a:tcPr marL="6057" marR="6057" marT="605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2022 г. (млн. рублей)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057" marR="6057" marT="605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2023 г. (млн. рублей)</a:t>
                      </a:r>
                    </a:p>
                  </a:txBody>
                  <a:tcPr marL="6057" marR="6057" marT="605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0" u="none" strike="noStrike" kern="120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Увеличение (снижение) </a:t>
                      </a:r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объемов финансового обеспечения предупредительных мер за счет сумм страховых взносов</a:t>
                      </a:r>
                    </a:p>
                    <a:p>
                      <a:pPr algn="ctr"/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(2023 г.</a:t>
                      </a:r>
                      <a:r>
                        <a:rPr lang="ru-RU" sz="1200" b="1" i="0" u="none" strike="noStrike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к 2022 г.)</a:t>
                      </a:r>
                      <a:endParaRPr lang="ru-RU" sz="1200" b="1" i="0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057" marR="6057" marT="605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42775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Российская Федерация</a:t>
                      </a:r>
                      <a:endParaRPr lang="ru-RU" sz="1800" b="1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18 948,6</a:t>
                      </a:r>
                      <a:endParaRPr lang="ru-RU" sz="18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20 950,9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10,6%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0579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Центральный федеральный округ</a:t>
                      </a:r>
                      <a:endParaRPr lang="ru-RU" sz="18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4 770,9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5 018,7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5,2%</a:t>
                      </a:r>
                      <a:endParaRPr lang="ru-RU" sz="18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49714"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Северо-Западный федеральный округ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2 353,9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2 557,7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8,7%</a:t>
                      </a:r>
                      <a:endParaRPr lang="ru-RU" sz="18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4971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Южный федеральный округ</a:t>
                      </a:r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1 021,8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1 129,3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10,5%</a:t>
                      </a:r>
                      <a:endParaRPr lang="ru-RU" sz="18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4971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Северо-Кавказский федеральный округ</a:t>
                      </a:r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152,6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164,9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8,1%</a:t>
                      </a:r>
                      <a:endParaRPr lang="ru-RU" sz="18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4971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Приволжский федеральный округ</a:t>
                      </a:r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3 476,9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3880,8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11,6%</a:t>
                      </a:r>
                      <a:endParaRPr lang="ru-RU" sz="18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0579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Уральский федеральный округ</a:t>
                      </a:r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2 447,6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2 882,6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17,8%</a:t>
                      </a:r>
                      <a:endParaRPr lang="ru-RU" sz="18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0579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Сибирский федеральный округ</a:t>
                      </a:r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3 202,4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569,2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11,5%</a:t>
                      </a:r>
                      <a:endParaRPr lang="ru-RU" sz="18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49714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Дальневосточный федеральный округ</a:t>
                      </a:r>
                      <a:endParaRPr lang="ru-RU" sz="18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1 522,5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1 747,7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14,8%</a:t>
                      </a:r>
                      <a:endParaRPr lang="ru-RU" sz="18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Номер слайда 2"/>
          <p:cNvSpPr txBox="1">
            <a:spLocks/>
          </p:cNvSpPr>
          <p:nvPr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686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C2DCF-3C1B-440A-9DFA-774E92B339DA}" type="slidenum">
              <a:rPr lang="ru-RU" smtClean="0"/>
              <a:t>4</a:t>
            </a:fld>
            <a:endParaRPr lang="ru-RU"/>
          </a:p>
        </p:txBody>
      </p:sp>
      <p:pic>
        <p:nvPicPr>
          <p:cNvPr id="3" name="Google Shape;109;g8f672cf8d1_0_90">
            <a:extLst>
              <a:ext uri="{FF2B5EF4-FFF2-40B4-BE49-F238E27FC236}">
                <a16:creationId xmlns="" xmlns:a16="http://schemas.microsoft.com/office/drawing/2014/main" id="{0ABB8453-0551-4802-B01B-E889AA9BBA93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58851" cy="955003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797154" y="539504"/>
            <a:ext cx="1097308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Динамика объемов финансового обеспечения предупредительных мер</a:t>
            </a:r>
          </a:p>
          <a:p>
            <a:pPr algn="ctr"/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за счет сумм страховых взносов В ДАЛЬНЕВОСТОЧНОМ ФЕДЕРАЛЬНОМ ОКРУГЕ </a:t>
            </a:r>
          </a:p>
          <a:p>
            <a:pPr algn="ctr"/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В РАЗРЕЗЕ СУБЪЕКТОВ РОССИЙСКОЙ </a:t>
            </a: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ФЕДЕРАЦИИ (2023 год к 2022 году)</a:t>
            </a: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ctr"/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9193213"/>
              </p:ext>
            </p:extLst>
          </p:nvPr>
        </p:nvGraphicFramePr>
        <p:xfrm>
          <a:off x="797154" y="1370498"/>
          <a:ext cx="10973087" cy="5257723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5394096"/>
                <a:gridCol w="1859664"/>
                <a:gridCol w="1859663"/>
                <a:gridCol w="1859664"/>
              </a:tblGrid>
              <a:tr h="12965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Российская Федерация,</a:t>
                      </a:r>
                      <a:r>
                        <a:rPr lang="ru-RU" sz="15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Дальневосточный федеральный округ, с</a:t>
                      </a:r>
                      <a:r>
                        <a:rPr lang="ru-RU" sz="15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убъекты </a:t>
                      </a:r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Российской Федерации</a:t>
                      </a:r>
                    </a:p>
                  </a:txBody>
                  <a:tcPr marL="6057" marR="6057" marT="605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2022 г. (млн. рублей)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057" marR="6057" marT="605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2023 г. (млн. рублей)</a:t>
                      </a:r>
                    </a:p>
                  </a:txBody>
                  <a:tcPr marL="6057" marR="6057" marT="605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0" u="none" strike="noStrike" kern="120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Увеличение (снижение) </a:t>
                      </a:r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объемов финансового обеспечения предупредительных мер за счет сумм страховых взносов</a:t>
                      </a:r>
                    </a:p>
                    <a:p>
                      <a:pPr algn="ctr"/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(2023 г.</a:t>
                      </a:r>
                      <a:r>
                        <a:rPr lang="ru-RU" sz="1200" b="1" i="0" u="none" strike="noStrike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к 2022 г.)</a:t>
                      </a:r>
                      <a:endParaRPr lang="ru-RU" sz="1200" b="1" i="0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057" marR="6057" marT="605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dirty="0" smtClean="0">
                          <a:latin typeface="Arial"/>
                        </a:rPr>
                        <a:t>Российская Федерация</a:t>
                      </a:r>
                      <a:endParaRPr lang="ru-RU" sz="1800" b="0" i="0" u="none" strike="noStrike" dirty="0"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18 948,6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20 950,9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dirty="0" smtClean="0">
                          <a:latin typeface="Arial"/>
                        </a:rPr>
                        <a:t>10,6%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60344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dirty="0" smtClean="0">
                          <a:latin typeface="Arial"/>
                        </a:rPr>
                        <a:t>Дальневосточный федеральный округ</a:t>
                      </a:r>
                      <a:endParaRPr lang="ru-RU" sz="1800" b="0" i="0" u="none" strike="noStrike" dirty="0"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1 522,5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1 747,7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dirty="0" smtClean="0">
                          <a:latin typeface="Arial"/>
                        </a:rPr>
                        <a:t>14,8%</a:t>
                      </a:r>
                      <a:endParaRPr lang="ru-RU" sz="1800" b="0" i="0" u="none" strike="noStrike" dirty="0"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20688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dirty="0" smtClean="0">
                          <a:latin typeface="Arial"/>
                        </a:rPr>
                        <a:t>Амурская область</a:t>
                      </a: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131,1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144,6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dirty="0" smtClean="0">
                          <a:latin typeface="Arial"/>
                        </a:rPr>
                        <a:t>10,3%</a:t>
                      </a:r>
                      <a:endParaRPr lang="ru-RU" sz="1800" b="0" i="0" u="none" strike="noStrike" dirty="0"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20688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dirty="0" smtClean="0">
                          <a:latin typeface="Arial"/>
                        </a:rPr>
                        <a:t>Республика Бурятия</a:t>
                      </a:r>
                      <a:endParaRPr lang="ru-RU" sz="1800" b="0" i="0" u="none" strike="noStrike" dirty="0"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117,2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135,5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dirty="0" smtClean="0">
                          <a:latin typeface="Arial"/>
                        </a:rPr>
                        <a:t>15,6%</a:t>
                      </a:r>
                      <a:endParaRPr lang="ru-RU" sz="1800" b="0" i="0" u="none" strike="noStrike" dirty="0"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20688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dirty="0" smtClean="0">
                          <a:latin typeface="Arial"/>
                        </a:rPr>
                        <a:t>Забайкальский край</a:t>
                      </a:r>
                      <a:endParaRPr lang="ru-RU" sz="1800" b="0" i="0" u="none" strike="noStrike" dirty="0"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149,8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203,5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dirty="0" smtClean="0">
                          <a:latin typeface="Arial"/>
                        </a:rPr>
                        <a:t>35,9%</a:t>
                      </a:r>
                      <a:endParaRPr lang="ru-RU" sz="1800" b="0" i="0" u="none" strike="noStrike" dirty="0"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20688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dirty="0" smtClean="0">
                          <a:latin typeface="Arial"/>
                        </a:rPr>
                        <a:t>Камчатский край</a:t>
                      </a:r>
                      <a:endParaRPr lang="ru-RU" sz="1800" b="0" i="0" u="none" strike="noStrike" dirty="0"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51,5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63,6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dirty="0" smtClean="0">
                          <a:latin typeface="Arial"/>
                        </a:rPr>
                        <a:t>23,5%</a:t>
                      </a:r>
                      <a:endParaRPr lang="ru-RU" sz="1800" b="0" i="0" u="none" strike="noStrike" dirty="0"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60344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dirty="0" smtClean="0">
                          <a:latin typeface="Arial"/>
                        </a:rPr>
                        <a:t>Магаданская область</a:t>
                      </a:r>
                      <a:endParaRPr lang="ru-RU" sz="1800" b="0" i="0" u="none" strike="noStrike" dirty="0"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92,9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80,9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dirty="0" smtClean="0">
                          <a:latin typeface="Arial"/>
                        </a:rPr>
                        <a:t>-12,9%</a:t>
                      </a:r>
                      <a:endParaRPr lang="ru-RU" sz="1800" b="0" i="0" u="none" strike="noStrike" dirty="0"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60344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dirty="0" smtClean="0">
                          <a:latin typeface="Arial"/>
                        </a:rPr>
                        <a:t>Приморский край</a:t>
                      </a:r>
                      <a:endParaRPr lang="ru-RU" sz="1800" b="0" i="0" u="none" strike="noStrike" dirty="0"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207,5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213,3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dirty="0" smtClean="0">
                          <a:latin typeface="Arial"/>
                        </a:rPr>
                        <a:t>2,8%</a:t>
                      </a:r>
                      <a:endParaRPr lang="ru-RU" sz="1800" b="0" i="0" u="none" strike="noStrike" dirty="0"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60344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dirty="0" smtClean="0">
                          <a:latin typeface="Arial"/>
                        </a:rPr>
                        <a:t>Республика Саха (Якутия)</a:t>
                      </a:r>
                      <a:endParaRPr lang="ru-RU" sz="1800" b="0" i="0" u="none" strike="noStrike" dirty="0"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327,7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409,5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dirty="0" smtClean="0">
                          <a:latin typeface="Arial"/>
                        </a:rPr>
                        <a:t>25,0%</a:t>
                      </a:r>
                      <a:endParaRPr lang="ru-RU" sz="1800" b="0" i="0" u="none" strike="noStrike" dirty="0"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60344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dirty="0" smtClean="0">
                          <a:latin typeface="Arial"/>
                        </a:rPr>
                        <a:t>Сахалинская область</a:t>
                      </a:r>
                      <a:endParaRPr lang="ru-RU" sz="1800" b="0" i="0" u="none" strike="noStrike" dirty="0"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65,4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69,6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dirty="0" smtClean="0">
                          <a:latin typeface="Arial"/>
                        </a:rPr>
                        <a:t>6,4%</a:t>
                      </a:r>
                      <a:endParaRPr lang="ru-RU" sz="1800" b="0" i="0" u="none" strike="noStrike" dirty="0"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20688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dirty="0" smtClean="0">
                          <a:latin typeface="Arial"/>
                        </a:rPr>
                        <a:t>Хабаровский край</a:t>
                      </a:r>
                      <a:endParaRPr lang="ru-RU" sz="1800" b="0" i="0" u="none" strike="noStrike" dirty="0"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326,6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364,4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dirty="0" smtClean="0">
                          <a:latin typeface="Arial"/>
                        </a:rPr>
                        <a:t>11,6%</a:t>
                      </a:r>
                      <a:endParaRPr lang="ru-RU" sz="1800" b="0" i="0" u="none" strike="noStrike" dirty="0"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20688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dirty="0" smtClean="0">
                          <a:latin typeface="Arial"/>
                        </a:rPr>
                        <a:t>Еврейская автономная область</a:t>
                      </a:r>
                      <a:endParaRPr lang="ru-RU" sz="1800" b="0" i="0" u="none" strike="noStrike" dirty="0"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12,9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15,3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dirty="0" smtClean="0">
                          <a:latin typeface="Arial"/>
                        </a:rPr>
                        <a:t>18,2%</a:t>
                      </a:r>
                      <a:endParaRPr lang="ru-RU" sz="1800" b="0" i="0" u="none" strike="noStrike" dirty="0"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20688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dirty="0" smtClean="0">
                          <a:latin typeface="Arial"/>
                        </a:rPr>
                        <a:t>Чукотский автономный округ</a:t>
                      </a:r>
                      <a:endParaRPr lang="ru-RU" sz="1800" b="0" i="0" u="none" strike="noStrike" dirty="0"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39,9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47,5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dirty="0" smtClean="0">
                          <a:latin typeface="Arial"/>
                        </a:rPr>
                        <a:t>19,0%</a:t>
                      </a:r>
                      <a:endParaRPr lang="ru-RU" sz="1800" b="0" i="0" u="none" strike="noStrike" dirty="0">
                        <a:latin typeface="Arial"/>
                      </a:endParaRPr>
                    </a:p>
                  </a:txBody>
                  <a:tcPr marL="6096" marR="6096" marT="60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Номер слайда 2"/>
          <p:cNvSpPr txBox="1">
            <a:spLocks/>
          </p:cNvSpPr>
          <p:nvPr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485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919161476"/>
              </p:ext>
            </p:extLst>
          </p:nvPr>
        </p:nvGraphicFramePr>
        <p:xfrm>
          <a:off x="862194" y="861341"/>
          <a:ext cx="11329806" cy="59456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3" name="Прямая соединительная линия 2"/>
          <p:cNvCxnSpPr/>
          <p:nvPr/>
        </p:nvCxnSpPr>
        <p:spPr>
          <a:xfrm flipV="1">
            <a:off x="2913321" y="3108682"/>
            <a:ext cx="1208601" cy="26849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762250" y="1434174"/>
            <a:ext cx="2270561" cy="30956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7028121" y="2802509"/>
            <a:ext cx="690913" cy="26849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H="1">
            <a:off x="7134447" y="1475349"/>
            <a:ext cx="1116418" cy="62989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5773478" y="3604437"/>
            <a:ext cx="4265467" cy="86055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Левая фигурная скобка 62"/>
          <p:cNvSpPr/>
          <p:nvPr/>
        </p:nvSpPr>
        <p:spPr>
          <a:xfrm rot="5400000">
            <a:off x="5183416" y="-29396"/>
            <a:ext cx="338052" cy="8922817"/>
          </a:xfrm>
          <a:prstGeom prst="leftBrace">
            <a:avLst>
              <a:gd name="adj1" fmla="val 35249"/>
              <a:gd name="adj2" fmla="val 50000"/>
            </a:avLst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000762" y="94544"/>
            <a:ext cx="104870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ct val="100000"/>
            </a:pPr>
            <a:r>
              <a:rPr lang="ru-RU" alt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СТРУКТУРА ПРЕДУПРЕДИТЕЛЬНЫХ МЕР ПО СОКРАЩЕНИЮ ПРОИЗВОДСТВЕННОГО ТРАВМАТИЗМА И </a:t>
            </a:r>
            <a:r>
              <a:rPr lang="ru-RU" alt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ПРОФЕССИОНАЛЬНЫХ </a:t>
            </a:r>
            <a:r>
              <a:rPr lang="ru-RU" alt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ЗАБОЛЕВАНИЙ ЗА 2023 </a:t>
            </a:r>
            <a:r>
              <a:rPr lang="ru-RU" alt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ГОД в РОССИЙСКОЙ ФЕДЕРАЦИИ</a:t>
            </a:r>
            <a:endParaRPr lang="ru-RU" altLang="ru-RU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0945201" y="6541824"/>
            <a:ext cx="1314893" cy="365125"/>
          </a:xfrm>
        </p:spPr>
        <p:txBody>
          <a:bodyPr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>
            <a:off x="6244274" y="3428999"/>
            <a:ext cx="3794671" cy="17543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2" name="Google Shape;109;g8f672cf8d1_0_90">
            <a:extLst>
              <a:ext uri="{FF2B5EF4-FFF2-40B4-BE49-F238E27FC236}">
                <a16:creationId xmlns="" xmlns:a16="http://schemas.microsoft.com/office/drawing/2014/main" id="{0ABB8453-0551-4802-B01B-E889AA9BBA93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58851" cy="955003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Скругленный прямоугольник 33"/>
          <p:cNvSpPr/>
          <p:nvPr/>
        </p:nvSpPr>
        <p:spPr>
          <a:xfrm>
            <a:off x="4451875" y="780881"/>
            <a:ext cx="2643206" cy="762005"/>
          </a:xfrm>
          <a:prstGeom prst="roundRect">
            <a:avLst/>
          </a:prstGeom>
          <a:solidFill>
            <a:schemeClr val="tx2">
              <a:lumMod val="60000"/>
              <a:lumOff val="40000"/>
              <a:alpha val="92000"/>
            </a:schemeClr>
          </a:solidFill>
          <a:ln>
            <a:solidFill>
              <a:schemeClr val="accent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Всего – </a:t>
            </a:r>
            <a:r>
              <a:rPr lang="ru-RU" altLang="ru-RU" b="1" dirty="0">
                <a:solidFill>
                  <a:srgbClr val="FFFF00"/>
                </a:solidFill>
                <a:latin typeface="Calibri" panose="020F0502020204030204" pitchFamily="34" charset="0"/>
              </a:rPr>
              <a:t>20 </a:t>
            </a:r>
            <a:r>
              <a:rPr lang="ru-RU" altLang="ru-RU" b="1" dirty="0" smtClean="0">
                <a:solidFill>
                  <a:srgbClr val="FFFF00"/>
                </a:solidFill>
                <a:latin typeface="Calibri" panose="020F0502020204030204" pitchFamily="34" charset="0"/>
              </a:rPr>
              <a:t>950,9</a:t>
            </a:r>
          </a:p>
          <a:p>
            <a:pPr algn="ctr"/>
            <a:r>
              <a:rPr lang="ru-RU" altLang="ru-RU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млн. рублей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 flipV="1">
            <a:off x="5352442" y="3778755"/>
            <a:ext cx="0" cy="43326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8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491710050"/>
              </p:ext>
            </p:extLst>
          </p:nvPr>
        </p:nvGraphicFramePr>
        <p:xfrm>
          <a:off x="705428" y="593647"/>
          <a:ext cx="11329807" cy="6141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3" name="Прямая соединительная линия 2"/>
          <p:cNvCxnSpPr/>
          <p:nvPr/>
        </p:nvCxnSpPr>
        <p:spPr>
          <a:xfrm>
            <a:off x="2519464" y="2256817"/>
            <a:ext cx="1403950" cy="73060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>
            <a:off x="7080364" y="1880014"/>
            <a:ext cx="643492" cy="16332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6734216" y="2654513"/>
            <a:ext cx="3162259" cy="34937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H="1">
            <a:off x="6923599" y="1393515"/>
            <a:ext cx="2972876" cy="145584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5486400" y="3443009"/>
            <a:ext cx="4410075" cy="109980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Левая фигурная скобка 62"/>
          <p:cNvSpPr/>
          <p:nvPr/>
        </p:nvSpPr>
        <p:spPr>
          <a:xfrm rot="5400000">
            <a:off x="4984000" y="30170"/>
            <a:ext cx="338052" cy="7962902"/>
          </a:xfrm>
          <a:prstGeom prst="leftBrace">
            <a:avLst>
              <a:gd name="adj1" fmla="val 35249"/>
              <a:gd name="adj2" fmla="val 50000"/>
            </a:avLst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052104" y="8872"/>
            <a:ext cx="108558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ct val="100000"/>
            </a:pPr>
            <a:r>
              <a:rPr lang="ru-RU" alt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СТРУКТУРА ПРЕДУПРЕДИТЕЛЬНЫХ МЕР ПО СОКРАЩЕНИЮ ПРОИЗВОДСТВЕННОГО ТРАВМАТИЗМА И ПРОФЕССИОНАЛЬНЫХ ЗАБОЛЕВАНИЙ ЗА 2023 </a:t>
            </a:r>
            <a:r>
              <a:rPr lang="ru-RU" alt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ГОД в </a:t>
            </a: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ДАЛЬНЕВОСТОЧНОМ ФЕДЕРАЛЬНОМ ОКРУГЕ</a:t>
            </a:r>
            <a:endParaRPr lang="ru-RU" altLang="ru-RU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0424160" y="6492875"/>
            <a:ext cx="1289304" cy="365125"/>
          </a:xfrm>
        </p:spPr>
        <p:txBody>
          <a:bodyPr/>
          <a:lstStyle/>
          <a:p>
            <a:r>
              <a:rPr lang="ru-RU" dirty="0" smtClean="0"/>
              <a:t>6 </a:t>
            </a:r>
            <a:endParaRPr lang="ru-RU" dirty="0"/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>
            <a:off x="5830541" y="3356945"/>
            <a:ext cx="4065934" cy="43475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2" name="Google Shape;109;g8f672cf8d1_0_90">
            <a:extLst>
              <a:ext uri="{FF2B5EF4-FFF2-40B4-BE49-F238E27FC236}">
                <a16:creationId xmlns="" xmlns:a16="http://schemas.microsoft.com/office/drawing/2014/main" id="{0ABB8453-0551-4802-B01B-E889AA9BBA9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958851" cy="95500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8" name="Прямая соединительная линия 47"/>
          <p:cNvCxnSpPr/>
          <p:nvPr/>
        </p:nvCxnSpPr>
        <p:spPr>
          <a:xfrm flipV="1">
            <a:off x="5157889" y="3402757"/>
            <a:ext cx="0" cy="43326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047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1551956" y="108419"/>
            <a:ext cx="10009827" cy="462911"/>
          </a:xfrm>
        </p:spPr>
        <p:txBody>
          <a:bodyPr>
            <a:noAutofit/>
          </a:bodyPr>
          <a:lstStyle/>
          <a:p>
            <a:pPr algn="ctr"/>
            <a:r>
              <a:rPr lang="ru-RU" sz="1600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СОВЕРШЕНСТВОВАНИЕ </a:t>
            </a:r>
            <a:r>
              <a:rPr lang="ru-RU" sz="1600" dirty="0" smtClean="0">
                <a:latin typeface="+mn-lt"/>
                <a:cs typeface="Arial" panose="020B0604020202020204" pitchFamily="34" charset="0"/>
              </a:rPr>
              <a:t>ФИНАНСОВОГО ОБЕСПЕЧЕНИЯ ПРЕДУПРЕДИТЕЛЬНЫХ МЕР (ФОПМ)</a:t>
            </a:r>
            <a:endParaRPr lang="ru-RU" sz="16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9392236" y="6487988"/>
            <a:ext cx="2743200" cy="365125"/>
          </a:xfrm>
        </p:spPr>
        <p:txBody>
          <a:bodyPr/>
          <a:lstStyle/>
          <a:p>
            <a:fld id="{5DDC2DCF-3C1B-440A-9DFA-774E92B339DA}" type="slidenum">
              <a:rPr lang="ru-RU" smtClean="0"/>
              <a:t>7</a:t>
            </a:fld>
            <a:endParaRPr lang="ru-RU" dirty="0"/>
          </a:p>
        </p:txBody>
      </p:sp>
      <p:sp>
        <p:nvSpPr>
          <p:cNvPr id="55" name="Прямоугольник 54"/>
          <p:cNvSpPr/>
          <p:nvPr/>
        </p:nvSpPr>
        <p:spPr>
          <a:xfrm>
            <a:off x="288287" y="1129523"/>
            <a:ext cx="11535851" cy="193899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Приказ Минтруда России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от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19 марта 2024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г. №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123н </a:t>
            </a:r>
            <a:b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«О внесении изменений в Правила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финансового обеспечения предупредительных мер по сокращению производственного травматизма и профессиональных заболеваний работников и санаторно-курортного лечения работников, занятых на работах с вредными и (или) опасными производственными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факторами, утвержденными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приказом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Минтруда России от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14 июля 2021 г. №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467н»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</a:rPr>
              <a:t>Зарегистрирован Минюстом России </a:t>
            </a:r>
            <a:r>
              <a:rPr lang="ru-RU" sz="20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4 </a:t>
            </a: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</a:rPr>
              <a:t>июня 2024 г. № </a:t>
            </a:r>
            <a:r>
              <a:rPr lang="ru-RU" sz="20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78456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88287" y="3068515"/>
            <a:ext cx="5103520" cy="16509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9875" algn="ctr"/>
            <a:r>
              <a:rPr lang="ru-RU" sz="1900" b="1" dirty="0">
                <a:solidFill>
                  <a:schemeClr val="tx1"/>
                </a:solidFill>
              </a:rPr>
              <a:t>расширение перечня </a:t>
            </a:r>
            <a:r>
              <a:rPr lang="ru-RU" b="1" dirty="0">
                <a:solidFill>
                  <a:schemeClr val="tx1"/>
                </a:solidFill>
              </a:rPr>
              <a:t>предупредительных мер</a:t>
            </a:r>
            <a:r>
              <a:rPr lang="ru-RU" dirty="0">
                <a:solidFill>
                  <a:schemeClr val="tx1"/>
                </a:solidFill>
              </a:rPr>
              <a:t> за счет включения в него </a:t>
            </a:r>
            <a:r>
              <a:rPr lang="ru-RU" b="1" dirty="0">
                <a:solidFill>
                  <a:schemeClr val="tx1"/>
                </a:solidFill>
              </a:rPr>
              <a:t>проведения </a:t>
            </a:r>
            <a:r>
              <a:rPr lang="ru-RU" sz="1900" b="1" dirty="0">
                <a:solidFill>
                  <a:schemeClr val="tx1"/>
                </a:solidFill>
              </a:rPr>
              <a:t>оценки профессиональных рисков</a:t>
            </a:r>
            <a:endParaRPr lang="ru-RU" sz="1900" dirty="0">
              <a:solidFill>
                <a:schemeClr val="tx1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5966619" y="3068515"/>
            <a:ext cx="5738648" cy="1646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предоставление возможности страхователю финансового обеспечения</a:t>
            </a:r>
            <a:endParaRPr lang="ru-RU" dirty="0">
              <a:solidFill>
                <a:schemeClr val="tx1"/>
              </a:solidFill>
            </a:endParaRPr>
          </a:p>
          <a:p>
            <a:pPr algn="ctr"/>
            <a:r>
              <a:rPr lang="ru-RU" sz="1900" b="1" dirty="0">
                <a:solidFill>
                  <a:schemeClr val="tx1"/>
                </a:solidFill>
              </a:rPr>
              <a:t>санаторно-курортного лечения работников в случае привлечения сторонней организации (агента)</a:t>
            </a:r>
            <a:r>
              <a:rPr lang="ru-RU" dirty="0">
                <a:solidFill>
                  <a:schemeClr val="tx1"/>
                </a:solidFill>
              </a:rPr>
              <a:t> </a:t>
            </a:r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к </a:t>
            </a:r>
            <a:r>
              <a:rPr lang="ru-RU" dirty="0">
                <a:solidFill>
                  <a:schemeClr val="tx1"/>
                </a:solidFill>
              </a:rPr>
              <a:t>организации проведения санаторно-курортного лечения работников</a:t>
            </a:r>
          </a:p>
        </p:txBody>
      </p:sp>
      <p:sp>
        <p:nvSpPr>
          <p:cNvPr id="11" name="Овал 10"/>
          <p:cNvSpPr/>
          <p:nvPr/>
        </p:nvSpPr>
        <p:spPr>
          <a:xfrm>
            <a:off x="2551176" y="4919472"/>
            <a:ext cx="6135624" cy="156851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900" dirty="0" smtClean="0">
                <a:solidFill>
                  <a:schemeClr val="tx1"/>
                </a:solidFill>
              </a:rPr>
              <a:t>количество сокращенных документов </a:t>
            </a:r>
          </a:p>
          <a:p>
            <a:pPr algn="ctr"/>
            <a:r>
              <a:rPr lang="ru-RU" sz="1900" dirty="0" smtClean="0">
                <a:solidFill>
                  <a:schemeClr val="tx1"/>
                </a:solidFill>
              </a:rPr>
              <a:t>в 2024 г. – </a:t>
            </a:r>
            <a:r>
              <a:rPr lang="ru-RU" sz="2000" b="1" dirty="0" smtClean="0">
                <a:solidFill>
                  <a:schemeClr val="tx1"/>
                </a:solidFill>
              </a:rPr>
              <a:t>2, 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всего за 2022 г.-2024 г. – </a:t>
            </a:r>
            <a:r>
              <a:rPr lang="ru-RU" sz="2000" b="1" dirty="0" smtClean="0">
                <a:solidFill>
                  <a:schemeClr val="tx1"/>
                </a:solidFill>
              </a:rPr>
              <a:t>24</a:t>
            </a:r>
            <a:endParaRPr lang="ru-RU" sz="2000" b="1" i="1" dirty="0">
              <a:solidFill>
                <a:schemeClr val="tx1"/>
              </a:solidFill>
            </a:endParaRPr>
          </a:p>
        </p:txBody>
      </p:sp>
      <p:pic>
        <p:nvPicPr>
          <p:cNvPr id="9" name="Google Shape;109;g8f672cf8d1_0_90">
            <a:extLst>
              <a:ext uri="{FF2B5EF4-FFF2-40B4-BE49-F238E27FC236}">
                <a16:creationId xmlns="" xmlns:a16="http://schemas.microsoft.com/office/drawing/2014/main" id="{0ABB8453-0551-4802-B01B-E889AA9BBA93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58851" cy="9550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040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1551956" y="108419"/>
            <a:ext cx="10009827" cy="462911"/>
          </a:xfrm>
        </p:spPr>
        <p:txBody>
          <a:bodyPr>
            <a:noAutofit/>
          </a:bodyPr>
          <a:lstStyle/>
          <a:p>
            <a:pPr algn="ctr"/>
            <a:r>
              <a:rPr lang="ru-RU" sz="1600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СОВЕРШЕНСТВОВАНИЕ </a:t>
            </a:r>
            <a:r>
              <a:rPr lang="ru-RU" sz="1600" dirty="0" smtClean="0">
                <a:latin typeface="+mn-lt"/>
                <a:cs typeface="Arial" panose="020B0604020202020204" pitchFamily="34" charset="0"/>
              </a:rPr>
              <a:t>ФИНАНСОВОГО ОБЕСПЕЧЕНИЯ ПРЕДУПРЕДИТЕЛЬНЫХ МЕР (ФОПМ)</a:t>
            </a:r>
            <a:endParaRPr lang="ru-RU" sz="16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9536286" y="6492875"/>
            <a:ext cx="2743200" cy="365125"/>
          </a:xfrm>
        </p:spPr>
        <p:txBody>
          <a:bodyPr/>
          <a:lstStyle/>
          <a:p>
            <a:fld id="{5DDC2DCF-3C1B-440A-9DFA-774E92B339DA}" type="slidenum">
              <a:rPr lang="ru-RU" smtClean="0"/>
              <a:t>8</a:t>
            </a:fld>
            <a:endParaRPr lang="ru-RU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1551956" y="515021"/>
            <a:ext cx="10261048" cy="81580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Проект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приказа Минтруда России «Об утверждении Правил финансового обеспечения предупредительных мер по сокращению производственного травматизма и профессиональных заболеваний работников и санаторно-курортного лечения работников, занятых на работах с вредными и (или) опасными производственными факторами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  <a:r>
              <a:rPr lang="en-US" sz="14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1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288284" y="2155791"/>
            <a:ext cx="5585818" cy="1479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1200" dirty="0" smtClean="0"/>
              <a:t>З</a:t>
            </a:r>
            <a:r>
              <a:rPr lang="ru-RU" sz="1200" b="1" dirty="0" smtClean="0"/>
              <a:t>аявление </a:t>
            </a:r>
            <a:r>
              <a:rPr lang="ru-RU" sz="1200" b="1" dirty="0"/>
              <a:t>о финансовом обеспечении</a:t>
            </a:r>
            <a:r>
              <a:rPr lang="ru-RU" sz="1200" dirty="0"/>
              <a:t> предупредительных </a:t>
            </a:r>
            <a:r>
              <a:rPr lang="ru-RU" sz="1200" dirty="0" smtClean="0"/>
              <a:t>мер </a:t>
            </a:r>
            <a:r>
              <a:rPr lang="ru-RU" sz="1200" dirty="0"/>
              <a:t>и планом </a:t>
            </a:r>
            <a:r>
              <a:rPr lang="ru-RU" sz="1200" dirty="0" smtClean="0"/>
              <a:t>фин. обеспечения пред. мер, </a:t>
            </a:r>
            <a:r>
              <a:rPr lang="ru-RU" sz="1200" b="1" dirty="0" smtClean="0">
                <a:solidFill>
                  <a:srgbClr val="FF0000"/>
                </a:solidFill>
              </a:rPr>
              <a:t>с </a:t>
            </a:r>
            <a:r>
              <a:rPr lang="ru-RU" sz="1200" b="1" dirty="0">
                <a:solidFill>
                  <a:srgbClr val="FF0000"/>
                </a:solidFill>
              </a:rPr>
              <a:t>приложением документов </a:t>
            </a:r>
            <a:r>
              <a:rPr lang="ru-RU" sz="1200" b="1" dirty="0"/>
              <a:t>(копий документов), обосновывающих необходимость </a:t>
            </a:r>
            <a:r>
              <a:rPr lang="ru-RU" sz="1200" b="1" dirty="0" smtClean="0"/>
              <a:t>фин. обеспечения</a:t>
            </a:r>
          </a:p>
          <a:p>
            <a:pPr lvl="0" algn="just"/>
            <a:endParaRPr lang="ru-RU" sz="1200" b="1" dirty="0" smtClean="0"/>
          </a:p>
          <a:p>
            <a:pPr lvl="0" algn="just"/>
            <a:r>
              <a:rPr lang="ru-RU" sz="1200" b="1" dirty="0" smtClean="0"/>
              <a:t>После </a:t>
            </a:r>
            <a:r>
              <a:rPr lang="ru-RU" sz="1200" b="1" dirty="0"/>
              <a:t>выполнения</a:t>
            </a:r>
            <a:r>
              <a:rPr lang="ru-RU" sz="1200" dirty="0"/>
              <a:t> </a:t>
            </a:r>
            <a:r>
              <a:rPr lang="ru-RU" sz="1200" dirty="0" smtClean="0"/>
              <a:t>пред. </a:t>
            </a:r>
            <a:r>
              <a:rPr lang="ru-RU" sz="1200" dirty="0"/>
              <a:t>мер, предусмотренных </a:t>
            </a:r>
            <a:r>
              <a:rPr lang="ru-RU" sz="1200" dirty="0" smtClean="0"/>
              <a:t>планом, </a:t>
            </a:r>
            <a:r>
              <a:rPr lang="ru-RU" sz="1200" dirty="0"/>
              <a:t>страхователь обращается в территориальный орган Фонда </a:t>
            </a:r>
            <a:r>
              <a:rPr lang="ru-RU" sz="1200" b="1" dirty="0" smtClean="0"/>
              <a:t>с </a:t>
            </a:r>
            <a:r>
              <a:rPr lang="ru-RU" sz="1200" b="1" dirty="0"/>
              <a:t>заявлением о возмещении</a:t>
            </a:r>
            <a:r>
              <a:rPr lang="ru-RU" sz="1200" dirty="0"/>
              <a:t> произведенных расходов на оплату предупредительных мер </a:t>
            </a:r>
            <a:r>
              <a:rPr lang="ru-RU" sz="1200" b="1" dirty="0"/>
              <a:t>с представлением документов, подтверждающих произведенные расходы </a:t>
            </a:r>
            <a:endParaRPr lang="ru-RU" sz="1200" dirty="0"/>
          </a:p>
        </p:txBody>
      </p:sp>
      <p:sp>
        <p:nvSpPr>
          <p:cNvPr id="65" name="Скругленный прямоугольник 64"/>
          <p:cNvSpPr/>
          <p:nvPr/>
        </p:nvSpPr>
        <p:spPr>
          <a:xfrm>
            <a:off x="6332889" y="2084185"/>
            <a:ext cx="5794975" cy="16140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1200" dirty="0" smtClean="0"/>
              <a:t>З</a:t>
            </a:r>
            <a:r>
              <a:rPr lang="ru-RU" sz="1200" b="1" dirty="0" smtClean="0"/>
              <a:t>аявление </a:t>
            </a:r>
            <a:r>
              <a:rPr lang="ru-RU" sz="1200" b="1" dirty="0"/>
              <a:t>о финансовом обеспечении</a:t>
            </a:r>
            <a:r>
              <a:rPr lang="ru-RU" sz="1200" dirty="0"/>
              <a:t> предупредительных мер </a:t>
            </a:r>
            <a:r>
              <a:rPr lang="ru-RU" sz="1200" dirty="0" smtClean="0"/>
              <a:t>и </a:t>
            </a:r>
            <a:r>
              <a:rPr lang="ru-RU" sz="1200" dirty="0"/>
              <a:t>планом </a:t>
            </a:r>
            <a:r>
              <a:rPr lang="ru-RU" sz="1200" dirty="0" smtClean="0"/>
              <a:t>фин. </a:t>
            </a:r>
            <a:r>
              <a:rPr lang="ru-RU" sz="1200" dirty="0"/>
              <a:t>обеспечения </a:t>
            </a:r>
            <a:r>
              <a:rPr lang="ru-RU" sz="1200" dirty="0" smtClean="0"/>
              <a:t>пред. </a:t>
            </a:r>
            <a:r>
              <a:rPr lang="ru-RU" sz="1200" dirty="0"/>
              <a:t>мер </a:t>
            </a:r>
            <a:r>
              <a:rPr lang="ru-RU" sz="1200" b="1" dirty="0">
                <a:solidFill>
                  <a:srgbClr val="FFC000"/>
                </a:solidFill>
              </a:rPr>
              <a:t>без приложения к заявлению обосновывающих документов</a:t>
            </a:r>
            <a:r>
              <a:rPr lang="ru-RU" sz="1200" dirty="0">
                <a:solidFill>
                  <a:srgbClr val="FFC000"/>
                </a:solidFill>
              </a:rPr>
              <a:t> </a:t>
            </a:r>
            <a:r>
              <a:rPr lang="ru-RU" sz="1200" dirty="0"/>
              <a:t>(за исключением мероприятия, предусмотренного подпунктом «п» пункта 3 Правил, где необходимо предварительное согласование перечня приобретаемого оборудования в рамках модернизации основных производств).</a:t>
            </a:r>
          </a:p>
          <a:p>
            <a:pPr lvl="0" algn="just"/>
            <a:r>
              <a:rPr lang="ru-RU" sz="1200" b="1" dirty="0">
                <a:solidFill>
                  <a:srgbClr val="FFC000"/>
                </a:solidFill>
              </a:rPr>
              <a:t>Заявление о возмещении</a:t>
            </a:r>
            <a:r>
              <a:rPr lang="ru-RU" sz="1200" dirty="0">
                <a:solidFill>
                  <a:srgbClr val="FFC000"/>
                </a:solidFill>
              </a:rPr>
              <a:t> </a:t>
            </a:r>
            <a:r>
              <a:rPr lang="ru-RU" sz="1200" dirty="0"/>
              <a:t>произведенных расходов на оплату предупредительных мер </a:t>
            </a:r>
            <a:r>
              <a:rPr lang="ru-RU" sz="1200" b="1" dirty="0">
                <a:solidFill>
                  <a:srgbClr val="FFC000"/>
                </a:solidFill>
              </a:rPr>
              <a:t>с представлением документов</a:t>
            </a:r>
            <a:r>
              <a:rPr lang="ru-RU" sz="1200" b="1" dirty="0"/>
              <a:t>,</a:t>
            </a:r>
            <a:r>
              <a:rPr lang="ru-RU" sz="1200" dirty="0"/>
              <a:t> подтверждающих произведенные расходы, страхователь представляет в Фонд </a:t>
            </a:r>
            <a:r>
              <a:rPr lang="ru-RU" sz="1200" b="1" dirty="0">
                <a:solidFill>
                  <a:srgbClr val="FFC000"/>
                </a:solidFill>
              </a:rPr>
              <a:t>по завершении проведения </a:t>
            </a:r>
            <a:r>
              <a:rPr lang="ru-RU" sz="1200" b="1" dirty="0" smtClean="0">
                <a:solidFill>
                  <a:srgbClr val="FFC000"/>
                </a:solidFill>
              </a:rPr>
              <a:t/>
            </a:r>
            <a:br>
              <a:rPr lang="ru-RU" sz="1200" b="1" dirty="0" smtClean="0">
                <a:solidFill>
                  <a:srgbClr val="FFC000"/>
                </a:solidFill>
              </a:rPr>
            </a:br>
            <a:r>
              <a:rPr lang="ru-RU" sz="1200" b="1" dirty="0" smtClean="0">
                <a:solidFill>
                  <a:srgbClr val="FFC000"/>
                </a:solidFill>
              </a:rPr>
              <a:t>указанных </a:t>
            </a:r>
            <a:r>
              <a:rPr lang="ru-RU" sz="1200" b="1" dirty="0">
                <a:solidFill>
                  <a:srgbClr val="FFC000"/>
                </a:solidFill>
              </a:rPr>
              <a:t>мероприятий</a:t>
            </a:r>
            <a:endParaRPr lang="ru-RU" sz="1200" dirty="0">
              <a:solidFill>
                <a:srgbClr val="FFC000"/>
              </a:solidFill>
            </a:endParaRPr>
          </a:p>
        </p:txBody>
      </p:sp>
      <p:sp>
        <p:nvSpPr>
          <p:cNvPr id="66" name="Скругленный прямоугольник 65"/>
          <p:cNvSpPr/>
          <p:nvPr/>
        </p:nvSpPr>
        <p:spPr>
          <a:xfrm>
            <a:off x="288286" y="3743700"/>
            <a:ext cx="5585817" cy="7827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1200" dirty="0"/>
              <a:t>Решение о финансовом обеспечении предупредительных мер страхователя принимается по сумме финансирования </a:t>
            </a:r>
            <a:r>
              <a:rPr lang="ru-RU" sz="1200" b="1" dirty="0"/>
              <a:t>с учетом перечня мер, включенных в план, и </a:t>
            </a:r>
            <a:r>
              <a:rPr lang="ru-RU" sz="1200" b="1" dirty="0">
                <a:solidFill>
                  <a:srgbClr val="FF0000"/>
                </a:solidFill>
              </a:rPr>
              <a:t>представления полного комплекта документов</a:t>
            </a:r>
            <a:r>
              <a:rPr lang="ru-RU" sz="1200" b="1" dirty="0"/>
              <a:t>, обосновывающих необходимость</a:t>
            </a:r>
            <a:r>
              <a:rPr lang="ru-RU" sz="1200" dirty="0"/>
              <a:t> финансового обеспечения предупредительных мер</a:t>
            </a:r>
          </a:p>
        </p:txBody>
      </p:sp>
      <p:sp>
        <p:nvSpPr>
          <p:cNvPr id="67" name="Скругленный прямоугольник 66"/>
          <p:cNvSpPr/>
          <p:nvPr/>
        </p:nvSpPr>
        <p:spPr>
          <a:xfrm>
            <a:off x="6332889" y="3743701"/>
            <a:ext cx="5794976" cy="7787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1200" dirty="0"/>
              <a:t>Страхователь </a:t>
            </a:r>
            <a:r>
              <a:rPr lang="ru-RU" sz="1200" b="1" dirty="0">
                <a:solidFill>
                  <a:srgbClr val="FFC000"/>
                </a:solidFill>
              </a:rPr>
              <a:t>самостоятельно определяет перечень</a:t>
            </a:r>
            <a:r>
              <a:rPr lang="ru-RU" sz="1200" dirty="0">
                <a:solidFill>
                  <a:srgbClr val="FFC000"/>
                </a:solidFill>
              </a:rPr>
              <a:t> </a:t>
            </a:r>
            <a:r>
              <a:rPr lang="ru-RU" sz="1200" dirty="0"/>
              <a:t>осуществляемых предупредительных мер в рамках утвержденного Правилами перечня</a:t>
            </a:r>
          </a:p>
        </p:txBody>
      </p:sp>
      <p:sp>
        <p:nvSpPr>
          <p:cNvPr id="68" name="Скругленный прямоугольник 67"/>
          <p:cNvSpPr/>
          <p:nvPr/>
        </p:nvSpPr>
        <p:spPr>
          <a:xfrm>
            <a:off x="288285" y="4646648"/>
            <a:ext cx="5585817" cy="9943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1200" dirty="0"/>
              <a:t>Страхователь в срок до </a:t>
            </a:r>
            <a:r>
              <a:rPr lang="ru-RU" sz="1200" dirty="0" smtClean="0"/>
              <a:t>20 ноября текущего </a:t>
            </a:r>
            <a:r>
              <a:rPr lang="ru-RU" sz="1200" dirty="0"/>
              <a:t>финансового года </a:t>
            </a:r>
            <a:r>
              <a:rPr lang="ru-RU" sz="1200" b="1" dirty="0">
                <a:solidFill>
                  <a:srgbClr val="FF0000"/>
                </a:solidFill>
              </a:rPr>
              <a:t>имеет право обратиться с заявлением</a:t>
            </a:r>
            <a:r>
              <a:rPr lang="ru-RU" sz="1200" b="1" dirty="0"/>
              <a:t> о внесении изменений в </a:t>
            </a:r>
            <a:r>
              <a:rPr lang="ru-RU" sz="1200" b="1" dirty="0" smtClean="0"/>
              <a:t>план</a:t>
            </a:r>
            <a:r>
              <a:rPr lang="ru-RU" sz="1200" dirty="0" smtClean="0"/>
              <a:t>, </a:t>
            </a:r>
            <a:r>
              <a:rPr lang="ru-RU" sz="1200" dirty="0"/>
              <a:t>согласованный территориальным органом Фонда, </a:t>
            </a:r>
            <a:r>
              <a:rPr lang="ru-RU" sz="1200" b="1" dirty="0"/>
              <a:t>с обоснованием необходимости внесения изменений в план </a:t>
            </a:r>
            <a:r>
              <a:rPr lang="ru-RU" sz="1200" b="1" dirty="0" smtClean="0"/>
              <a:t>и </a:t>
            </a:r>
            <a:r>
              <a:rPr lang="ru-RU" sz="1200" b="1" dirty="0"/>
              <a:t>предоставлением полного комплекта документов для обоснования </a:t>
            </a:r>
            <a:r>
              <a:rPr lang="ru-RU" sz="1200" dirty="0"/>
              <a:t>предупредительных мер, по которым в план </a:t>
            </a:r>
            <a:r>
              <a:rPr lang="ru-RU" sz="1200" dirty="0" smtClean="0"/>
              <a:t>вносятся </a:t>
            </a:r>
            <a:r>
              <a:rPr lang="ru-RU" sz="1200" dirty="0"/>
              <a:t>изменения.</a:t>
            </a:r>
          </a:p>
        </p:txBody>
      </p:sp>
      <p:sp>
        <p:nvSpPr>
          <p:cNvPr id="69" name="Скругленный прямоугольник 68"/>
          <p:cNvSpPr/>
          <p:nvPr/>
        </p:nvSpPr>
        <p:spPr>
          <a:xfrm>
            <a:off x="6332889" y="4637316"/>
            <a:ext cx="5794976" cy="9943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1200" dirty="0"/>
              <a:t>Страхователь вправе </a:t>
            </a:r>
            <a:r>
              <a:rPr lang="ru-RU" sz="1200" b="1" dirty="0">
                <a:solidFill>
                  <a:srgbClr val="FFC000"/>
                </a:solidFill>
              </a:rPr>
              <a:t>самостоятельно принимать решение о внесении изменений в план </a:t>
            </a:r>
            <a:r>
              <a:rPr lang="ru-RU" sz="1200" dirty="0"/>
              <a:t>финансового обеспечения в пределах разрешенной суммы финансового обеспечения, при этом </a:t>
            </a:r>
            <a:r>
              <a:rPr lang="ru-RU" sz="1200" b="1" dirty="0">
                <a:solidFill>
                  <a:srgbClr val="FFC000"/>
                </a:solidFill>
              </a:rPr>
              <a:t>повторное направление заявления и плана </a:t>
            </a:r>
            <a:r>
              <a:rPr lang="ru-RU" sz="1200" dirty="0"/>
              <a:t>финансового обеспечения предупредительных мер в отделение СФР </a:t>
            </a:r>
            <a:r>
              <a:rPr lang="ru-RU" sz="1200" b="1" dirty="0">
                <a:solidFill>
                  <a:srgbClr val="FFC000"/>
                </a:solidFill>
              </a:rPr>
              <a:t>не требуется</a:t>
            </a:r>
          </a:p>
        </p:txBody>
      </p:sp>
      <p:sp>
        <p:nvSpPr>
          <p:cNvPr id="70" name="Скругленный прямоугольник 69"/>
          <p:cNvSpPr/>
          <p:nvPr/>
        </p:nvSpPr>
        <p:spPr>
          <a:xfrm>
            <a:off x="288286" y="5775263"/>
            <a:ext cx="5585817" cy="853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dirty="0" smtClean="0"/>
              <a:t>Страхователь </a:t>
            </a:r>
            <a:r>
              <a:rPr lang="ru-RU" sz="1200" dirty="0"/>
              <a:t>обращается </a:t>
            </a:r>
            <a:r>
              <a:rPr lang="ru-RU" sz="1200" b="1" dirty="0"/>
              <a:t>с заявлением о возмещении произведенных расходов</a:t>
            </a:r>
            <a:r>
              <a:rPr lang="ru-RU" sz="1200" dirty="0"/>
              <a:t> на оплату предупредительных мер с представлением документов, подтверждающих произведенные расходы, </a:t>
            </a:r>
            <a:r>
              <a:rPr lang="ru-RU" sz="1200" b="1" dirty="0">
                <a:solidFill>
                  <a:srgbClr val="FFC000"/>
                </a:solidFill>
              </a:rPr>
              <a:t>не позднее </a:t>
            </a:r>
            <a:r>
              <a:rPr lang="ru-RU" sz="1200" b="1" dirty="0" smtClean="0">
                <a:solidFill>
                  <a:srgbClr val="FFC000"/>
                </a:solidFill>
              </a:rPr>
              <a:t>15 декабря</a:t>
            </a:r>
            <a:r>
              <a:rPr lang="ru-RU" sz="1200" dirty="0" smtClean="0">
                <a:solidFill>
                  <a:srgbClr val="FFC000"/>
                </a:solidFill>
              </a:rPr>
              <a:t> </a:t>
            </a:r>
            <a:br>
              <a:rPr lang="ru-RU" sz="1200" dirty="0" smtClean="0">
                <a:solidFill>
                  <a:srgbClr val="FFC000"/>
                </a:solidFill>
              </a:rPr>
            </a:br>
            <a:r>
              <a:rPr lang="ru-RU" sz="1200" dirty="0" smtClean="0"/>
              <a:t>текущего </a:t>
            </a:r>
            <a:r>
              <a:rPr lang="ru-RU" sz="1200" dirty="0"/>
              <a:t>года </a:t>
            </a: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6332889" y="5775651"/>
            <a:ext cx="5794976" cy="8589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1200" dirty="0" smtClean="0"/>
              <a:t>Страхователь </a:t>
            </a:r>
            <a:r>
              <a:rPr lang="ru-RU" sz="1200" dirty="0"/>
              <a:t>обращается с </a:t>
            </a:r>
            <a:r>
              <a:rPr lang="ru-RU" sz="1200" b="1" dirty="0">
                <a:solidFill>
                  <a:srgbClr val="FFC000"/>
                </a:solidFill>
              </a:rPr>
              <a:t>заявлением о возмещении произведенных расходов</a:t>
            </a:r>
            <a:r>
              <a:rPr lang="ru-RU" sz="1200" dirty="0">
                <a:solidFill>
                  <a:srgbClr val="FFC000"/>
                </a:solidFill>
              </a:rPr>
              <a:t> </a:t>
            </a:r>
            <a:r>
              <a:rPr lang="ru-RU" sz="1200" dirty="0"/>
              <a:t>на оплату предупредительных мер с представлением документов, подтверждающих произведенные расходы </a:t>
            </a:r>
            <a:r>
              <a:rPr lang="ru-RU" sz="1200" b="1" dirty="0">
                <a:solidFill>
                  <a:srgbClr val="FFC000"/>
                </a:solidFill>
              </a:rPr>
              <a:t>в срок до </a:t>
            </a:r>
            <a:r>
              <a:rPr lang="ru-RU" sz="1200" b="1" dirty="0" smtClean="0">
                <a:solidFill>
                  <a:srgbClr val="FFC000"/>
                </a:solidFill>
              </a:rPr>
              <a:t>15 ноября</a:t>
            </a:r>
            <a:r>
              <a:rPr lang="ru-RU" sz="1200" dirty="0" smtClean="0">
                <a:solidFill>
                  <a:srgbClr val="FFC000"/>
                </a:solidFill>
              </a:rPr>
              <a:t> </a:t>
            </a:r>
            <a:r>
              <a:rPr lang="ru-RU" sz="1200" dirty="0" smtClean="0"/>
              <a:t>текущего </a:t>
            </a:r>
            <a:r>
              <a:rPr lang="ru-RU" sz="1200" dirty="0"/>
              <a:t>календарного года</a:t>
            </a:r>
          </a:p>
        </p:txBody>
      </p:sp>
      <p:grpSp>
        <p:nvGrpSpPr>
          <p:cNvPr id="74" name="Группа 73"/>
          <p:cNvGrpSpPr/>
          <p:nvPr/>
        </p:nvGrpSpPr>
        <p:grpSpPr>
          <a:xfrm>
            <a:off x="288287" y="1620079"/>
            <a:ext cx="5846506" cy="427746"/>
            <a:chOff x="-1025888" y="2449117"/>
            <a:chExt cx="3782874" cy="1382272"/>
          </a:xfrm>
        </p:grpSpPr>
        <p:sp>
          <p:nvSpPr>
            <p:cNvPr id="75" name="Нашивка 74"/>
            <p:cNvSpPr/>
            <p:nvPr/>
          </p:nvSpPr>
          <p:spPr>
            <a:xfrm>
              <a:off x="-1025888" y="2449117"/>
              <a:ext cx="3782874" cy="1382272"/>
            </a:xfrm>
            <a:prstGeom prst="chevron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sp>
        <p:sp>
          <p:nvSpPr>
            <p:cNvPr id="77" name="TextBox 76"/>
            <p:cNvSpPr txBox="1"/>
            <p:nvPr/>
          </p:nvSpPr>
          <p:spPr>
            <a:xfrm>
              <a:off x="-395326" y="2675159"/>
              <a:ext cx="2391467" cy="307777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>
                  <a:solidFill>
                    <a:srgbClr val="002060"/>
                  </a:solidFill>
                </a:rPr>
                <a:t>Действующий механизм</a:t>
              </a:r>
            </a:p>
          </p:txBody>
        </p:sp>
      </p:grpSp>
      <p:sp>
        <p:nvSpPr>
          <p:cNvPr id="80" name="Нашивка 79"/>
          <p:cNvSpPr/>
          <p:nvPr/>
        </p:nvSpPr>
        <p:spPr>
          <a:xfrm>
            <a:off x="5968895" y="1619963"/>
            <a:ext cx="5981946" cy="427862"/>
          </a:xfrm>
          <a:prstGeom prst="chevr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82" name="TextBox 81"/>
          <p:cNvSpPr txBox="1"/>
          <p:nvPr/>
        </p:nvSpPr>
        <p:spPr>
          <a:xfrm>
            <a:off x="7928066" y="1677929"/>
            <a:ext cx="23488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Планируемый механизм</a:t>
            </a:r>
            <a:endParaRPr lang="ru-RU" sz="1400" b="1" dirty="0">
              <a:solidFill>
                <a:srgbClr val="002060"/>
              </a:solidFill>
            </a:endParaRPr>
          </a:p>
        </p:txBody>
      </p:sp>
      <p:sp>
        <p:nvSpPr>
          <p:cNvPr id="90" name="Стрелка вниз 89"/>
          <p:cNvSpPr/>
          <p:nvPr/>
        </p:nvSpPr>
        <p:spPr>
          <a:xfrm rot="16200000">
            <a:off x="5971502" y="2742898"/>
            <a:ext cx="284416" cy="3057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92" name="Стрелка вниз 91"/>
          <p:cNvSpPr/>
          <p:nvPr/>
        </p:nvSpPr>
        <p:spPr>
          <a:xfrm rot="16200000">
            <a:off x="5971502" y="4052221"/>
            <a:ext cx="284416" cy="3057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93" name="Стрелка вниз 92"/>
          <p:cNvSpPr/>
          <p:nvPr/>
        </p:nvSpPr>
        <p:spPr>
          <a:xfrm rot="16200000">
            <a:off x="5976082" y="4981626"/>
            <a:ext cx="284416" cy="3057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95" name="Стрелка вниз 94"/>
          <p:cNvSpPr/>
          <p:nvPr/>
        </p:nvSpPr>
        <p:spPr>
          <a:xfrm rot="16200000">
            <a:off x="5971501" y="5990884"/>
            <a:ext cx="284416" cy="3057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/>
          </a:p>
        </p:txBody>
      </p:sp>
      <p:pic>
        <p:nvPicPr>
          <p:cNvPr id="27" name="Google Shape;109;g8f672cf8d1_0_90">
            <a:extLst>
              <a:ext uri="{FF2B5EF4-FFF2-40B4-BE49-F238E27FC236}">
                <a16:creationId xmlns="" xmlns:a16="http://schemas.microsoft.com/office/drawing/2014/main" id="{0ABB8453-0551-4802-B01B-E889AA9BBA93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58851" cy="9550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1976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1551956" y="108419"/>
            <a:ext cx="10009827" cy="462911"/>
          </a:xfrm>
        </p:spPr>
        <p:txBody>
          <a:bodyPr>
            <a:noAutofit/>
          </a:bodyPr>
          <a:lstStyle/>
          <a:p>
            <a:pPr algn="ctr"/>
            <a:r>
              <a:rPr lang="ru-RU" sz="1600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СОВЕРШЕНСТВОВАНИЕ </a:t>
            </a:r>
            <a:r>
              <a:rPr lang="ru-RU" sz="1600" dirty="0" smtClean="0">
                <a:latin typeface="+mn-lt"/>
                <a:cs typeface="Arial" panose="020B0604020202020204" pitchFamily="34" charset="0"/>
              </a:rPr>
              <a:t>ФИНАНСОВОГО ОБЕСПЕЧЕНИЯ ПРЕДУПРЕДИТЕЛЬНЫХ МЕР (ФОПМ)</a:t>
            </a:r>
            <a:endParaRPr lang="ru-RU" sz="16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57" name="Нашивка 4"/>
          <p:cNvSpPr/>
          <p:nvPr/>
        </p:nvSpPr>
        <p:spPr>
          <a:xfrm>
            <a:off x="494023" y="4010283"/>
            <a:ext cx="8187555" cy="111181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00025" tIns="66675" rIns="66675" bIns="66675" numCol="1" spcCol="1270" anchor="ctr" anchorCtr="0">
            <a:noAutofit/>
          </a:bodyPr>
          <a:lstStyle/>
          <a:p>
            <a:pPr lvl="0" algn="ctr" defTabSz="2222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5000" kern="1200"/>
          </a:p>
        </p:txBody>
      </p:sp>
      <p:grpSp>
        <p:nvGrpSpPr>
          <p:cNvPr id="84" name="Группа 83"/>
          <p:cNvGrpSpPr/>
          <p:nvPr/>
        </p:nvGrpSpPr>
        <p:grpSpPr>
          <a:xfrm>
            <a:off x="494946" y="3591175"/>
            <a:ext cx="8365761" cy="1669694"/>
            <a:chOff x="-2701034" y="4455315"/>
            <a:chExt cx="8751481" cy="1858191"/>
          </a:xfrm>
        </p:grpSpPr>
        <p:sp>
          <p:nvSpPr>
            <p:cNvPr id="102" name="Нашивка 101"/>
            <p:cNvSpPr/>
            <p:nvPr/>
          </p:nvSpPr>
          <p:spPr>
            <a:xfrm>
              <a:off x="-2701034" y="4934995"/>
              <a:ext cx="3698907" cy="1378511"/>
            </a:xfrm>
            <a:prstGeom prst="chevron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sp>
        <p:sp>
          <p:nvSpPr>
            <p:cNvPr id="103" name="Нашивка 4"/>
            <p:cNvSpPr/>
            <p:nvPr/>
          </p:nvSpPr>
          <p:spPr>
            <a:xfrm>
              <a:off x="3988367" y="4455315"/>
              <a:ext cx="2062080" cy="96335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0025" tIns="66675" rIns="66675" bIns="66675" numCol="1" spcCol="1270" anchor="ctr" anchorCtr="0">
              <a:noAutofit/>
            </a:bodyPr>
            <a:lstStyle/>
            <a:p>
              <a:pPr lvl="0" algn="ctr" defTabSz="2222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000" kern="1200"/>
            </a:p>
          </p:txBody>
        </p:sp>
      </p:grpSp>
      <p:sp>
        <p:nvSpPr>
          <p:cNvPr id="107" name="Нашивка 106"/>
          <p:cNvSpPr/>
          <p:nvPr/>
        </p:nvSpPr>
        <p:spPr>
          <a:xfrm>
            <a:off x="6418558" y="4009642"/>
            <a:ext cx="5374900" cy="1252380"/>
          </a:xfrm>
          <a:prstGeom prst="chevron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Прямоугольник 12"/>
          <p:cNvSpPr/>
          <p:nvPr/>
        </p:nvSpPr>
        <p:spPr>
          <a:xfrm>
            <a:off x="7755386" y="4445635"/>
            <a:ext cx="2668998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250" b="1" dirty="0" smtClean="0">
                <a:solidFill>
                  <a:srgbClr val="002060"/>
                </a:solidFill>
              </a:rPr>
              <a:t>Решение о возмещении расходов и перечисление средств</a:t>
            </a:r>
            <a:endParaRPr lang="ru-RU" sz="1250" b="1" dirty="0">
              <a:solidFill>
                <a:srgbClr val="002060"/>
              </a:solidFill>
            </a:endParaRPr>
          </a:p>
        </p:txBody>
      </p:sp>
      <p:sp>
        <p:nvSpPr>
          <p:cNvPr id="108" name="Нашивка 107"/>
          <p:cNvSpPr/>
          <p:nvPr/>
        </p:nvSpPr>
        <p:spPr>
          <a:xfrm>
            <a:off x="6462760" y="6159445"/>
            <a:ext cx="3010629" cy="659077"/>
          </a:xfrm>
          <a:prstGeom prst="chevron">
            <a:avLst/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629876" y="6176967"/>
            <a:ext cx="2800239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50" b="1" dirty="0" smtClean="0">
                <a:solidFill>
                  <a:srgbClr val="002060"/>
                </a:solidFill>
              </a:rPr>
              <a:t>При </a:t>
            </a:r>
            <a:r>
              <a:rPr lang="ru-RU" sz="1250" b="1" dirty="0">
                <a:solidFill>
                  <a:srgbClr val="002060"/>
                </a:solidFill>
              </a:rPr>
              <a:t>необходимости: </a:t>
            </a:r>
          </a:p>
          <a:p>
            <a:pPr algn="ctr"/>
            <a:r>
              <a:rPr lang="ru-RU" sz="1250" b="1" dirty="0">
                <a:solidFill>
                  <a:srgbClr val="002060"/>
                </a:solidFill>
              </a:rPr>
              <a:t>исправление страхователем </a:t>
            </a:r>
            <a:r>
              <a:rPr lang="ru-RU" sz="1250" b="1" dirty="0" smtClean="0">
                <a:solidFill>
                  <a:srgbClr val="002060"/>
                </a:solidFill>
              </a:rPr>
              <a:t>ошибок</a:t>
            </a:r>
            <a:endParaRPr lang="ru-RU" altLang="ru-RU" sz="1250" b="1" dirty="0">
              <a:solidFill>
                <a:srgbClr val="002060"/>
              </a:solidFill>
            </a:endParaRPr>
          </a:p>
        </p:txBody>
      </p:sp>
      <p:sp>
        <p:nvSpPr>
          <p:cNvPr id="111" name="Стрелка вправо с вырезом 110"/>
          <p:cNvSpPr/>
          <p:nvPr/>
        </p:nvSpPr>
        <p:spPr>
          <a:xfrm>
            <a:off x="68048" y="5195215"/>
            <a:ext cx="11817552" cy="586749"/>
          </a:xfrm>
          <a:prstGeom prst="notchedRightArrow">
            <a:avLst/>
          </a:prstGeom>
          <a:blipFill rotWithShape="0">
            <a:blip r:embed="rId4"/>
            <a:stretch>
              <a:fillRect/>
            </a:stretch>
          </a:blipFill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Прямоугольник 15"/>
          <p:cNvSpPr/>
          <p:nvPr/>
        </p:nvSpPr>
        <p:spPr>
          <a:xfrm>
            <a:off x="752800" y="3417951"/>
            <a:ext cx="243324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300" dirty="0"/>
              <a:t>начиная </a:t>
            </a:r>
            <a:r>
              <a:rPr lang="ru-RU" sz="1300" b="1" dirty="0"/>
              <a:t>с </a:t>
            </a:r>
            <a:r>
              <a:rPr lang="ru-RU" sz="1300" b="1" dirty="0" smtClean="0"/>
              <a:t>01.01 </a:t>
            </a:r>
            <a:r>
              <a:rPr lang="ru-RU" sz="1300" dirty="0"/>
              <a:t>текущего финансового  года</a:t>
            </a:r>
          </a:p>
        </p:txBody>
      </p:sp>
      <p:sp>
        <p:nvSpPr>
          <p:cNvPr id="115" name="Прямоугольник 114"/>
          <p:cNvSpPr/>
          <p:nvPr/>
        </p:nvSpPr>
        <p:spPr>
          <a:xfrm>
            <a:off x="794261" y="5662506"/>
            <a:ext cx="2296326" cy="462629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99568" tIns="99568" rIns="99568" bIns="99568" numCol="1" spcCol="1270" anchor="b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400" dirty="0" smtClean="0"/>
          </a:p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dirty="0" smtClean="0"/>
          </a:p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dirty="0" smtClean="0"/>
          </a:p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300" dirty="0" smtClean="0"/>
          </a:p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300" dirty="0" smtClean="0"/>
              <a:t>н</a:t>
            </a:r>
            <a:r>
              <a:rPr lang="ru-RU" sz="1300" kern="1200" dirty="0" smtClean="0"/>
              <a:t>е позднее </a:t>
            </a:r>
            <a:r>
              <a:rPr lang="ru-RU" sz="1300" b="1" kern="1200" dirty="0" smtClean="0"/>
              <a:t>15.11</a:t>
            </a:r>
            <a:r>
              <a:rPr lang="ru-RU" sz="1300" kern="1200" dirty="0" smtClean="0"/>
              <a:t> текущего финансового года</a:t>
            </a:r>
            <a:endParaRPr lang="ru-RU" sz="1300" kern="1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352774" y="6595611"/>
            <a:ext cx="1234633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rPr>
              <a:t>до </a:t>
            </a:r>
            <a:r>
              <a:rPr lang="ru-RU" sz="1300" b="1" dirty="0" smtClean="0">
                <a:solidFill>
                  <a:schemeClr val="tx1">
                    <a:hueOff val="0"/>
                    <a:satOff val="0"/>
                    <a:lumOff val="0"/>
                    <a:alphaOff val="0"/>
                  </a:schemeClr>
                </a:solidFill>
              </a:rPr>
              <a:t>5 раб. дней</a:t>
            </a:r>
            <a:endParaRPr lang="ru-RU" sz="1300" b="1" dirty="0">
              <a:solidFill>
                <a:schemeClr val="tx1">
                  <a:hueOff val="0"/>
                  <a:satOff val="0"/>
                  <a:lumOff val="0"/>
                  <a:alphaOff val="0"/>
                </a:schemeClr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9448800" y="6490501"/>
            <a:ext cx="2743200" cy="365125"/>
          </a:xfrm>
        </p:spPr>
        <p:txBody>
          <a:bodyPr/>
          <a:lstStyle/>
          <a:p>
            <a:fld id="{5DDC2DCF-3C1B-440A-9DFA-774E92B339DA}" type="slidenum">
              <a:rPr lang="ru-RU" smtClean="0"/>
              <a:t>9</a:t>
            </a:fld>
            <a:endParaRPr lang="ru-RU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128486" y="981603"/>
            <a:ext cx="11935962" cy="94179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Проект приказа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Минтруда России «Об утверждении Правил финансового обеспечения предупредительных мер по сокращению производственного травматизма и профессиональных заболеваний работников и санаторно-курортного лечения работников, занятых на работах с вредными и (или) опасными производственными факторами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» 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9" name="Овал 38"/>
          <p:cNvSpPr/>
          <p:nvPr/>
        </p:nvSpPr>
        <p:spPr>
          <a:xfrm>
            <a:off x="1007706" y="6100141"/>
            <a:ext cx="3684587" cy="69132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dirty="0" smtClean="0">
                <a:solidFill>
                  <a:schemeClr val="tx1"/>
                </a:solidFill>
              </a:rPr>
              <a:t>количество </a:t>
            </a:r>
            <a:r>
              <a:rPr lang="ru-RU" sz="1500" dirty="0">
                <a:solidFill>
                  <a:schemeClr val="tx1"/>
                </a:solidFill>
              </a:rPr>
              <a:t>сокращенных </a:t>
            </a:r>
            <a:r>
              <a:rPr lang="ru-RU" sz="1500" dirty="0" smtClean="0">
                <a:solidFill>
                  <a:schemeClr val="tx1"/>
                </a:solidFill>
              </a:rPr>
              <a:t>документов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3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0108434" y="1463971"/>
            <a:ext cx="1706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solidFill>
                  <a:schemeClr val="bg1"/>
                </a:solidFill>
              </a:rPr>
              <a:t>Проект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1" name="Нашивка 60"/>
          <p:cNvSpPr/>
          <p:nvPr/>
        </p:nvSpPr>
        <p:spPr>
          <a:xfrm>
            <a:off x="494023" y="1991097"/>
            <a:ext cx="11447447" cy="1094507"/>
          </a:xfrm>
          <a:prstGeom prst="chevron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62" name="Группа 61"/>
          <p:cNvGrpSpPr/>
          <p:nvPr/>
        </p:nvGrpSpPr>
        <p:grpSpPr>
          <a:xfrm>
            <a:off x="2354739" y="2072542"/>
            <a:ext cx="3250267" cy="934213"/>
            <a:chOff x="3988367" y="4455315"/>
            <a:chExt cx="2543755" cy="1302004"/>
          </a:xfrm>
          <a:solidFill>
            <a:schemeClr val="bg1"/>
          </a:solidFill>
        </p:grpSpPr>
        <p:sp>
          <p:nvSpPr>
            <p:cNvPr id="63" name="Нашивка 62"/>
            <p:cNvSpPr/>
            <p:nvPr/>
          </p:nvSpPr>
          <p:spPr>
            <a:xfrm>
              <a:off x="4564263" y="4455315"/>
              <a:ext cx="1967859" cy="1302004"/>
            </a:xfrm>
            <a:prstGeom prst="chevron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4" name="Нашивка 4"/>
            <p:cNvSpPr/>
            <p:nvPr/>
          </p:nvSpPr>
          <p:spPr>
            <a:xfrm>
              <a:off x="3988367" y="4455315"/>
              <a:ext cx="2062080" cy="96335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0025" tIns="66675" rIns="66675" bIns="66675" numCol="1" spcCol="1270" anchor="ctr" anchorCtr="0">
              <a:noAutofit/>
            </a:bodyPr>
            <a:lstStyle/>
            <a:p>
              <a:pPr lvl="0" algn="ctr" defTabSz="2222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000" kern="1200"/>
            </a:p>
          </p:txBody>
        </p:sp>
      </p:grpSp>
      <p:sp>
        <p:nvSpPr>
          <p:cNvPr id="65" name="TextBox 64"/>
          <p:cNvSpPr txBox="1"/>
          <p:nvPr/>
        </p:nvSpPr>
        <p:spPr>
          <a:xfrm>
            <a:off x="3361403" y="2126239"/>
            <a:ext cx="210261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50" b="1" dirty="0"/>
              <a:t>Подача</a:t>
            </a:r>
            <a:r>
              <a:rPr lang="ru-RU" sz="1250" dirty="0"/>
              <a:t> страхователем </a:t>
            </a:r>
            <a:r>
              <a:rPr lang="ru-RU" sz="1250" dirty="0" smtClean="0"/>
              <a:t>заявления и плана ФОПМ (без приложения документов)</a:t>
            </a:r>
            <a:endParaRPr lang="ru-RU" sz="1250" dirty="0"/>
          </a:p>
        </p:txBody>
      </p:sp>
      <p:grpSp>
        <p:nvGrpSpPr>
          <p:cNvPr id="66" name="Группа 65"/>
          <p:cNvGrpSpPr/>
          <p:nvPr/>
        </p:nvGrpSpPr>
        <p:grpSpPr>
          <a:xfrm>
            <a:off x="5086948" y="2082376"/>
            <a:ext cx="5078909" cy="1011022"/>
            <a:chOff x="3988367" y="4372502"/>
            <a:chExt cx="2062080" cy="1046164"/>
          </a:xfrm>
          <a:solidFill>
            <a:schemeClr val="bg1"/>
          </a:solidFill>
        </p:grpSpPr>
        <p:sp>
          <p:nvSpPr>
            <p:cNvPr id="67" name="Нашивка 66"/>
            <p:cNvSpPr/>
            <p:nvPr/>
          </p:nvSpPr>
          <p:spPr>
            <a:xfrm>
              <a:off x="4057232" y="4372502"/>
              <a:ext cx="1019154" cy="962921"/>
            </a:xfrm>
            <a:prstGeom prst="chevron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8" name="Нашивка 4"/>
            <p:cNvSpPr/>
            <p:nvPr/>
          </p:nvSpPr>
          <p:spPr>
            <a:xfrm>
              <a:off x="3988367" y="4455315"/>
              <a:ext cx="2062080" cy="96335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0025" tIns="66675" rIns="66675" bIns="66675" numCol="1" spcCol="1270" anchor="ctr" anchorCtr="0">
              <a:noAutofit/>
            </a:bodyPr>
            <a:lstStyle/>
            <a:p>
              <a:pPr lvl="0" algn="ctr" defTabSz="2222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000" kern="1200"/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5817855" y="2420286"/>
            <a:ext cx="1990538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50" b="1" dirty="0" smtClean="0">
                <a:solidFill>
                  <a:srgbClr val="002060"/>
                </a:solidFill>
              </a:rPr>
              <a:t>Решение  о ФОПМ</a:t>
            </a:r>
            <a:endParaRPr lang="ru-RU" sz="1250" dirty="0" smtClean="0">
              <a:solidFill>
                <a:srgbClr val="002060"/>
              </a:solidFill>
            </a:endParaRPr>
          </a:p>
        </p:txBody>
      </p:sp>
      <p:sp>
        <p:nvSpPr>
          <p:cNvPr id="117" name="Прямоугольник 116"/>
          <p:cNvSpPr/>
          <p:nvPr/>
        </p:nvSpPr>
        <p:spPr>
          <a:xfrm>
            <a:off x="6858995" y="5601999"/>
            <a:ext cx="1964654" cy="46262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9568" tIns="99568" rIns="99568" bIns="99568" numCol="1" spcCol="1270" anchor="b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300" dirty="0" smtClean="0"/>
              <a:t>принимается в </a:t>
            </a:r>
            <a:r>
              <a:rPr lang="ru-RU" sz="1300" dirty="0"/>
              <a:t>течение </a:t>
            </a:r>
            <a:r>
              <a:rPr lang="ru-RU" sz="1300" b="1" dirty="0"/>
              <a:t>15 </a:t>
            </a:r>
            <a:r>
              <a:rPr lang="ru-RU" sz="1300" b="1" dirty="0" smtClean="0"/>
              <a:t>рабочих дней</a:t>
            </a:r>
            <a:endParaRPr lang="ru-RU" sz="1300" b="1" dirty="0"/>
          </a:p>
        </p:txBody>
      </p:sp>
      <p:grpSp>
        <p:nvGrpSpPr>
          <p:cNvPr id="83" name="Группа 82"/>
          <p:cNvGrpSpPr/>
          <p:nvPr/>
        </p:nvGrpSpPr>
        <p:grpSpPr>
          <a:xfrm>
            <a:off x="7489959" y="2098290"/>
            <a:ext cx="5001594" cy="950148"/>
            <a:chOff x="3817743" y="4402887"/>
            <a:chExt cx="2232704" cy="1015779"/>
          </a:xfrm>
          <a:solidFill>
            <a:schemeClr val="bg1"/>
          </a:solidFill>
        </p:grpSpPr>
        <p:sp>
          <p:nvSpPr>
            <p:cNvPr id="85" name="Нашивка 84"/>
            <p:cNvSpPr/>
            <p:nvPr/>
          </p:nvSpPr>
          <p:spPr>
            <a:xfrm>
              <a:off x="3817743" y="4402887"/>
              <a:ext cx="1928832" cy="963351"/>
            </a:xfrm>
            <a:prstGeom prst="chevron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6" name="Нашивка 4"/>
            <p:cNvSpPr/>
            <p:nvPr/>
          </p:nvSpPr>
          <p:spPr>
            <a:xfrm>
              <a:off x="3988367" y="4455315"/>
              <a:ext cx="2062080" cy="96335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0025" tIns="66675" rIns="66675" bIns="66675" numCol="1" spcCol="1270" anchor="ctr" anchorCtr="0">
              <a:noAutofit/>
            </a:bodyPr>
            <a:lstStyle/>
            <a:p>
              <a:pPr lvl="0" algn="ctr" defTabSz="2222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000" kern="1200"/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7991161" y="2131746"/>
            <a:ext cx="360682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50" b="1" dirty="0"/>
              <a:t>Страхователь вправе дополнительно</a:t>
            </a:r>
            <a:r>
              <a:rPr lang="ru-RU" sz="1250" dirty="0"/>
              <a:t>, в случае если им первоначально было подано заявление на </a:t>
            </a:r>
            <a:r>
              <a:rPr lang="ru-RU" sz="1250" dirty="0" smtClean="0"/>
              <a:t>сумму меньше </a:t>
            </a:r>
            <a:r>
              <a:rPr lang="ru-RU" sz="1250" dirty="0"/>
              <a:t>расчетного объема средств </a:t>
            </a:r>
            <a:r>
              <a:rPr lang="ru-RU" sz="1250" b="1" dirty="0" smtClean="0"/>
              <a:t>обратиться</a:t>
            </a:r>
            <a:r>
              <a:rPr lang="ru-RU" sz="1250" dirty="0" smtClean="0"/>
              <a:t> с </a:t>
            </a:r>
            <a:r>
              <a:rPr lang="ru-RU" sz="1250" dirty="0"/>
              <a:t>заявлением и планом </a:t>
            </a:r>
            <a:endParaRPr lang="ru-RU" sz="1250" dirty="0">
              <a:solidFill>
                <a:srgbClr val="002060"/>
              </a:solidFill>
            </a:endParaRPr>
          </a:p>
        </p:txBody>
      </p:sp>
      <p:sp>
        <p:nvSpPr>
          <p:cNvPr id="87" name="Стрелка вправо с вырезом 86"/>
          <p:cNvSpPr/>
          <p:nvPr/>
        </p:nvSpPr>
        <p:spPr>
          <a:xfrm>
            <a:off x="128486" y="3040654"/>
            <a:ext cx="11903210" cy="586749"/>
          </a:xfrm>
          <a:prstGeom prst="notchedRightArrow">
            <a:avLst/>
          </a:prstGeom>
          <a:blipFill rotWithShape="0">
            <a:blip r:embed="rId4"/>
            <a:stretch>
              <a:fillRect/>
            </a:stretch>
          </a:blipFill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8" name="Овал 87"/>
          <p:cNvSpPr/>
          <p:nvPr/>
        </p:nvSpPr>
        <p:spPr>
          <a:xfrm>
            <a:off x="4221565" y="3237172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9" name="Овал 88"/>
          <p:cNvSpPr/>
          <p:nvPr/>
        </p:nvSpPr>
        <p:spPr>
          <a:xfrm>
            <a:off x="6406333" y="3236428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0" name="Овал 89"/>
          <p:cNvSpPr/>
          <p:nvPr/>
        </p:nvSpPr>
        <p:spPr>
          <a:xfrm>
            <a:off x="9836574" y="3233914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Прямоугольник 8"/>
          <p:cNvSpPr/>
          <p:nvPr/>
        </p:nvSpPr>
        <p:spPr>
          <a:xfrm>
            <a:off x="3113188" y="3437475"/>
            <a:ext cx="215363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300" b="1" dirty="0" smtClean="0"/>
              <a:t>до </a:t>
            </a:r>
            <a:r>
              <a:rPr lang="ru-RU" sz="1300" b="1" dirty="0"/>
              <a:t>1 августа </a:t>
            </a:r>
            <a:r>
              <a:rPr lang="ru-RU" sz="1300" dirty="0" smtClean="0"/>
              <a:t>текущего  </a:t>
            </a:r>
            <a:r>
              <a:rPr lang="ru-RU" sz="1300" dirty="0"/>
              <a:t>календарного года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448416" y="3472253"/>
            <a:ext cx="2137636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 smtClean="0"/>
              <a:t>в </a:t>
            </a:r>
            <a:r>
              <a:rPr lang="ru-RU" sz="1300" dirty="0"/>
              <a:t>течение </a:t>
            </a:r>
            <a:r>
              <a:rPr lang="ru-RU" sz="1300" b="1" dirty="0"/>
              <a:t>10 рабочих </a:t>
            </a:r>
            <a:r>
              <a:rPr lang="ru-RU" sz="1300" b="1" dirty="0" smtClean="0"/>
              <a:t>дней</a:t>
            </a:r>
            <a:endParaRPr lang="ru-RU" sz="13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8341784" y="3461652"/>
            <a:ext cx="3299173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b="1" dirty="0"/>
              <a:t>до 1 сентября </a:t>
            </a:r>
            <a:r>
              <a:rPr lang="ru-RU" sz="1300" dirty="0"/>
              <a:t>текущего календарного года </a:t>
            </a:r>
          </a:p>
        </p:txBody>
      </p:sp>
      <p:grpSp>
        <p:nvGrpSpPr>
          <p:cNvPr id="91" name="Группа 90"/>
          <p:cNvGrpSpPr/>
          <p:nvPr/>
        </p:nvGrpSpPr>
        <p:grpSpPr>
          <a:xfrm>
            <a:off x="702625" y="2076768"/>
            <a:ext cx="2739346" cy="941788"/>
            <a:chOff x="3988367" y="4455315"/>
            <a:chExt cx="2561993" cy="1312561"/>
          </a:xfrm>
          <a:solidFill>
            <a:schemeClr val="bg1"/>
          </a:solidFill>
        </p:grpSpPr>
        <p:sp>
          <p:nvSpPr>
            <p:cNvPr id="92" name="Нашивка 91"/>
            <p:cNvSpPr/>
            <p:nvPr/>
          </p:nvSpPr>
          <p:spPr>
            <a:xfrm>
              <a:off x="3988367" y="4455315"/>
              <a:ext cx="2561993" cy="1312561"/>
            </a:xfrm>
            <a:prstGeom prst="chevron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ru-RU" sz="1250" dirty="0"/>
            </a:p>
          </p:txBody>
        </p:sp>
        <p:sp>
          <p:nvSpPr>
            <p:cNvPr id="93" name="Нашивка 4"/>
            <p:cNvSpPr/>
            <p:nvPr/>
          </p:nvSpPr>
          <p:spPr>
            <a:xfrm>
              <a:off x="3988367" y="4455315"/>
              <a:ext cx="2062080" cy="96335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0025" tIns="66675" rIns="66675" bIns="66675" numCol="1" spcCol="1270" anchor="ctr" anchorCtr="0">
              <a:noAutofit/>
            </a:bodyPr>
            <a:lstStyle/>
            <a:p>
              <a:pPr lvl="0" algn="ctr" defTabSz="2222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000" kern="1200"/>
            </a:p>
          </p:txBody>
        </p:sp>
      </p:grpSp>
      <p:sp>
        <p:nvSpPr>
          <p:cNvPr id="94" name="Овал 93"/>
          <p:cNvSpPr/>
          <p:nvPr/>
        </p:nvSpPr>
        <p:spPr>
          <a:xfrm>
            <a:off x="1868927" y="3240880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5" name="Прямоугольник 94"/>
          <p:cNvSpPr/>
          <p:nvPr/>
        </p:nvSpPr>
        <p:spPr>
          <a:xfrm>
            <a:off x="9352102" y="5662506"/>
            <a:ext cx="2270335" cy="46262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9568" tIns="99568" rIns="99568" bIns="99568" numCol="1" spcCol="1270" anchor="b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300" dirty="0" smtClean="0"/>
              <a:t>Направляется страхователю в течение </a:t>
            </a:r>
            <a:r>
              <a:rPr lang="ru-RU" sz="1300" b="1" dirty="0" smtClean="0"/>
              <a:t>3 рабочих дней </a:t>
            </a:r>
            <a:endParaRPr lang="ru-RU" sz="1300" b="1" dirty="0"/>
          </a:p>
        </p:txBody>
      </p:sp>
      <p:sp>
        <p:nvSpPr>
          <p:cNvPr id="96" name="Стрелка вниз 95"/>
          <p:cNvSpPr/>
          <p:nvPr/>
        </p:nvSpPr>
        <p:spPr>
          <a:xfrm rot="16200000">
            <a:off x="8933413" y="5702216"/>
            <a:ext cx="284416" cy="3057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" name="TextBox 104"/>
          <p:cNvSpPr txBox="1"/>
          <p:nvPr/>
        </p:nvSpPr>
        <p:spPr>
          <a:xfrm>
            <a:off x="651055" y="2170455"/>
            <a:ext cx="2846582" cy="1054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rgbClr val="002060"/>
                </a:solidFill>
              </a:rPr>
              <a:t>Проведение  страхователем мероприятий </a:t>
            </a:r>
            <a:br>
              <a:rPr lang="ru-RU" sz="1200" b="1" dirty="0">
                <a:solidFill>
                  <a:srgbClr val="002060"/>
                </a:solidFill>
              </a:rPr>
            </a:br>
            <a:r>
              <a:rPr lang="ru-RU" sz="1200" b="1" dirty="0">
                <a:solidFill>
                  <a:srgbClr val="002060"/>
                </a:solidFill>
              </a:rPr>
              <a:t>в соответствии с Правилами </a:t>
            </a:r>
            <a:br>
              <a:rPr lang="ru-RU" sz="1200" b="1" dirty="0">
                <a:solidFill>
                  <a:srgbClr val="002060"/>
                </a:solidFill>
              </a:rPr>
            </a:br>
            <a:r>
              <a:rPr lang="ru-RU" sz="1200" b="1" dirty="0">
                <a:solidFill>
                  <a:srgbClr val="002060"/>
                </a:solidFill>
              </a:rPr>
              <a:t>в течение года</a:t>
            </a:r>
          </a:p>
          <a:p>
            <a:endParaRPr lang="ru-RU" sz="1250" dirty="0"/>
          </a:p>
        </p:txBody>
      </p:sp>
      <p:sp>
        <p:nvSpPr>
          <p:cNvPr id="120" name="Нашивка 119"/>
          <p:cNvSpPr/>
          <p:nvPr/>
        </p:nvSpPr>
        <p:spPr>
          <a:xfrm>
            <a:off x="3522649" y="4012036"/>
            <a:ext cx="3465979" cy="1238674"/>
          </a:xfrm>
          <a:prstGeom prst="chevron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121" name="Прямоугольник 120"/>
          <p:cNvSpPr/>
          <p:nvPr/>
        </p:nvSpPr>
        <p:spPr>
          <a:xfrm>
            <a:off x="3937238" y="4041311"/>
            <a:ext cx="2913018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50" dirty="0" smtClean="0">
                <a:solidFill>
                  <a:srgbClr val="002060"/>
                </a:solidFill>
              </a:rPr>
              <a:t>При оплате расходов, предусмотренных договором в текущем финансовом году, но позже 15.11, возможно </a:t>
            </a:r>
            <a:r>
              <a:rPr lang="ru-RU" sz="1250" b="1" dirty="0" smtClean="0">
                <a:solidFill>
                  <a:srgbClr val="002060"/>
                </a:solidFill>
              </a:rPr>
              <a:t>дополнительно</a:t>
            </a:r>
            <a:r>
              <a:rPr lang="ru-RU" sz="1250" dirty="0" smtClean="0">
                <a:solidFill>
                  <a:srgbClr val="002060"/>
                </a:solidFill>
              </a:rPr>
              <a:t> предоставление страхователем этих платежных документов</a:t>
            </a:r>
            <a:endParaRPr lang="ru-RU" sz="1250" dirty="0">
              <a:solidFill>
                <a:srgbClr val="002060"/>
              </a:solidFill>
            </a:endParaRPr>
          </a:p>
        </p:txBody>
      </p:sp>
      <p:sp>
        <p:nvSpPr>
          <p:cNvPr id="126" name="Овал 125"/>
          <p:cNvSpPr/>
          <p:nvPr/>
        </p:nvSpPr>
        <p:spPr>
          <a:xfrm>
            <a:off x="1820768" y="5387777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2" name="Прямоугольник 21"/>
          <p:cNvSpPr/>
          <p:nvPr/>
        </p:nvSpPr>
        <p:spPr>
          <a:xfrm>
            <a:off x="4008355" y="5642994"/>
            <a:ext cx="2454405" cy="45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300" dirty="0" smtClean="0"/>
              <a:t>не </a:t>
            </a:r>
            <a:r>
              <a:rPr lang="ru-RU" sz="1300" dirty="0"/>
              <a:t>позднее </a:t>
            </a:r>
            <a:r>
              <a:rPr lang="ru-RU" sz="1300" b="1" dirty="0" smtClean="0"/>
              <a:t>15.12</a:t>
            </a:r>
            <a:r>
              <a:rPr lang="ru-RU" sz="1300" dirty="0" smtClean="0"/>
              <a:t> </a:t>
            </a:r>
            <a:r>
              <a:rPr lang="ru-RU" sz="1300" dirty="0"/>
              <a:t>текущего финансового года</a:t>
            </a:r>
          </a:p>
        </p:txBody>
      </p:sp>
      <p:sp>
        <p:nvSpPr>
          <p:cNvPr id="128" name="Овал 127"/>
          <p:cNvSpPr/>
          <p:nvPr/>
        </p:nvSpPr>
        <p:spPr>
          <a:xfrm>
            <a:off x="5170055" y="5390817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0" name="Овал 129"/>
          <p:cNvSpPr/>
          <p:nvPr/>
        </p:nvSpPr>
        <p:spPr>
          <a:xfrm>
            <a:off x="7880091" y="5387483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8" name="TextBox 57"/>
          <p:cNvSpPr txBox="1"/>
          <p:nvPr/>
        </p:nvSpPr>
        <p:spPr>
          <a:xfrm>
            <a:off x="918116" y="4022196"/>
            <a:ext cx="2102614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50" b="1" dirty="0"/>
              <a:t>Подача</a:t>
            </a:r>
            <a:r>
              <a:rPr lang="ru-RU" sz="1250" dirty="0"/>
              <a:t> страхователем </a:t>
            </a:r>
            <a:r>
              <a:rPr lang="ru-RU" sz="1250" dirty="0" smtClean="0"/>
              <a:t>заявления о возмещении расходов с приложением документов, подтверждающих проведение мероприятий</a:t>
            </a:r>
            <a:endParaRPr lang="ru-RU" sz="1250" dirty="0"/>
          </a:p>
        </p:txBody>
      </p:sp>
      <p:sp>
        <p:nvSpPr>
          <p:cNvPr id="59" name="Овал 58"/>
          <p:cNvSpPr/>
          <p:nvPr/>
        </p:nvSpPr>
        <p:spPr>
          <a:xfrm>
            <a:off x="10108434" y="5387777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" name="Двойная стрелка вверх/вниз 1"/>
          <p:cNvSpPr/>
          <p:nvPr/>
        </p:nvSpPr>
        <p:spPr>
          <a:xfrm>
            <a:off x="7902351" y="5944120"/>
            <a:ext cx="157740" cy="321215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                                               </a:t>
            </a:r>
            <a:endParaRPr lang="ru-RU" dirty="0"/>
          </a:p>
        </p:txBody>
      </p:sp>
      <p:pic>
        <p:nvPicPr>
          <p:cNvPr id="60" name="Google Shape;109;g8f672cf8d1_0_90">
            <a:extLst>
              <a:ext uri="{FF2B5EF4-FFF2-40B4-BE49-F238E27FC236}">
                <a16:creationId xmlns="" xmlns:a16="http://schemas.microsoft.com/office/drawing/2014/main" id="{0ABB8453-0551-4802-B01B-E889AA9BBA93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0"/>
            <a:ext cx="958851" cy="9550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545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9119</TotalTime>
  <Words>1715</Words>
  <Application>Microsoft Office PowerPoint</Application>
  <PresentationFormat>Широкоэкранный</PresentationFormat>
  <Paragraphs>281</Paragraphs>
  <Slides>9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Arial Narrow</vt:lpstr>
      <vt:lpstr>Calibri</vt:lpstr>
      <vt:lpstr>Calibri Light</vt:lpstr>
      <vt:lpstr>Montserrat-Medium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СОВЕРШЕНСТВОВАНИЕ ФИНАНСОВОГО ОБЕСПЕЧЕНИЯ ПРЕДУПРЕДИТЕЛЬНЫХ МЕР (ФОПМ)</vt:lpstr>
      <vt:lpstr>СОВЕРШЕНСТВОВАНИЕ ФИНАНСОВОГО ОБЕСПЕЧЕНИЯ ПРЕДУПРЕДИТЕЛЬНЫХ МЕР (ФОПМ)</vt:lpstr>
      <vt:lpstr>СОВЕРШЕНСТВОВАНИЕ ФИНАНСОВОГО ОБЕСПЕЧЕНИЯ ПРЕДУПРЕДИТЕЛЬНЫХ МЕР (ФОПМ)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Киценко Ирина Леонтьевна</dc:creator>
  <cp:lastModifiedBy>Львова Мария Михайловна</cp:lastModifiedBy>
  <cp:revision>606</cp:revision>
  <cp:lastPrinted>2024-07-08T11:00:41Z</cp:lastPrinted>
  <dcterms:created xsi:type="dcterms:W3CDTF">2022-03-15T14:25:36Z</dcterms:created>
  <dcterms:modified xsi:type="dcterms:W3CDTF">2024-07-08T11:00:43Z</dcterms:modified>
</cp:coreProperties>
</file>