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88" r:id="rId3"/>
    <p:sldId id="304" r:id="rId4"/>
    <p:sldId id="305" r:id="rId5"/>
    <p:sldId id="306" r:id="rId6"/>
    <p:sldId id="307" r:id="rId7"/>
    <p:sldId id="309" r:id="rId8"/>
    <p:sldId id="308" r:id="rId9"/>
    <p:sldId id="310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8" r:id="rId20"/>
    <p:sldId id="322" r:id="rId21"/>
    <p:sldId id="323" r:id="rId22"/>
    <p:sldId id="324" r:id="rId23"/>
    <p:sldId id="326" r:id="rId24"/>
    <p:sldId id="327" r:id="rId25"/>
    <p:sldId id="325" r:id="rId26"/>
    <p:sldId id="26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B0"/>
    <a:srgbClr val="0082B9"/>
    <a:srgbClr val="0698D6"/>
    <a:srgbClr val="B3DDF2"/>
    <a:srgbClr val="76400F"/>
    <a:srgbClr val="E3B77C"/>
    <a:srgbClr val="764028"/>
    <a:srgbClr val="763C0F"/>
    <a:srgbClr val="7642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0" autoAdjust="0"/>
    <p:restoredTop sz="96357" autoAdjust="0"/>
  </p:normalViewPr>
  <p:slideViewPr>
    <p:cSldViewPr snapToGrid="0">
      <p:cViewPr varScale="1">
        <p:scale>
          <a:sx n="118" d="100"/>
          <a:sy n="118" d="100"/>
        </p:scale>
        <p:origin x="1877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78BCA-F4BE-4A1E-A64B-72B952F0A65B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B4BB3-4DFF-42DC-8AC8-487AFC889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271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 курс направлен на формирование у слушателя</a:t>
            </a:r>
            <a:r>
              <a:rPr lang="ru-RU" baseline="0" dirty="0"/>
              <a:t> экспертных навыков в области оценки профессиональных рисков (сокращенно - ОПР). Первой темой курса будет изучение основных нормативных требований к организации процедуры ОПР. 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4BB3-4DFF-42DC-8AC8-487AFC8899E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347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4BB3-4DFF-42DC-8AC8-487AFC8899E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1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4BB3-4DFF-42DC-8AC8-487AFC8899E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458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4BB3-4DFF-42DC-8AC8-487AFC8899E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422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4BB3-4DFF-42DC-8AC8-487AFC8899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44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4BB3-4DFF-42DC-8AC8-487AFC8899E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4BB3-4DFF-42DC-8AC8-487AFC8899E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72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4BB3-4DFF-42DC-8AC8-487AFC8899E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339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4BB3-4DFF-42DC-8AC8-487AFC8899E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106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4BB3-4DFF-42DC-8AC8-487AFC8899E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66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07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62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630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35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0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434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26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36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2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62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273C4-9213-4DE3-B94A-5310BBB81DA3}" type="datetimeFigureOut">
              <a:rPr lang="ru-RU" smtClean="0"/>
              <a:t>04.07.2024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0FD4C-A250-41D7-BF3D-B5090ED7EE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50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9387" y="2903993"/>
            <a:ext cx="4386862" cy="240612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РАЗРАБОТКА ИНСТРУКЦИЙ ПО ОХРАНЕ ТРУДА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252351" y="6473511"/>
            <a:ext cx="1698277" cy="289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20" dirty="0">
                <a:solidFill>
                  <a:schemeClr val="bg1"/>
                </a:solidFill>
                <a:latin typeface="PF BeauSans Pro SemiBold" panose="02000503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riskprof.ru</a:t>
            </a:r>
            <a:endParaRPr lang="ru-RU" sz="1200" spc="20" dirty="0">
              <a:solidFill>
                <a:schemeClr val="bg1"/>
              </a:solidFill>
              <a:latin typeface="PF BeauSans Pro SemiBold" panose="02000503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55" y="1140542"/>
            <a:ext cx="1240934" cy="107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945" y="473225"/>
            <a:ext cx="4163438" cy="5926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4B3B94-19E7-4A95-8C52-009691C08269}"/>
              </a:ext>
            </a:extLst>
          </p:cNvPr>
          <p:cNvSpPr txBox="1"/>
          <p:nvPr/>
        </p:nvSpPr>
        <p:spPr>
          <a:xfrm>
            <a:off x="1098792" y="2821021"/>
            <a:ext cx="4925872" cy="108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ru-RU" sz="2400" b="1" dirty="0" smtClean="0">
                <a:solidFill>
                  <a:srgbClr val="006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ВЫШЛО, ЧТО ИНСТРУКТАЖ ПРЕВРАТИЛСЯ В ФОРМАЛЬНОСТЬ?</a:t>
            </a:r>
            <a:endParaRPr lang="ru-RU" sz="2400" dirty="0">
              <a:solidFill>
                <a:srgbClr val="0067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3C3C3C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9872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464" y="3217087"/>
            <a:ext cx="2387633" cy="306252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504005" y="402076"/>
            <a:ext cx="3378184" cy="244488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Инструктаж, основное мероприятие по обеспечению безопасности на рабочих местах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0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464" y="3217087"/>
            <a:ext cx="2387633" cy="306252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504005" y="402076"/>
            <a:ext cx="3378184" cy="244488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>
                    <a:lumMod val="65000"/>
                  </a:schemeClr>
                </a:solidFill>
              </a:rPr>
              <a:t>Инструктаж, основное мероприятие по обеспечению безопасности на рабочих местах</a:t>
            </a:r>
          </a:p>
        </p:txBody>
      </p:sp>
      <p:sp>
        <p:nvSpPr>
          <p:cNvPr id="10" name="Cloud Callout 9"/>
          <p:cNvSpPr/>
          <p:nvPr/>
        </p:nvSpPr>
        <p:spPr>
          <a:xfrm flipH="1">
            <a:off x="3381803" y="2162027"/>
            <a:ext cx="2847322" cy="117479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Если не будет инструктажа, будет наказание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464" y="3217087"/>
            <a:ext cx="2387633" cy="306252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5504005" y="402076"/>
            <a:ext cx="3378184" cy="244488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Инструктаж, основное мероприятие по обеспечению безопасности на рабочих местах</a:t>
            </a:r>
          </a:p>
        </p:txBody>
      </p:sp>
      <p:sp>
        <p:nvSpPr>
          <p:cNvPr id="10" name="Cloud Callout 9"/>
          <p:cNvSpPr/>
          <p:nvPr/>
        </p:nvSpPr>
        <p:spPr>
          <a:xfrm flipH="1">
            <a:off x="3381803" y="2162027"/>
            <a:ext cx="2847322" cy="117479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Если не будет инструктажа, будет наказание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 flipH="1">
            <a:off x="2791839" y="2678607"/>
            <a:ext cx="2847322" cy="117479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Если работник расписался, то он и виноват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F4B3B94-19E7-4A95-8C52-009691C08269}"/>
              </a:ext>
            </a:extLst>
          </p:cNvPr>
          <p:cNvSpPr txBox="1"/>
          <p:nvPr/>
        </p:nvSpPr>
        <p:spPr>
          <a:xfrm>
            <a:off x="1098792" y="2821021"/>
            <a:ext cx="4925872" cy="108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ru-RU" sz="2400" b="1" dirty="0" smtClean="0">
                <a:solidFill>
                  <a:srgbClr val="006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СОПРОТИВЛЕНИЕ ИЛИ ДРУГОЙ ВЗГЛЯД НА СИТУАЦИЮ?</a:t>
            </a:r>
            <a:endParaRPr lang="ru-RU" sz="2400" dirty="0">
              <a:solidFill>
                <a:srgbClr val="0067B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3C3C3C"/>
              </a:solidFill>
              <a:latin typeface="Ubuntu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254" r="16770"/>
          <a:stretch/>
        </p:blipFill>
        <p:spPr>
          <a:xfrm>
            <a:off x="6160851" y="0"/>
            <a:ext cx="6031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3151"/>
            <a:ext cx="5875506" cy="5544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583" y="1303993"/>
            <a:ext cx="5914417" cy="555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6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182" r="5268"/>
          <a:stretch/>
        </p:blipFill>
        <p:spPr>
          <a:xfrm>
            <a:off x="5797686" y="1332844"/>
            <a:ext cx="6394314" cy="5525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8209"/>
            <a:ext cx="5363183" cy="552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186"/>
          <a:stretch/>
        </p:blipFill>
        <p:spPr>
          <a:xfrm>
            <a:off x="0" y="1490529"/>
            <a:ext cx="6569413" cy="5367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732" y="1490530"/>
            <a:ext cx="5339268" cy="536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7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402" y="1845621"/>
            <a:ext cx="7639050" cy="3867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99" y="2140084"/>
            <a:ext cx="3456983" cy="26329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753427" y="5712163"/>
            <a:ext cx="2153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 работников</a:t>
            </a:r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4267402" y="1476289"/>
            <a:ext cx="99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Доля 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52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11" name="Picture 2" descr="3">
            <a:extLst>
              <a:ext uri="{FF2B5EF4-FFF2-40B4-BE49-F238E27FC236}">
                <a16:creationId xmlns:a16="http://schemas.microsoft.com/office/drawing/2014/main" xmlns="" id="{CF1137E7-A818-4E19-BF3B-3B6FF10B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5" y="1517575"/>
            <a:ext cx="4802727" cy="321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4">
            <a:extLst>
              <a:ext uri="{FF2B5EF4-FFF2-40B4-BE49-F238E27FC236}">
                <a16:creationId xmlns:a16="http://schemas.microsoft.com/office/drawing/2014/main" xmlns="" id="{85FAE710-DB20-4E1D-AA0E-01EFAFC33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010" y="3163070"/>
            <a:ext cx="5825906" cy="301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59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6" y="526508"/>
            <a:ext cx="6011594" cy="60611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400" spc="10" dirty="0">
                <a:solidFill>
                  <a:schemeClr val="bg1"/>
                </a:solidFill>
                <a:latin typeface="PF BeauSans Pro Bbook" panose="02000503030000020004" pitchFamily="2" charset="0"/>
              </a:rPr>
              <a:t>СОДЕРЖАНИЕ </a:t>
            </a:r>
            <a:r>
              <a:rPr lang="ru-RU" sz="2400" spc="10" dirty="0" smtClean="0">
                <a:solidFill>
                  <a:schemeClr val="bg1"/>
                </a:solidFill>
                <a:latin typeface="PF BeauSans Pro Bbook" panose="02000503030000020004" pitchFamily="2" charset="0"/>
              </a:rPr>
              <a:t>ИНСТРУКЦИИ</a:t>
            </a:r>
            <a:endParaRPr lang="ru-RU" sz="2400" spc="10" dirty="0">
              <a:solidFill>
                <a:schemeClr val="bg1"/>
              </a:solidFill>
              <a:latin typeface="PF BeauSans Pro Bbook" panose="02000503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8476111" y="6473702"/>
            <a:ext cx="1698277" cy="289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20" dirty="0">
                <a:solidFill>
                  <a:schemeClr val="bg1"/>
                </a:solidFill>
                <a:latin typeface="PF BeauSans Pro" panose="02000500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riskprof.ru</a:t>
            </a:r>
            <a:endParaRPr lang="ru-RU" sz="1200" spc="20" dirty="0">
              <a:solidFill>
                <a:schemeClr val="bg1"/>
              </a:solidFill>
              <a:latin typeface="PF BeauSans Pro" panose="02000500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xmlns="" id="{AB6C5E89-DBC3-4988-BE22-7BFE63A18C12}"/>
              </a:ext>
            </a:extLst>
          </p:cNvPr>
          <p:cNvSpPr/>
          <p:nvPr/>
        </p:nvSpPr>
        <p:spPr>
          <a:xfrm>
            <a:off x="2182586" y="2122872"/>
            <a:ext cx="37572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Указания о необходимости соблюдения правил внутреннего трудового распорядка</a:t>
            </a:r>
          </a:p>
        </p:txBody>
      </p:sp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xmlns="" id="{EB058293-A87B-476C-A66B-697829BBBA9C}"/>
              </a:ext>
            </a:extLst>
          </p:cNvPr>
          <p:cNvSpPr/>
          <p:nvPr/>
        </p:nvSpPr>
        <p:spPr>
          <a:xfrm>
            <a:off x="7984893" y="2115960"/>
            <a:ext cx="3742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Требования по выполнению режима рабочего времени и времени отдыха</a:t>
            </a:r>
          </a:p>
        </p:txBody>
      </p:sp>
      <p:sp>
        <p:nvSpPr>
          <p:cNvPr id="8" name="Прямоугольник 9">
            <a:extLst>
              <a:ext uri="{FF2B5EF4-FFF2-40B4-BE49-F238E27FC236}">
                <a16:creationId xmlns:a16="http://schemas.microsoft.com/office/drawing/2014/main" xmlns="" id="{F2EECDED-AA73-4862-A396-A542F60338E3}"/>
              </a:ext>
            </a:extLst>
          </p:cNvPr>
          <p:cNvSpPr/>
          <p:nvPr/>
        </p:nvSpPr>
        <p:spPr>
          <a:xfrm flipH="1">
            <a:off x="2188983" y="3546626"/>
            <a:ext cx="3380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Перечень ВПФ и ОПФ, профессиональных рисков и опасностей</a:t>
            </a:r>
          </a:p>
        </p:txBody>
      </p:sp>
      <p:sp>
        <p:nvSpPr>
          <p:cNvPr id="9" name="Прямоугольник 10">
            <a:extLst>
              <a:ext uri="{FF2B5EF4-FFF2-40B4-BE49-F238E27FC236}">
                <a16:creationId xmlns:a16="http://schemas.microsoft.com/office/drawing/2014/main" xmlns="" id="{FCD96A25-6946-4DFE-8EB6-B46C8EDBAB65}"/>
              </a:ext>
            </a:extLst>
          </p:cNvPr>
          <p:cNvSpPr/>
          <p:nvPr/>
        </p:nvSpPr>
        <p:spPr>
          <a:xfrm>
            <a:off x="7978651" y="5116117"/>
            <a:ext cx="316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Перечень СИЗ, выдаваемых работникам</a:t>
            </a: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xmlns="" id="{E558691A-6FC3-416E-8065-446200E916EB}"/>
              </a:ext>
            </a:extLst>
          </p:cNvPr>
          <p:cNvSpPr/>
          <p:nvPr/>
        </p:nvSpPr>
        <p:spPr>
          <a:xfrm>
            <a:off x="2208003" y="5111789"/>
            <a:ext cx="4060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Правила личной гигиены и эпидемиологические нормы</a:t>
            </a:r>
          </a:p>
        </p:txBody>
      </p:sp>
      <p:sp>
        <p:nvSpPr>
          <p:cNvPr id="11" name="Прямоугольник 12">
            <a:extLst>
              <a:ext uri="{FF2B5EF4-FFF2-40B4-BE49-F238E27FC236}">
                <a16:creationId xmlns:a16="http://schemas.microsoft.com/office/drawing/2014/main" xmlns="" id="{0A89DD2A-6BD7-4208-8310-DE274F0A0FDF}"/>
              </a:ext>
            </a:extLst>
          </p:cNvPr>
          <p:cNvSpPr/>
          <p:nvPr/>
        </p:nvSpPr>
        <p:spPr>
          <a:xfrm>
            <a:off x="7947843" y="3536987"/>
            <a:ext cx="38395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Порядок уведомления о случаях травмирования работника и неисправности оборудования, приспособлений и инструмента</a:t>
            </a:r>
          </a:p>
        </p:txBody>
      </p:sp>
      <p:pic>
        <p:nvPicPr>
          <p:cNvPr id="12" name="Рисунок 16">
            <a:extLst>
              <a:ext uri="{FF2B5EF4-FFF2-40B4-BE49-F238E27FC236}">
                <a16:creationId xmlns:a16="http://schemas.microsoft.com/office/drawing/2014/main" xmlns="" id="{F76F34C6-BD85-4F51-A1AD-14E2CA9AE4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31" y="1843202"/>
            <a:ext cx="1322632" cy="1322632"/>
          </a:xfrm>
          <a:prstGeom prst="rect">
            <a:avLst/>
          </a:prstGeom>
        </p:spPr>
      </p:pic>
      <p:pic>
        <p:nvPicPr>
          <p:cNvPr id="13" name="Рисунок 18">
            <a:extLst>
              <a:ext uri="{FF2B5EF4-FFF2-40B4-BE49-F238E27FC236}">
                <a16:creationId xmlns:a16="http://schemas.microsoft.com/office/drawing/2014/main" xmlns="" id="{6318678A-D2DE-4235-9224-5EDB9FB99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9" y="3295234"/>
            <a:ext cx="1322632" cy="1322632"/>
          </a:xfrm>
          <a:prstGeom prst="rect">
            <a:avLst/>
          </a:prstGeom>
        </p:spPr>
      </p:pic>
      <p:pic>
        <p:nvPicPr>
          <p:cNvPr id="15" name="Рисунок 20">
            <a:extLst>
              <a:ext uri="{FF2B5EF4-FFF2-40B4-BE49-F238E27FC236}">
                <a16:creationId xmlns:a16="http://schemas.microsoft.com/office/drawing/2014/main" xmlns="" id="{4D44F3AD-8AEE-4C2E-9744-0F838D4BA5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32" y="3300409"/>
            <a:ext cx="1322632" cy="1322632"/>
          </a:xfrm>
          <a:prstGeom prst="rect">
            <a:avLst/>
          </a:prstGeom>
        </p:spPr>
      </p:pic>
      <p:pic>
        <p:nvPicPr>
          <p:cNvPr id="16" name="Рисунок 23">
            <a:extLst>
              <a:ext uri="{FF2B5EF4-FFF2-40B4-BE49-F238E27FC236}">
                <a16:creationId xmlns:a16="http://schemas.microsoft.com/office/drawing/2014/main" xmlns="" id="{47928537-F121-4CE4-800F-F41E193DB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11" y="4884966"/>
            <a:ext cx="1322632" cy="1322632"/>
          </a:xfrm>
          <a:prstGeom prst="rect">
            <a:avLst/>
          </a:prstGeom>
        </p:spPr>
      </p:pic>
      <p:pic>
        <p:nvPicPr>
          <p:cNvPr id="17" name="Рисунок 25">
            <a:extLst>
              <a:ext uri="{FF2B5EF4-FFF2-40B4-BE49-F238E27FC236}">
                <a16:creationId xmlns:a16="http://schemas.microsoft.com/office/drawing/2014/main" xmlns="" id="{AF3D17E0-B338-4D3F-8522-6E3FE2B839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7" y="4787557"/>
            <a:ext cx="1322632" cy="1322632"/>
          </a:xfrm>
          <a:prstGeom prst="rect">
            <a:avLst/>
          </a:prstGeom>
        </p:spPr>
      </p:pic>
      <p:pic>
        <p:nvPicPr>
          <p:cNvPr id="18" name="Рисунок 27">
            <a:extLst>
              <a:ext uri="{FF2B5EF4-FFF2-40B4-BE49-F238E27FC236}">
                <a16:creationId xmlns:a16="http://schemas.microsoft.com/office/drawing/2014/main" xmlns="" id="{A4F6303E-881B-4BBE-A066-46F4C3B6F5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6" y="1817160"/>
            <a:ext cx="1322632" cy="1322632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xmlns="" id="{039C8761-65CB-47E2-BD46-A1DEB1FBE240}"/>
              </a:ext>
            </a:extLst>
          </p:cNvPr>
          <p:cNvSpPr txBox="1"/>
          <p:nvPr/>
        </p:nvSpPr>
        <p:spPr>
          <a:xfrm>
            <a:off x="515144" y="1326134"/>
            <a:ext cx="11161713" cy="325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noAutofit/>
          </a:bodyPr>
          <a:lstStyle/>
          <a:p>
            <a:pPr algn="ctr"/>
            <a:r>
              <a:rPr lang="ru-RU" b="1" dirty="0">
                <a:solidFill>
                  <a:srgbClr val="1C84BA"/>
                </a:solidFill>
              </a:rPr>
              <a:t>Раздел 1 </a:t>
            </a:r>
            <a:r>
              <a:rPr lang="ru-RU" dirty="0">
                <a:solidFill>
                  <a:srgbClr val="1C84BA"/>
                </a:solidFill>
              </a:rPr>
              <a:t>«Общие требования охраны труда» </a:t>
            </a:r>
          </a:p>
          <a:p>
            <a:pPr algn="ctr"/>
            <a:endParaRPr lang="ru-RU" dirty="0">
              <a:solidFill>
                <a:srgbClr val="1C84BA"/>
              </a:solidFill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ru-RU" dirty="0">
              <a:solidFill>
                <a:srgbClr val="1C8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75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9376" y="2404758"/>
            <a:ext cx="3288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Избыточные требования приводят к временным затратам, сложности восприятия, формальному подходу к проведению инструктажа и, как следствие, снижению общего уровня безопасности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082" y="732817"/>
            <a:ext cx="6635922" cy="5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2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997" y="2029019"/>
            <a:ext cx="5392898" cy="4044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17" y="2280891"/>
            <a:ext cx="5169920" cy="3547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812" y="3530326"/>
            <a:ext cx="1056995" cy="10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0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4B3B94-19E7-4A95-8C52-009691C08269}"/>
              </a:ext>
            </a:extLst>
          </p:cNvPr>
          <p:cNvSpPr txBox="1"/>
          <p:nvPr/>
        </p:nvSpPr>
        <p:spPr>
          <a:xfrm>
            <a:off x="1098792" y="2821021"/>
            <a:ext cx="4925872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ru-RU" sz="2400" b="1" dirty="0" smtClean="0">
                <a:solidFill>
                  <a:srgbClr val="006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ВСТРЕЧАЕШЬ ТИГРА,</a:t>
            </a:r>
          </a:p>
          <a:p>
            <a:pPr>
              <a:lnSpc>
                <a:spcPts val="2800"/>
              </a:lnSpc>
            </a:pPr>
            <a:r>
              <a:rPr lang="ru-RU" sz="2400" b="1" dirty="0" smtClean="0">
                <a:solidFill>
                  <a:srgbClr val="0067B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ВАЖНО СКОЛЬКО У НЕГО ЗУБОВ</a:t>
            </a:r>
            <a:endParaRPr lang="ru-RU" dirty="0">
              <a:solidFill>
                <a:srgbClr val="3C3C3C"/>
              </a:solidFill>
              <a:latin typeface="Ubuntu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02" y="0"/>
            <a:ext cx="598999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21961" y="5755930"/>
            <a:ext cx="161463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i="1" dirty="0">
                <a:solidFill>
                  <a:srgbClr val="333333"/>
                </a:solidFill>
                <a:latin typeface="YS Text"/>
              </a:rPr>
              <a:t>На верхней челюсти у тигра 16 зубов, </a:t>
            </a:r>
            <a:r>
              <a:rPr lang="ru-RU" sz="1050" i="1" dirty="0" smtClean="0">
                <a:solidFill>
                  <a:srgbClr val="333333"/>
                </a:solidFill>
                <a:latin typeface="YS Text"/>
              </a:rPr>
              <a:t>на нижней 14</a:t>
            </a:r>
            <a:r>
              <a:rPr lang="ru-RU" sz="1050" i="1" dirty="0">
                <a:solidFill>
                  <a:srgbClr val="333333"/>
                </a:solidFill>
                <a:latin typeface="YS Text"/>
              </a:rPr>
              <a:t> зубов.</a:t>
            </a:r>
            <a:endParaRPr lang="ru-RU" sz="1050" i="1" dirty="0"/>
          </a:p>
        </p:txBody>
      </p:sp>
    </p:spTree>
    <p:extLst>
      <p:ext uri="{BB962C8B-B14F-4D97-AF65-F5344CB8AC3E}">
        <p14:creationId xmlns:p14="http://schemas.microsoft.com/office/powerpoint/2010/main" val="290829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282" y="0"/>
            <a:ext cx="9105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1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246" y="0"/>
            <a:ext cx="9125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6F476E1-E7FE-44CF-85BB-70BB72C62A48}"/>
              </a:ext>
            </a:extLst>
          </p:cNvPr>
          <p:cNvSpPr txBox="1"/>
          <p:nvPr/>
        </p:nvSpPr>
        <p:spPr>
          <a:xfrm>
            <a:off x="2351688" y="2110195"/>
            <a:ext cx="786180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698D6"/>
                </a:solidFill>
                <a:latin typeface="Arial" panose="020B0604020202020204" pitchFamily="34" charset="0"/>
              </a:rPr>
              <a:t>Задача:</a:t>
            </a:r>
          </a:p>
          <a:p>
            <a:r>
              <a:rPr lang="ru-RU" sz="2000" dirty="0"/>
              <a:t>Работнику нужно «продать» безопасность</a:t>
            </a:r>
          </a:p>
          <a:p>
            <a:endParaRPr lang="ru-RU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698D6"/>
                </a:solidFill>
                <a:latin typeface="Arial" panose="020B0604020202020204" pitchFamily="34" charset="0"/>
              </a:rPr>
              <a:t>Как это сделать:</a:t>
            </a:r>
          </a:p>
          <a:p>
            <a:r>
              <a:rPr lang="ru-RU" sz="2000" dirty="0"/>
              <a:t>Объяснить причину наличия </a:t>
            </a:r>
            <a:r>
              <a:rPr lang="ru-RU" sz="2000" dirty="0" smtClean="0"/>
              <a:t>требования</a:t>
            </a:r>
            <a:endParaRPr lang="ru-RU" sz="2000" dirty="0"/>
          </a:p>
          <a:p>
            <a:endParaRPr lang="ru-RU" dirty="0" smtClean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698D6"/>
                </a:solidFill>
                <a:latin typeface="Arial" panose="020B0604020202020204" pitchFamily="34" charset="0"/>
              </a:rPr>
              <a:t>Что для этого нужно:</a:t>
            </a:r>
          </a:p>
          <a:p>
            <a:r>
              <a:rPr lang="ru-RU" sz="2000" dirty="0"/>
              <a:t>Лица проводящие инструктаж должны обладать навыками проведения обучения и презентаций</a:t>
            </a:r>
          </a:p>
        </p:txBody>
      </p:sp>
    </p:spTree>
    <p:extLst>
      <p:ext uri="{BB962C8B-B14F-4D97-AF65-F5344CB8AC3E}">
        <p14:creationId xmlns:p14="http://schemas.microsoft.com/office/powerpoint/2010/main" val="202186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209800" y="2974009"/>
            <a:ext cx="7772400" cy="825152"/>
          </a:xfrm>
        </p:spPr>
        <p:txBody>
          <a:bodyPr>
            <a:normAutofit/>
          </a:bodyPr>
          <a:lstStyle/>
          <a:p>
            <a:r>
              <a:rPr lang="ru-RU" sz="2400" spc="10" dirty="0">
                <a:solidFill>
                  <a:schemeClr val="tx1">
                    <a:lumMod val="85000"/>
                    <a:lumOff val="15000"/>
                  </a:schemeClr>
                </a:solidFill>
                <a:latin typeface="PF BeauSans Pro Bbook" panose="02000503030000020004" pitchFamily="2" charset="0"/>
              </a:rPr>
              <a:t>Благодарим за внимание!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19053" y="5619750"/>
            <a:ext cx="5153892" cy="5905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riskprof.ru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403" y="1538766"/>
            <a:ext cx="1258152" cy="108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6" y="526508"/>
            <a:ext cx="6011594" cy="60611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400" spc="10" dirty="0">
                <a:solidFill>
                  <a:schemeClr val="bg1"/>
                </a:solidFill>
                <a:latin typeface="PF BeauSans Pro Bbook" panose="02000503030000020004" pitchFamily="2" charset="0"/>
              </a:rPr>
              <a:t>СОДЕРЖАНИЕ ИНСТРУКЦИИ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8476111" y="6473702"/>
            <a:ext cx="1698277" cy="289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20" dirty="0">
                <a:solidFill>
                  <a:schemeClr val="bg1"/>
                </a:solidFill>
                <a:latin typeface="PF BeauSans Pro" panose="02000500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riskprof.ru</a:t>
            </a:r>
            <a:endParaRPr lang="ru-RU" sz="1200" spc="20" dirty="0">
              <a:solidFill>
                <a:schemeClr val="bg1"/>
              </a:solidFill>
              <a:latin typeface="PF BeauSans Pro" panose="02000500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7">
            <a:extLst>
              <a:ext uri="{FF2B5EF4-FFF2-40B4-BE49-F238E27FC236}">
                <a16:creationId xmlns:a16="http://schemas.microsoft.com/office/drawing/2014/main" xmlns="" id="{E3F3ACC3-A562-4BB4-9A59-066FD965EA1B}"/>
              </a:ext>
            </a:extLst>
          </p:cNvPr>
          <p:cNvSpPr/>
          <p:nvPr/>
        </p:nvSpPr>
        <p:spPr>
          <a:xfrm>
            <a:off x="629998" y="4088542"/>
            <a:ext cx="2201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Порядок подготовки рабочего места</a:t>
            </a:r>
          </a:p>
        </p:txBody>
      </p:sp>
      <p:sp>
        <p:nvSpPr>
          <p:cNvPr id="7" name="Прямоугольник 8">
            <a:extLst>
              <a:ext uri="{FF2B5EF4-FFF2-40B4-BE49-F238E27FC236}">
                <a16:creationId xmlns:a16="http://schemas.microsoft.com/office/drawing/2014/main" xmlns="" id="{2BFB4A5F-659B-476A-A5CD-84381526166F}"/>
              </a:ext>
            </a:extLst>
          </p:cNvPr>
          <p:cNvSpPr/>
          <p:nvPr/>
        </p:nvSpPr>
        <p:spPr>
          <a:xfrm>
            <a:off x="9087634" y="2366564"/>
            <a:ext cx="26540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Порядок осмотра работником и подготовки </a:t>
            </a:r>
          </a:p>
          <a:p>
            <a:pPr algn="ctr"/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к работе СИЗ до использования</a:t>
            </a:r>
          </a:p>
        </p:txBody>
      </p:sp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xmlns="" id="{704E6414-CD8B-45A5-8960-570580C00519}"/>
              </a:ext>
            </a:extLst>
          </p:cNvPr>
          <p:cNvSpPr/>
          <p:nvPr/>
        </p:nvSpPr>
        <p:spPr>
          <a:xfrm>
            <a:off x="5653098" y="3894868"/>
            <a:ext cx="33660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Порядок проверки исправности оборудования, приспособлений и инструмента, ограждений, сигнализации, блокировочных </a:t>
            </a:r>
          </a:p>
          <a:p>
            <a:pPr algn="ctr"/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и других устройств, защитного заземления, вентиляции, местного освещения, наличия предупреждающих и предписывающих плакатов (знаков)</a:t>
            </a:r>
          </a:p>
        </p:txBody>
      </p:sp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xmlns="" id="{BF2FD1BA-FACA-460F-B4F8-2FDD00D2855D}"/>
              </a:ext>
            </a:extLst>
          </p:cNvPr>
          <p:cNvSpPr/>
          <p:nvPr/>
        </p:nvSpPr>
        <p:spPr>
          <a:xfrm>
            <a:off x="2922900" y="2256883"/>
            <a:ext cx="2609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Порядок проверки исходных материалов (заготовки, полуфабрикаты) </a:t>
            </a:r>
          </a:p>
          <a:p>
            <a:pPr algn="ctr"/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ru-RU" sz="1400" dirty="0">
                <a:solidFill>
                  <a:srgbClr val="FF0000"/>
                </a:solidFill>
              </a:rPr>
              <a:t>при наличии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1" name="Рисунок 2">
            <a:extLst>
              <a:ext uri="{FF2B5EF4-FFF2-40B4-BE49-F238E27FC236}">
                <a16:creationId xmlns:a16="http://schemas.microsoft.com/office/drawing/2014/main" xmlns="" id="{AA6C8C11-BE1D-4FE6-9C02-7C3A4C0E26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9" y="2022869"/>
            <a:ext cx="1492649" cy="1492649"/>
          </a:xfrm>
          <a:prstGeom prst="rect">
            <a:avLst/>
          </a:prstGeom>
        </p:spPr>
      </p:pic>
      <p:pic>
        <p:nvPicPr>
          <p:cNvPr id="15" name="Рисунок 9">
            <a:extLst>
              <a:ext uri="{FF2B5EF4-FFF2-40B4-BE49-F238E27FC236}">
                <a16:creationId xmlns:a16="http://schemas.microsoft.com/office/drawing/2014/main" xmlns="" id="{6F424CFB-0924-44B8-B339-F768BC18BE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20" y="2028343"/>
            <a:ext cx="1489512" cy="1489512"/>
          </a:xfrm>
          <a:prstGeom prst="rect">
            <a:avLst/>
          </a:prstGeom>
        </p:spPr>
      </p:pic>
      <p:pic>
        <p:nvPicPr>
          <p:cNvPr id="19" name="Рисунок 28">
            <a:extLst>
              <a:ext uri="{FF2B5EF4-FFF2-40B4-BE49-F238E27FC236}">
                <a16:creationId xmlns:a16="http://schemas.microsoft.com/office/drawing/2014/main" xmlns="" id="{3AB81CDD-1520-4CF5-A0DA-30BE6808C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19" y="3795490"/>
            <a:ext cx="1609097" cy="1609097"/>
          </a:xfrm>
          <a:prstGeom prst="rect">
            <a:avLst/>
          </a:prstGeom>
        </p:spPr>
      </p:pic>
      <p:pic>
        <p:nvPicPr>
          <p:cNvPr id="22" name="Рисунок 31">
            <a:extLst>
              <a:ext uri="{FF2B5EF4-FFF2-40B4-BE49-F238E27FC236}">
                <a16:creationId xmlns:a16="http://schemas.microsoft.com/office/drawing/2014/main" xmlns="" id="{B2A2CEDF-B9AF-4400-810E-963C19EDBC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78" y="3816543"/>
            <a:ext cx="1590438" cy="1590438"/>
          </a:xfrm>
          <a:prstGeom prst="rect">
            <a:avLst/>
          </a:prstGeom>
        </p:spPr>
      </p:pic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EE59BE3D-E22F-4F82-9275-7C0632534394}"/>
              </a:ext>
            </a:extLst>
          </p:cNvPr>
          <p:cNvSpPr txBox="1"/>
          <p:nvPr/>
        </p:nvSpPr>
        <p:spPr>
          <a:xfrm>
            <a:off x="515144" y="1326134"/>
            <a:ext cx="11161713" cy="325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noAutofit/>
          </a:bodyPr>
          <a:lstStyle/>
          <a:p>
            <a:pPr algn="ctr"/>
            <a:r>
              <a:rPr lang="ru-RU" b="1" dirty="0">
                <a:solidFill>
                  <a:srgbClr val="1C84BA"/>
                </a:solidFill>
              </a:rPr>
              <a:t>Раздел 2 </a:t>
            </a:r>
            <a:r>
              <a:rPr lang="ru-RU" dirty="0">
                <a:solidFill>
                  <a:srgbClr val="1C84BA"/>
                </a:solidFill>
              </a:rPr>
              <a:t>«Требования охраны труда перед началом работы» </a:t>
            </a:r>
          </a:p>
          <a:p>
            <a:pPr algn="ctr"/>
            <a:endParaRPr lang="ru-RU" dirty="0">
              <a:solidFill>
                <a:srgbClr val="1C84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75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6" y="526508"/>
            <a:ext cx="6011594" cy="60611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400" spc="10" dirty="0">
                <a:solidFill>
                  <a:schemeClr val="bg1"/>
                </a:solidFill>
                <a:latin typeface="PF BeauSans Pro Bbook" panose="02000503030000020004" pitchFamily="2" charset="0"/>
              </a:rPr>
              <a:t>СОДЕРЖАНИЕ ИНСТРУКЦИИ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8476111" y="6473702"/>
            <a:ext cx="1698277" cy="289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20" dirty="0">
                <a:solidFill>
                  <a:schemeClr val="bg1"/>
                </a:solidFill>
                <a:latin typeface="PF BeauSans Pro" panose="02000500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riskprof.ru</a:t>
            </a:r>
            <a:endParaRPr lang="ru-RU" sz="1200" spc="20" dirty="0">
              <a:solidFill>
                <a:schemeClr val="bg1"/>
              </a:solidFill>
              <a:latin typeface="PF BeauSans Pro" panose="02000500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Объект 2"/>
          <p:cNvSpPr txBox="1"/>
          <p:nvPr/>
        </p:nvSpPr>
        <p:spPr>
          <a:xfrm>
            <a:off x="515144" y="1326134"/>
            <a:ext cx="11161713" cy="325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noAutofit/>
          </a:bodyPr>
          <a:lstStyle/>
          <a:p>
            <a:pPr algn="ctr"/>
            <a:r>
              <a:rPr lang="ru-RU" b="1" dirty="0">
                <a:solidFill>
                  <a:srgbClr val="1C84BA"/>
                </a:solidFill>
              </a:rPr>
              <a:t>Раздел 3 </a:t>
            </a:r>
            <a:r>
              <a:rPr lang="ru-RU" dirty="0">
                <a:solidFill>
                  <a:srgbClr val="1C84BA"/>
                </a:solidFill>
              </a:rPr>
              <a:t>«Требования охраны труда во время работы»</a:t>
            </a:r>
          </a:p>
          <a:p>
            <a:pPr algn="ctr"/>
            <a:r>
              <a:rPr lang="ru-RU" dirty="0">
                <a:solidFill>
                  <a:srgbClr val="1C84BA"/>
                </a:solidFill>
              </a:rPr>
              <a:t> </a:t>
            </a:r>
          </a:p>
          <a:p>
            <a:pPr algn="ctr"/>
            <a:endParaRPr lang="ru-RU" dirty="0">
              <a:solidFill>
                <a:srgbClr val="1C84BA"/>
              </a:solidFill>
            </a:endParaRPr>
          </a:p>
        </p:txBody>
      </p:sp>
      <p:sp>
        <p:nvSpPr>
          <p:cNvPr id="7" name="Прямоугольник 3">
            <a:extLst>
              <a:ext uri="{FF2B5EF4-FFF2-40B4-BE49-F238E27FC236}">
                <a16:creationId xmlns:a16="http://schemas.microsoft.com/office/drawing/2014/main" xmlns="" id="{A8E54272-BFAB-4216-BA5E-4FDD14B79802}"/>
              </a:ext>
            </a:extLst>
          </p:cNvPr>
          <p:cNvSpPr/>
          <p:nvPr/>
        </p:nvSpPr>
        <p:spPr>
          <a:xfrm>
            <a:off x="2818509" y="2268212"/>
            <a:ext cx="33391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Способы и приемы безопасного выполнения работ, использования оборудования, транспортных средств, грузоподъемных механизмов, приспособлений и инструментов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784A9782-EF78-4A44-A796-0A3A7B6C3A2D}"/>
              </a:ext>
            </a:extLst>
          </p:cNvPr>
          <p:cNvSpPr/>
          <p:nvPr/>
        </p:nvSpPr>
        <p:spPr>
          <a:xfrm>
            <a:off x="2906657" y="4575381"/>
            <a:ext cx="27218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Требования безопасного обращения с исходными материалами (сырье, заготовки, полуфабрикаты)</a:t>
            </a:r>
          </a:p>
        </p:txBody>
      </p:sp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xmlns="" id="{79953BB5-34E2-47B9-9021-3B2A6F0FB85B}"/>
              </a:ext>
            </a:extLst>
          </p:cNvPr>
          <p:cNvSpPr/>
          <p:nvPr/>
        </p:nvSpPr>
        <p:spPr>
          <a:xfrm>
            <a:off x="8812162" y="4738201"/>
            <a:ext cx="2833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Действия, направленные на предотвращение АС</a:t>
            </a:r>
          </a:p>
        </p:txBody>
      </p:sp>
      <p:sp>
        <p:nvSpPr>
          <p:cNvPr id="10" name="Прямоугольник 6">
            <a:extLst>
              <a:ext uri="{FF2B5EF4-FFF2-40B4-BE49-F238E27FC236}">
                <a16:creationId xmlns:a16="http://schemas.microsoft.com/office/drawing/2014/main" xmlns="" id="{36B118CD-2661-4459-93E5-9B00CDF1D899}"/>
              </a:ext>
            </a:extLst>
          </p:cNvPr>
          <p:cNvSpPr/>
          <p:nvPr/>
        </p:nvSpPr>
        <p:spPr>
          <a:xfrm>
            <a:off x="8680955" y="2425574"/>
            <a:ext cx="28607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Требования, предъявляемые к правильному использованию (применению) СИЗ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xmlns="" id="{051B3C64-F66D-4E3F-8BE5-0BB4DF0E2F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10" y="1983081"/>
            <a:ext cx="1772022" cy="17720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C881BD2-F6ED-4B6D-B97B-F6CDF09ED6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1" y="4232509"/>
            <a:ext cx="1772022" cy="1772022"/>
          </a:xfrm>
          <a:prstGeom prst="rect">
            <a:avLst/>
          </a:prstGeom>
        </p:spPr>
      </p:pic>
      <p:pic>
        <p:nvPicPr>
          <p:cNvPr id="13" name="Рисунок 13">
            <a:extLst>
              <a:ext uri="{FF2B5EF4-FFF2-40B4-BE49-F238E27FC236}">
                <a16:creationId xmlns:a16="http://schemas.microsoft.com/office/drawing/2014/main" xmlns="" id="{26F87039-2634-48DA-A9FA-2C5549E58B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1" y="2031566"/>
            <a:ext cx="1772022" cy="1772022"/>
          </a:xfrm>
          <a:prstGeom prst="rect">
            <a:avLst/>
          </a:prstGeom>
        </p:spPr>
      </p:pic>
      <p:pic>
        <p:nvPicPr>
          <p:cNvPr id="15" name="Рисунок 20">
            <a:extLst>
              <a:ext uri="{FF2B5EF4-FFF2-40B4-BE49-F238E27FC236}">
                <a16:creationId xmlns:a16="http://schemas.microsoft.com/office/drawing/2014/main" xmlns="" id="{91BA3746-58EA-4C7C-8F6A-0659775F37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23" y="4213427"/>
            <a:ext cx="1772022" cy="17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75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6" y="526508"/>
            <a:ext cx="6011594" cy="60611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400" spc="10" dirty="0">
                <a:solidFill>
                  <a:schemeClr val="bg1"/>
                </a:solidFill>
                <a:latin typeface="PF BeauSans Pro Bbook" panose="02000503030000020004" pitchFamily="2" charset="0"/>
              </a:rPr>
              <a:t>СОДЕРЖАНИЕ ИНСТРУКЦИИ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8476111" y="6473702"/>
            <a:ext cx="1698277" cy="289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20" dirty="0">
                <a:solidFill>
                  <a:schemeClr val="bg1"/>
                </a:solidFill>
                <a:latin typeface="PF BeauSans Pro" panose="02000500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riskprof.ru</a:t>
            </a:r>
            <a:endParaRPr lang="ru-RU" sz="1200" spc="20" dirty="0">
              <a:solidFill>
                <a:schemeClr val="bg1"/>
              </a:solidFill>
              <a:latin typeface="PF BeauSans Pro" panose="02000500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Объект 2"/>
          <p:cNvSpPr txBox="1"/>
          <p:nvPr/>
        </p:nvSpPr>
        <p:spPr>
          <a:xfrm>
            <a:off x="625668" y="1327198"/>
            <a:ext cx="11161713" cy="72490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noAutofit/>
          </a:bodyPr>
          <a:lstStyle/>
          <a:p>
            <a:pPr algn="ctr"/>
            <a:r>
              <a:rPr lang="ru-RU" b="1" dirty="0">
                <a:solidFill>
                  <a:srgbClr val="1C84BA"/>
                </a:solidFill>
              </a:rPr>
              <a:t>Раздел 4 </a:t>
            </a:r>
            <a:r>
              <a:rPr lang="ru-RU" dirty="0">
                <a:solidFill>
                  <a:srgbClr val="1C84BA"/>
                </a:solidFill>
              </a:rPr>
              <a:t>«Требования охраны труда в аварийных ситуациях» </a:t>
            </a:r>
          </a:p>
          <a:p>
            <a:pPr algn="ctr"/>
            <a:endParaRPr lang="ru-RU" dirty="0">
              <a:solidFill>
                <a:srgbClr val="1C84BA"/>
              </a:solidFill>
            </a:endParaRPr>
          </a:p>
        </p:txBody>
      </p:sp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xmlns="" id="{5BBB20B3-4BED-402D-919E-79B287749520}"/>
              </a:ext>
            </a:extLst>
          </p:cNvPr>
          <p:cNvSpPr/>
          <p:nvPr/>
        </p:nvSpPr>
        <p:spPr>
          <a:xfrm>
            <a:off x="2651126" y="2560145"/>
            <a:ext cx="3049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Перечень основных возможных АС и причины, их вызывающие</a:t>
            </a:r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xmlns="" id="{02FB2B28-B731-454C-9911-792292515082}"/>
              </a:ext>
            </a:extLst>
          </p:cNvPr>
          <p:cNvSpPr/>
          <p:nvPr/>
        </p:nvSpPr>
        <p:spPr>
          <a:xfrm>
            <a:off x="2664610" y="4443335"/>
            <a:ext cx="3189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Процесс извещения руководителя работ о ситуации, угрожающей жизни и здоровью людей, и о каждом произошедшем НС</a:t>
            </a:r>
          </a:p>
        </p:txBody>
      </p:sp>
      <p:sp>
        <p:nvSpPr>
          <p:cNvPr id="9" name="Прямоугольник 3">
            <a:extLst>
              <a:ext uri="{FF2B5EF4-FFF2-40B4-BE49-F238E27FC236}">
                <a16:creationId xmlns:a16="http://schemas.microsoft.com/office/drawing/2014/main" xmlns="" id="{01C2D9C4-6800-4E95-B216-87686381B637}"/>
              </a:ext>
            </a:extLst>
          </p:cNvPr>
          <p:cNvSpPr/>
          <p:nvPr/>
        </p:nvSpPr>
        <p:spPr>
          <a:xfrm>
            <a:off x="8434164" y="2566648"/>
            <a:ext cx="251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Действия работников при возникновении АС</a:t>
            </a: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FA8BDC86-2CD8-411E-B212-48DA5941A218}"/>
              </a:ext>
            </a:extLst>
          </p:cNvPr>
          <p:cNvSpPr/>
          <p:nvPr/>
        </p:nvSpPr>
        <p:spPr>
          <a:xfrm>
            <a:off x="8490232" y="4028077"/>
            <a:ext cx="28013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Действия по оказанию первой помощи пострадавшим при </a:t>
            </a:r>
            <a:r>
              <a:rPr lang="ru-RU" sz="1400" dirty="0" err="1">
                <a:solidFill>
                  <a:schemeClr val="tx1">
                    <a:lumMod val="50000"/>
                  </a:schemeClr>
                </a:solidFill>
              </a:rPr>
              <a:t>травмировании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</a:rPr>
              <a:t>, отравлении и других повреждениях здоровья (исходя из результатов оценки профессиональных рисков)</a:t>
            </a:r>
          </a:p>
        </p:txBody>
      </p:sp>
      <p:pic>
        <p:nvPicPr>
          <p:cNvPr id="11" name="Рисунок 6">
            <a:extLst>
              <a:ext uri="{FF2B5EF4-FFF2-40B4-BE49-F238E27FC236}">
                <a16:creationId xmlns:a16="http://schemas.microsoft.com/office/drawing/2014/main" xmlns="" id="{7FD009D4-AD21-4720-9D20-09E04340D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58" y="3929651"/>
            <a:ext cx="1754467" cy="1754467"/>
          </a:xfrm>
          <a:prstGeom prst="rect">
            <a:avLst/>
          </a:prstGeom>
        </p:spPr>
      </p:pic>
      <p:pic>
        <p:nvPicPr>
          <p:cNvPr id="12" name="Рисунок 8">
            <a:extLst>
              <a:ext uri="{FF2B5EF4-FFF2-40B4-BE49-F238E27FC236}">
                <a16:creationId xmlns:a16="http://schemas.microsoft.com/office/drawing/2014/main" xmlns="" id="{80529ACA-26FA-4F88-9512-25D5B43A53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34" y="2033788"/>
            <a:ext cx="1598539" cy="1598539"/>
          </a:xfrm>
          <a:prstGeom prst="rect">
            <a:avLst/>
          </a:prstGeom>
        </p:spPr>
      </p:pic>
      <p:pic>
        <p:nvPicPr>
          <p:cNvPr id="13" name="Рисунок 11">
            <a:extLst>
              <a:ext uri="{FF2B5EF4-FFF2-40B4-BE49-F238E27FC236}">
                <a16:creationId xmlns:a16="http://schemas.microsoft.com/office/drawing/2014/main" xmlns="" id="{D1571A2D-2BD9-47F1-B4E9-A484C60498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62" y="3593144"/>
            <a:ext cx="2129670" cy="2129670"/>
          </a:xfrm>
          <a:prstGeom prst="rect">
            <a:avLst/>
          </a:prstGeom>
        </p:spPr>
      </p:pic>
      <p:pic>
        <p:nvPicPr>
          <p:cNvPr id="15" name="Рисунок 16">
            <a:extLst>
              <a:ext uri="{FF2B5EF4-FFF2-40B4-BE49-F238E27FC236}">
                <a16:creationId xmlns:a16="http://schemas.microsoft.com/office/drawing/2014/main" xmlns="" id="{6514D74A-E0BA-47AF-BC22-F2A7C2FA74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8" y="2213440"/>
            <a:ext cx="1493125" cy="149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3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75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6" y="526508"/>
            <a:ext cx="6011594" cy="60611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400" spc="10" dirty="0">
                <a:solidFill>
                  <a:schemeClr val="bg1"/>
                </a:solidFill>
                <a:latin typeface="PF BeauSans Pro Bbook" panose="02000503030000020004" pitchFamily="2" charset="0"/>
              </a:rPr>
              <a:t>СОДЕРЖАНИЕ ИНСТРУКЦИИ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8476111" y="6473702"/>
            <a:ext cx="1698277" cy="289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20" dirty="0">
                <a:solidFill>
                  <a:schemeClr val="bg1"/>
                </a:solidFill>
                <a:latin typeface="PF BeauSans Pro" panose="02000500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riskprof.ru</a:t>
            </a:r>
            <a:endParaRPr lang="ru-RU" sz="1200" spc="20" dirty="0">
              <a:solidFill>
                <a:schemeClr val="bg1"/>
              </a:solidFill>
              <a:latin typeface="PF BeauSans Pro" panose="02000500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xmlns="" id="{109BE839-D96A-4E66-9A1F-A1F4559D7E3D}"/>
              </a:ext>
            </a:extLst>
          </p:cNvPr>
          <p:cNvSpPr/>
          <p:nvPr/>
        </p:nvSpPr>
        <p:spPr>
          <a:xfrm>
            <a:off x="562192" y="3781691"/>
            <a:ext cx="2086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Действия при приеме и передаче смены в случае непрерывного технологического процесса и работы оборудования</a:t>
            </a:r>
          </a:p>
        </p:txBody>
      </p:sp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xmlns="" id="{4913230F-C6BD-4819-9DC2-25F069170849}"/>
              </a:ext>
            </a:extLst>
          </p:cNvPr>
          <p:cNvSpPr/>
          <p:nvPr/>
        </p:nvSpPr>
        <p:spPr>
          <a:xfrm>
            <a:off x="5243195" y="3781691"/>
            <a:ext cx="22090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Последовательность отключения, остановки, разборки, очистки и смазки оборудования, приспособлений, машин, механизмов и аппаратуры</a:t>
            </a:r>
          </a:p>
        </p:txBody>
      </p:sp>
      <p:sp>
        <p:nvSpPr>
          <p:cNvPr id="8" name="Прямоугольник 3">
            <a:extLst>
              <a:ext uri="{FF2B5EF4-FFF2-40B4-BE49-F238E27FC236}">
                <a16:creationId xmlns:a16="http://schemas.microsoft.com/office/drawing/2014/main" xmlns="" id="{0A19A81F-44AB-4144-B922-EDFA424EFE30}"/>
              </a:ext>
            </a:extLst>
          </p:cNvPr>
          <p:cNvSpPr/>
          <p:nvPr/>
        </p:nvSpPr>
        <p:spPr>
          <a:xfrm>
            <a:off x="7556717" y="3179324"/>
            <a:ext cx="2209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Действия при уборке отходов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AA00351A-C70B-4BA6-8864-08830804CEDD}"/>
              </a:ext>
            </a:extLst>
          </p:cNvPr>
          <p:cNvSpPr/>
          <p:nvPr/>
        </p:nvSpPr>
        <p:spPr>
          <a:xfrm>
            <a:off x="9799407" y="3986912"/>
            <a:ext cx="20023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Требования соблюдения личной гигиены</a:t>
            </a:r>
          </a:p>
        </p:txBody>
      </p:sp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xmlns="" id="{5492C0A6-3E55-4362-B5EF-742485ADA9C9}"/>
              </a:ext>
            </a:extLst>
          </p:cNvPr>
          <p:cNvSpPr/>
          <p:nvPr/>
        </p:nvSpPr>
        <p:spPr>
          <a:xfrm>
            <a:off x="2896073" y="2419107"/>
            <a:ext cx="22090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Процесс извещения руководителя работ о недостатках, влияющих на безопасность труда, обнаруженных во время работы</a:t>
            </a:r>
          </a:p>
        </p:txBody>
      </p:sp>
      <p:pic>
        <p:nvPicPr>
          <p:cNvPr id="11" name="Рисунок 8">
            <a:extLst>
              <a:ext uri="{FF2B5EF4-FFF2-40B4-BE49-F238E27FC236}">
                <a16:creationId xmlns:a16="http://schemas.microsoft.com/office/drawing/2014/main" xmlns="" id="{B7DD1A9B-E834-4E8B-B84D-4E2FDB48B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5" y="1850218"/>
            <a:ext cx="2266624" cy="2266624"/>
          </a:xfrm>
          <a:prstGeom prst="rect">
            <a:avLst/>
          </a:prstGeom>
        </p:spPr>
      </p:pic>
      <p:pic>
        <p:nvPicPr>
          <p:cNvPr id="12" name="Рисунок 23">
            <a:extLst>
              <a:ext uri="{FF2B5EF4-FFF2-40B4-BE49-F238E27FC236}">
                <a16:creationId xmlns:a16="http://schemas.microsoft.com/office/drawing/2014/main" xmlns="" id="{01AB18F2-2F93-4AB7-9B35-21547D6FA3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54" y="3874313"/>
            <a:ext cx="1839442" cy="18394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942991E-A9D3-4EEF-8724-BEE42C6A8C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26" y="1999425"/>
            <a:ext cx="2026080" cy="2026080"/>
          </a:xfrm>
          <a:prstGeom prst="rect">
            <a:avLst/>
          </a:prstGeom>
        </p:spPr>
      </p:pic>
      <p:pic>
        <p:nvPicPr>
          <p:cNvPr id="15" name="Рисунок 17">
            <a:extLst>
              <a:ext uri="{FF2B5EF4-FFF2-40B4-BE49-F238E27FC236}">
                <a16:creationId xmlns:a16="http://schemas.microsoft.com/office/drawing/2014/main" xmlns="" id="{F0589DFE-FC49-43B8-9E03-D8B4B03389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205" y="2097688"/>
            <a:ext cx="1370231" cy="1718689"/>
          </a:xfrm>
          <a:prstGeom prst="rect">
            <a:avLst/>
          </a:prstGeom>
        </p:spPr>
      </p:pic>
      <p:sp>
        <p:nvSpPr>
          <p:cNvPr id="16" name="Объект 2"/>
          <p:cNvSpPr txBox="1"/>
          <p:nvPr/>
        </p:nvSpPr>
        <p:spPr>
          <a:xfrm>
            <a:off x="515144" y="1327457"/>
            <a:ext cx="11161713" cy="4983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noAutofit/>
          </a:bodyPr>
          <a:lstStyle/>
          <a:p>
            <a:pPr algn="ctr"/>
            <a:r>
              <a:rPr lang="ru-RU" b="1" dirty="0">
                <a:solidFill>
                  <a:srgbClr val="1C84BA"/>
                </a:solidFill>
              </a:rPr>
              <a:t>Раздел 5 </a:t>
            </a:r>
            <a:r>
              <a:rPr lang="ru-RU" dirty="0">
                <a:solidFill>
                  <a:srgbClr val="1C84BA"/>
                </a:solidFill>
              </a:rPr>
              <a:t>«Требования охраны труда по окончании работ» </a:t>
            </a:r>
          </a:p>
          <a:p>
            <a:pPr algn="ctr"/>
            <a:endParaRPr lang="ru-RU" dirty="0">
              <a:solidFill>
                <a:srgbClr val="1C84BA"/>
              </a:solidFill>
            </a:endParaRPr>
          </a:p>
        </p:txBody>
      </p:sp>
      <p:pic>
        <p:nvPicPr>
          <p:cNvPr id="17" name="Рисунок 14">
            <a:extLst>
              <a:ext uri="{FF2B5EF4-FFF2-40B4-BE49-F238E27FC236}">
                <a16:creationId xmlns:a16="http://schemas.microsoft.com/office/drawing/2014/main" xmlns="" id="{983189C3-7144-4926-8D69-5D690C6D1F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84" y="3308000"/>
            <a:ext cx="2577986" cy="25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4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75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6" y="526508"/>
            <a:ext cx="6011594" cy="60611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400" spc="10" dirty="0">
                <a:solidFill>
                  <a:schemeClr val="bg1"/>
                </a:solidFill>
                <a:latin typeface="PF BeauSans Pro Bbook" panose="02000503030000020004" pitchFamily="2" charset="0"/>
              </a:rPr>
              <a:t>ПРОВЕРКА </a:t>
            </a:r>
            <a:r>
              <a:rPr lang="ru-RU" sz="2400" spc="10" dirty="0" smtClean="0">
                <a:solidFill>
                  <a:schemeClr val="bg1"/>
                </a:solidFill>
                <a:latin typeface="PF BeauSans Pro Bbook" panose="02000503030000020004" pitchFamily="2" charset="0"/>
              </a:rPr>
              <a:t>ИНСТРУКЦИИ</a:t>
            </a:r>
            <a:endParaRPr lang="ru-RU" sz="2400" spc="10" dirty="0">
              <a:solidFill>
                <a:schemeClr val="bg1"/>
              </a:solidFill>
              <a:latin typeface="PF BeauSans Pro Bbook" panose="02000503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8476111" y="6473702"/>
            <a:ext cx="1698277" cy="289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20" dirty="0">
                <a:solidFill>
                  <a:schemeClr val="bg1"/>
                </a:solidFill>
                <a:latin typeface="PF BeauSans Pro" panose="02000500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riskprof.ru</a:t>
            </a:r>
            <a:endParaRPr lang="ru-RU" sz="1200" spc="20" dirty="0">
              <a:solidFill>
                <a:schemeClr val="bg1"/>
              </a:solidFill>
              <a:latin typeface="PF BeauSans Pro" panose="02000500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3705" y="2073535"/>
            <a:ext cx="978408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Приказ </a:t>
            </a:r>
            <a:r>
              <a:rPr lang="ru-RU" sz="1400" b="1" dirty="0" err="1"/>
              <a:t>Роструда</a:t>
            </a:r>
            <a:r>
              <a:rPr lang="ru-RU" sz="1400" b="1" dirty="0"/>
              <a:t> от 01.02.2022 № 20 (Чек – лист №77)</a:t>
            </a:r>
          </a:p>
          <a:p>
            <a:endParaRPr lang="ru-RU" sz="1400" b="1" dirty="0"/>
          </a:p>
          <a:p>
            <a:endParaRPr lang="ru-RU" sz="14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Инструкции разработаны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Инструкции не противоречат государственным нормативным требованиям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Инструкции по охране труда содержат требования по безопасному выполнению работ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Инструкции по охране труда поддерживаются в актуальном состоянии и соответствуют производственным процессам работодателя, организационным или структурным изменениям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Работодателем исполняются требования к порядку разработки и </a:t>
            </a:r>
            <a:r>
              <a:rPr lang="ru-RU" sz="1400" b="1" dirty="0">
                <a:solidFill>
                  <a:srgbClr val="FF0000"/>
                </a:solidFill>
              </a:rPr>
              <a:t>содержанию</a:t>
            </a:r>
            <a:r>
              <a:rPr lang="ru-RU" sz="1400" dirty="0"/>
              <a:t> инструкций по охране труда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617" y="1653791"/>
            <a:ext cx="2083912" cy="20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25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5" y="526508"/>
            <a:ext cx="6571907" cy="60611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400" spc="10" dirty="0">
                <a:solidFill>
                  <a:schemeClr val="bg1"/>
                </a:solidFill>
                <a:latin typeface="PF BeauSans Pro Bbook" panose="02000503030000020004" pitchFamily="2" charset="0"/>
              </a:rPr>
              <a:t>НЕЛЬЗЯ ПРОСТО ВЗЯТЬ И ПЕРЕСМОТРЕТЬ </a:t>
            </a:r>
            <a:r>
              <a:rPr lang="ru-RU" sz="2400" spc="10" dirty="0" smtClean="0">
                <a:solidFill>
                  <a:schemeClr val="bg1"/>
                </a:solidFill>
                <a:latin typeface="PF BeauSans Pro Bbook" panose="02000503030000020004" pitchFamily="2" charset="0"/>
              </a:rPr>
              <a:t>ИОТ</a:t>
            </a:r>
            <a:endParaRPr lang="ru-RU" sz="2400" spc="10" dirty="0">
              <a:solidFill>
                <a:schemeClr val="bg1"/>
              </a:solidFill>
              <a:latin typeface="PF BeauSans Pro Bbook" panose="02000503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8476111" y="6473702"/>
            <a:ext cx="1698277" cy="289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20" dirty="0">
                <a:solidFill>
                  <a:schemeClr val="bg1"/>
                </a:solidFill>
                <a:latin typeface="PF BeauSans Pro" panose="02000500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riskprof.ru</a:t>
            </a:r>
            <a:endParaRPr lang="ru-RU" sz="1200" spc="20" dirty="0">
              <a:solidFill>
                <a:schemeClr val="bg1"/>
              </a:solidFill>
              <a:latin typeface="PF BeauSans Pro" panose="02000500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4011" y="1518803"/>
            <a:ext cx="10670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Требование из «старой» ИОТ:</a:t>
            </a:r>
          </a:p>
          <a:p>
            <a:r>
              <a:rPr lang="ru-RU" dirty="0" smtClean="0"/>
              <a:t>«Приготовление </a:t>
            </a:r>
            <a:r>
              <a:rPr lang="ru-RU" dirty="0"/>
              <a:t>различных видов форм препаратов (растворов, эмульсий, суспензий, приманок), расфасовку порошков, пропитку белья дезинфекционными средствами следует проводить, используя средства индивидуальной защиты, вне помещений или в специально отведенных помещениях с приточно-вытяжной вентиляцией, или при открытых окнах (форточках), или в специальном вытяжном шкафу».</a:t>
            </a:r>
          </a:p>
        </p:txBody>
      </p:sp>
      <p:sp>
        <p:nvSpPr>
          <p:cNvPr id="7" name="Rectangle 6"/>
          <p:cNvSpPr/>
          <p:nvPr/>
        </p:nvSpPr>
        <p:spPr>
          <a:xfrm>
            <a:off x="934011" y="3659305"/>
            <a:ext cx="103829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Разделы «новой» </a:t>
            </a:r>
            <a:r>
              <a:rPr lang="ru-RU" b="1" dirty="0">
                <a:solidFill>
                  <a:srgbClr val="0070C0"/>
                </a:solidFill>
              </a:rPr>
              <a:t>ИОТ: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способы </a:t>
            </a:r>
            <a:r>
              <a:rPr lang="ru-RU" dirty="0"/>
              <a:t>и приемы безопасного выполнения работ, использования оборудования, транспортных средств, грузоподъемных механизмов, приспособлений и инструментов;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действия</a:t>
            </a:r>
            <a:r>
              <a:rPr lang="ru-RU" dirty="0"/>
              <a:t>, направленные на предотвращение аварийных ситуаций;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требования </a:t>
            </a:r>
            <a:r>
              <a:rPr lang="ru-RU" dirty="0"/>
              <a:t>безопасного обращения с исходными материалами (сырье, заготовки, полуфабрикаты);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требования</a:t>
            </a:r>
            <a:r>
              <a:rPr lang="ru-RU" dirty="0"/>
              <a:t>, предъявляемые к правильному использованию (применению) средств индивидуальной защиты работников.</a:t>
            </a:r>
          </a:p>
        </p:txBody>
      </p:sp>
    </p:spTree>
    <p:extLst>
      <p:ext uri="{BB962C8B-B14F-4D97-AF65-F5344CB8AC3E}">
        <p14:creationId xmlns:p14="http://schemas.microsoft.com/office/powerpoint/2010/main" val="28924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0646" y="526508"/>
            <a:ext cx="6011594" cy="606119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400" spc="10" dirty="0">
                <a:solidFill>
                  <a:schemeClr val="bg1"/>
                </a:solidFill>
                <a:latin typeface="PF BeauSans Pro Bbook" panose="02000503030000020004" pitchFamily="2" charset="0"/>
              </a:rPr>
              <a:t>ВАЖНЫЕ </a:t>
            </a:r>
            <a:r>
              <a:rPr lang="ru-RU" sz="2400" spc="10" dirty="0" smtClean="0">
                <a:solidFill>
                  <a:schemeClr val="bg1"/>
                </a:solidFill>
                <a:latin typeface="PF BeauSans Pro Bbook" panose="02000503030000020004" pitchFamily="2" charset="0"/>
              </a:rPr>
              <a:t>АСПЕКТЫ</a:t>
            </a:r>
            <a:endParaRPr lang="ru-RU" sz="2400" spc="10" dirty="0">
              <a:solidFill>
                <a:schemeClr val="bg1"/>
              </a:solidFill>
              <a:latin typeface="PF BeauSans Pro Bbook" panose="02000503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" y="606574"/>
            <a:ext cx="1651397" cy="588429"/>
          </a:xfrm>
          <a:prstGeom prst="rect">
            <a:avLst/>
          </a:prstGeom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8476111" y="6473702"/>
            <a:ext cx="1698277" cy="289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spc="20" dirty="0">
                <a:solidFill>
                  <a:schemeClr val="bg1"/>
                </a:solidFill>
                <a:latin typeface="PF BeauSans Pro" panose="02000500000000020004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riskprof.ru</a:t>
            </a:r>
            <a:endParaRPr lang="ru-RU" sz="1200" spc="20" dirty="0">
              <a:solidFill>
                <a:schemeClr val="bg1"/>
              </a:solidFill>
              <a:latin typeface="PF BeauSans Pro" panose="02000500000000020004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720" y="2614797"/>
            <a:ext cx="1901235" cy="18768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88184" y="1975326"/>
            <a:ext cx="768817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AutoNum type="arabicPeriod"/>
            </a:pPr>
            <a:r>
              <a:rPr lang="ru-RU" sz="1400" dirty="0"/>
              <a:t>Приказ в большей мере описывает инструкции для профессии, чем для вида работ</a:t>
            </a:r>
          </a:p>
          <a:p>
            <a:pPr marL="257175" indent="-257175">
              <a:buAutoNum type="arabicPeriod"/>
            </a:pPr>
            <a:endParaRPr lang="ru-RU" sz="1400" dirty="0"/>
          </a:p>
          <a:p>
            <a:pPr marL="257175" indent="-257175">
              <a:buAutoNum type="arabicPeriod"/>
            </a:pPr>
            <a:endParaRPr lang="ru-RU" sz="1400" dirty="0"/>
          </a:p>
          <a:p>
            <a:pPr marL="257175" indent="-257175">
              <a:buAutoNum type="arabicPeriod"/>
            </a:pPr>
            <a:endParaRPr lang="ru-RU" sz="1400" dirty="0"/>
          </a:p>
          <a:p>
            <a:pPr marL="257175" indent="-257175">
              <a:buAutoNum type="arabicPeriod"/>
            </a:pPr>
            <a:r>
              <a:rPr lang="ru-RU" sz="1400" dirty="0"/>
              <a:t>Описанная структура инструкции делает избыточными программы проведения инструктажа (ППИ)</a:t>
            </a:r>
          </a:p>
          <a:p>
            <a:pPr marL="257175" indent="-257175">
              <a:buAutoNum type="arabicPeriod"/>
            </a:pPr>
            <a:endParaRPr lang="ru-RU" sz="1400" dirty="0"/>
          </a:p>
          <a:p>
            <a:pPr marL="257175" indent="-257175">
              <a:buAutoNum type="arabicPeriod"/>
            </a:pPr>
            <a:endParaRPr lang="ru-RU" sz="1400" dirty="0"/>
          </a:p>
          <a:p>
            <a:pPr marL="257175" indent="-257175">
              <a:buAutoNum type="arabicPeriod"/>
            </a:pPr>
            <a:r>
              <a:rPr lang="ru-RU" sz="1400" dirty="0"/>
              <a:t>Объединять в одну группу возможно лиц с идентичным набором опасностей (идентичными правилами)</a:t>
            </a:r>
          </a:p>
          <a:p>
            <a:pPr marL="257175" indent="-257175">
              <a:buAutoNum type="arabicPeriod"/>
            </a:pPr>
            <a:endParaRPr lang="ru-RU" sz="1400" dirty="0"/>
          </a:p>
          <a:p>
            <a:pPr marL="257175" indent="-257175">
              <a:buAutoNum type="arabicPeriod"/>
            </a:pPr>
            <a:endParaRPr lang="ru-RU" sz="1400" dirty="0"/>
          </a:p>
          <a:p>
            <a:pPr marL="257175" indent="-257175">
              <a:buAutoNum type="arabicPeriod"/>
            </a:pPr>
            <a:r>
              <a:rPr lang="ru-RU" sz="1400" dirty="0"/>
              <a:t>Упрощается процесс администрирования ИОТ </a:t>
            </a:r>
          </a:p>
        </p:txBody>
      </p:sp>
    </p:spTree>
    <p:extLst>
      <p:ext uri="{BB962C8B-B14F-4D97-AF65-F5344CB8AC3E}">
        <p14:creationId xmlns:p14="http://schemas.microsoft.com/office/powerpoint/2010/main" val="39055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1835</TotalTime>
  <Words>706</Words>
  <Application>Microsoft Office PowerPoint</Application>
  <PresentationFormat>Widescreen</PresentationFormat>
  <Paragraphs>115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PF BeauSans Pro</vt:lpstr>
      <vt:lpstr>PF BeauSans Pro Bbook</vt:lpstr>
      <vt:lpstr>PF BeauSans Pro SemiBold</vt:lpstr>
      <vt:lpstr>Times New Roman</vt:lpstr>
      <vt:lpstr>Ubuntu</vt:lpstr>
      <vt:lpstr>YS Text</vt:lpstr>
      <vt:lpstr>Тема Office</vt:lpstr>
      <vt:lpstr>РАЗРАБОТКА ИНСТРУКЦИЙ ПО ОХРАНЕ ТРУДА</vt:lpstr>
      <vt:lpstr>СОДЕРЖАНИЕ ИНСТРУКЦИИ</vt:lpstr>
      <vt:lpstr>СОДЕРЖАНИЕ ИНСТРУКЦИИ</vt:lpstr>
      <vt:lpstr>СОДЕРЖАНИЕ ИНСТРУКЦИИ</vt:lpstr>
      <vt:lpstr>СОДЕРЖАНИЕ ИНСТРУКЦИИ</vt:lpstr>
      <vt:lpstr>СОДЕРЖАНИЕ ИНСТРУКЦИИ</vt:lpstr>
      <vt:lpstr>ПРОВЕРКА ИНСТРУКЦИИ</vt:lpstr>
      <vt:lpstr>НЕЛЬЗЯ ПРОСТО ВЗЯТЬ И ПЕРЕСМОТРЕТЬ ИОТ</vt:lpstr>
      <vt:lpstr>ВАЖНЫЕ АСПЕКТЫ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Благодарим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Дмитрий Шпак</dc:creator>
  <cp:lastModifiedBy>Anatoliy Zernov</cp:lastModifiedBy>
  <cp:revision>166</cp:revision>
  <dcterms:created xsi:type="dcterms:W3CDTF">2015-06-09T07:37:28Z</dcterms:created>
  <dcterms:modified xsi:type="dcterms:W3CDTF">2024-07-04T11:04:18Z</dcterms:modified>
</cp:coreProperties>
</file>