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69" r:id="rId4"/>
    <p:sldId id="266" r:id="rId5"/>
    <p:sldId id="267" r:id="rId6"/>
    <p:sldId id="288" r:id="rId7"/>
    <p:sldId id="268" r:id="rId8"/>
    <p:sldId id="264" r:id="rId9"/>
  </p:sldIdLst>
  <p:sldSz cx="18288000" cy="9839325"/>
  <p:notesSz cx="9839325" cy="18288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EB980"/>
    <a:srgbClr val="719E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591" autoAdjust="0"/>
    <p:restoredTop sz="93970" autoAdjust="0"/>
  </p:normalViewPr>
  <p:slideViewPr>
    <p:cSldViewPr snapToGrid="0" snapToObjects="1">
      <p:cViewPr>
        <p:scale>
          <a:sx n="50" d="100"/>
          <a:sy n="50" d="100"/>
        </p:scale>
        <p:origin x="1013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61975" y="1143000"/>
            <a:ext cx="573405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61975" y="1143000"/>
            <a:ext cx="573405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61975" y="1143000"/>
            <a:ext cx="573405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5832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56364" tIns="28182" rIns="56364" bIns="28182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56364" tIns="28182" rIns="56364" bIns="28182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61975" y="1143000"/>
            <a:ext cx="573405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56364" tIns="28182" rIns="56364" bIns="28182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5416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61975" y="1143000"/>
            <a:ext cx="573405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56364" tIns="28182" rIns="56364" bIns="28182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61975" y="1143000"/>
            <a:ext cx="573405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257300" y="9119597"/>
            <a:ext cx="4114800" cy="523853"/>
          </a:xfrm>
        </p:spPr>
        <p:txBody>
          <a:bodyPr/>
          <a:lstStyle/>
          <a:p>
            <a:fld id="{760FBDFE-C587-4B4C-A407-44438C67B59E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057900" y="9119597"/>
            <a:ext cx="6172200" cy="52385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2915900" y="9119597"/>
            <a:ext cx="4114800" cy="523853"/>
          </a:xfrm>
        </p:spPr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jpeg"/><Relationship Id="rId4" Type="http://schemas.openxmlformats.org/officeDocument/2006/relationships/image" Target="../media/image2.svg"/><Relationship Id="rId9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21.png"/><Relationship Id="rId18" Type="http://schemas.openxmlformats.org/officeDocument/2006/relationships/image" Target="../media/image2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sv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4.svg"/><Relationship Id="rId20" Type="http://schemas.openxmlformats.org/officeDocument/2006/relationships/image" Target="../media/image28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sv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svg"/><Relationship Id="rId19" Type="http://schemas.openxmlformats.org/officeDocument/2006/relationships/image" Target="../media/image27.png"/><Relationship Id="rId4" Type="http://schemas.openxmlformats.org/officeDocument/2006/relationships/image" Target="../media/image12.svg"/><Relationship Id="rId9" Type="http://schemas.openxmlformats.org/officeDocument/2006/relationships/image" Target="../media/image17.png"/><Relationship Id="rId14" Type="http://schemas.openxmlformats.org/officeDocument/2006/relationships/image" Target="../media/image22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9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4.jpeg"/><Relationship Id="rId4" Type="http://schemas.openxmlformats.org/officeDocument/2006/relationships/image" Target="../media/image30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13" Type="http://schemas.openxmlformats.org/officeDocument/2006/relationships/image" Target="../media/image45.png"/><Relationship Id="rId18" Type="http://schemas.openxmlformats.org/officeDocument/2006/relationships/image" Target="../media/image50.png"/><Relationship Id="rId26" Type="http://schemas.openxmlformats.org/officeDocument/2006/relationships/image" Target="../media/image58.png"/><Relationship Id="rId3" Type="http://schemas.openxmlformats.org/officeDocument/2006/relationships/image" Target="../media/image35.png"/><Relationship Id="rId21" Type="http://schemas.openxmlformats.org/officeDocument/2006/relationships/image" Target="../media/image53.jpeg"/><Relationship Id="rId7" Type="http://schemas.openxmlformats.org/officeDocument/2006/relationships/image" Target="../media/image39.jpeg"/><Relationship Id="rId12" Type="http://schemas.openxmlformats.org/officeDocument/2006/relationships/image" Target="../media/image44.png"/><Relationship Id="rId17" Type="http://schemas.openxmlformats.org/officeDocument/2006/relationships/image" Target="../media/image49.jpeg"/><Relationship Id="rId25" Type="http://schemas.openxmlformats.org/officeDocument/2006/relationships/image" Target="../media/image57.sv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8.jpg"/><Relationship Id="rId20" Type="http://schemas.openxmlformats.org/officeDocument/2006/relationships/image" Target="../media/image52.jpeg"/><Relationship Id="rId29" Type="http://schemas.openxmlformats.org/officeDocument/2006/relationships/image" Target="../media/image30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11" Type="http://schemas.openxmlformats.org/officeDocument/2006/relationships/image" Target="../media/image43.jpeg"/><Relationship Id="rId24" Type="http://schemas.openxmlformats.org/officeDocument/2006/relationships/image" Target="../media/image56.png"/><Relationship Id="rId5" Type="http://schemas.openxmlformats.org/officeDocument/2006/relationships/image" Target="../media/image37.jpeg"/><Relationship Id="rId15" Type="http://schemas.openxmlformats.org/officeDocument/2006/relationships/image" Target="../media/image47.jpeg"/><Relationship Id="rId23" Type="http://schemas.openxmlformats.org/officeDocument/2006/relationships/image" Target="../media/image55.jpg"/><Relationship Id="rId28" Type="http://schemas.openxmlformats.org/officeDocument/2006/relationships/image" Target="../media/image29.png"/><Relationship Id="rId10" Type="http://schemas.openxmlformats.org/officeDocument/2006/relationships/image" Target="../media/image42.jpeg"/><Relationship Id="rId19" Type="http://schemas.openxmlformats.org/officeDocument/2006/relationships/image" Target="../media/image51.png"/><Relationship Id="rId4" Type="http://schemas.openxmlformats.org/officeDocument/2006/relationships/image" Target="../media/image36.jpeg"/><Relationship Id="rId9" Type="http://schemas.openxmlformats.org/officeDocument/2006/relationships/image" Target="../media/image41.jpeg"/><Relationship Id="rId14" Type="http://schemas.openxmlformats.org/officeDocument/2006/relationships/image" Target="../media/image46.png"/><Relationship Id="rId22" Type="http://schemas.openxmlformats.org/officeDocument/2006/relationships/image" Target="../media/image54.png"/><Relationship Id="rId27" Type="http://schemas.openxmlformats.org/officeDocument/2006/relationships/image" Target="../media/image59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sv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sv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0" Type="http://schemas.openxmlformats.org/officeDocument/2006/relationships/image" Target="../media/image73.svg"/><Relationship Id="rId4" Type="http://schemas.openxmlformats.org/officeDocument/2006/relationships/image" Target="../media/image67.svg"/><Relationship Id="rId9" Type="http://schemas.openxmlformats.org/officeDocument/2006/relationships/image" Target="../media/image7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8191113" cy="9839325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4550699"/>
            <a:ext cx="9984618" cy="5288626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0" y="3233530"/>
            <a:ext cx="10941880" cy="6605795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984618" y="0"/>
            <a:ext cx="8303382" cy="9839325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0" y="0"/>
            <a:ext cx="9984618" cy="4550699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76185" y="306088"/>
            <a:ext cx="707687" cy="853984"/>
          </a:xfrm>
          <a:prstGeom prst="rect">
            <a:avLst/>
          </a:prstGeom>
        </p:spPr>
      </p:pic>
      <p:sp>
        <p:nvSpPr>
          <p:cNvPr id="13" name="Text 4"/>
          <p:cNvSpPr/>
          <p:nvPr/>
        </p:nvSpPr>
        <p:spPr>
          <a:xfrm>
            <a:off x="906054" y="6055932"/>
            <a:ext cx="8070093" cy="246443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lnSpc>
                <a:spcPts val="3700"/>
              </a:lnSpc>
              <a:buNone/>
            </a:pPr>
            <a:r>
              <a:rPr lang="ru-RU" altLang="en-US" sz="3600" dirty="0">
                <a:solidFill>
                  <a:srgbClr val="FFFFFF"/>
                </a:solidFill>
                <a:latin typeface="Gilroy Regular" pitchFamily="34" charset="0"/>
                <a:ea typeface="Gilroy Regular" pitchFamily="34" charset="-122"/>
                <a:cs typeface="Gilroy Regular" pitchFamily="34" charset="-120"/>
              </a:rPr>
              <a:t>Экспертное сообщество организаций </a:t>
            </a:r>
            <a:br>
              <a:rPr lang="ru-RU" altLang="en-US" sz="3600" dirty="0">
                <a:solidFill>
                  <a:srgbClr val="FFFFFF"/>
                </a:solidFill>
                <a:latin typeface="Gilroy Regular" pitchFamily="34" charset="0"/>
                <a:ea typeface="Gilroy Regular" pitchFamily="34" charset="-122"/>
                <a:cs typeface="Gilroy Regular" pitchFamily="34" charset="-120"/>
              </a:rPr>
            </a:br>
            <a:r>
              <a:rPr lang="ru-RU" altLang="en-US" sz="3600" dirty="0">
                <a:solidFill>
                  <a:srgbClr val="FFFFFF"/>
                </a:solidFill>
                <a:latin typeface="Gilroy Regular" pitchFamily="34" charset="0"/>
                <a:ea typeface="Gilroy Regular" pitchFamily="34" charset="-122"/>
                <a:cs typeface="Gilroy Regular" pitchFamily="34" charset="-120"/>
              </a:rPr>
              <a:t>и специалистов по охране труда</a:t>
            </a:r>
          </a:p>
        </p:txBody>
      </p:sp>
      <p:sp>
        <p:nvSpPr>
          <p:cNvPr id="10" name="Text 3">
            <a:extLst>
              <a:ext uri="{FF2B5EF4-FFF2-40B4-BE49-F238E27FC236}">
                <a16:creationId xmlns:a16="http://schemas.microsoft.com/office/drawing/2014/main" id="{807EE42A-82B7-45A6-82C8-A168E0366DCA}"/>
              </a:ext>
            </a:extLst>
          </p:cNvPr>
          <p:cNvSpPr/>
          <p:nvPr/>
        </p:nvSpPr>
        <p:spPr>
          <a:xfrm>
            <a:off x="1432687" y="4918507"/>
            <a:ext cx="7119245" cy="33337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lnSpc>
                <a:spcPts val="2640"/>
              </a:lnSpc>
              <a:buNone/>
            </a:pPr>
            <a:r>
              <a:rPr lang="ru-RU" sz="2030" b="1" kern="0" spc="137" dirty="0">
                <a:solidFill>
                  <a:srgbClr val="FFFFFF"/>
                </a:solidFill>
                <a:ea typeface="Gilroy Bold" pitchFamily="34" charset="-122"/>
                <a:cs typeface="Gilroy Bold" pitchFamily="34" charset="-120"/>
              </a:rPr>
              <a:t>НА</a:t>
            </a:r>
            <a:r>
              <a:rPr lang="en-US" sz="2030" b="1" kern="0" spc="137" dirty="0">
                <a:solidFill>
                  <a:srgbClr val="FFFFFF"/>
                </a:solidFill>
                <a:ea typeface="Gilroy Bold" pitchFamily="34" charset="-122"/>
                <a:cs typeface="Gilroy Bold" pitchFamily="34" charset="-120"/>
              </a:rPr>
              <a:t>ЦИОНАЛЬНАЯ АССОЦИАЦИЯ ОХРАНЫ ТРУДА</a:t>
            </a:r>
            <a:endParaRPr lang="en-US" sz="2030" dirty="0"/>
          </a:p>
        </p:txBody>
      </p:sp>
      <p:sp>
        <p:nvSpPr>
          <p:cNvPr id="12" name="Text 4">
            <a:extLst>
              <a:ext uri="{FF2B5EF4-FFF2-40B4-BE49-F238E27FC236}">
                <a16:creationId xmlns:a16="http://schemas.microsoft.com/office/drawing/2014/main" id="{7B754598-D125-4B42-964A-0DC9910CA08C}"/>
              </a:ext>
            </a:extLst>
          </p:cNvPr>
          <p:cNvSpPr/>
          <p:nvPr/>
        </p:nvSpPr>
        <p:spPr>
          <a:xfrm>
            <a:off x="1690875" y="4831591"/>
            <a:ext cx="6500452" cy="199227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800" b="1" kern="0" spc="152" dirty="0">
                <a:solidFill>
                  <a:srgbClr val="FFFFFF"/>
                </a:solidFill>
                <a:latin typeface="Gilroy" panose="00000500000000000000" pitchFamily="2" charset="-52"/>
                <a:ea typeface="Gilroy Bold" pitchFamily="34" charset="-122"/>
                <a:cs typeface="Gilroy Bold" pitchFamily="34" charset="-120"/>
              </a:rPr>
              <a:t>НАОТ</a:t>
            </a:r>
            <a:endParaRPr lang="en-US" sz="8800" dirty="0">
              <a:latin typeface="Gilroy" panose="00000500000000000000" pitchFamily="2" charset="-5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DCF3D74-0405-43B2-9E4A-8F9D83B6BB5F}"/>
              </a:ext>
            </a:extLst>
          </p:cNvPr>
          <p:cNvSpPr txBox="1"/>
          <p:nvPr/>
        </p:nvSpPr>
        <p:spPr bwMode="auto">
          <a:xfrm>
            <a:off x="476185" y="8471960"/>
            <a:ext cx="650045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Gilroy" panose="00000500000000000000"/>
                <a:cs typeface="Times New Roman" pitchFamily="18" charset="0"/>
              </a:rPr>
              <a:t>Кондратьева Ольга Евгеньевна</a:t>
            </a:r>
          </a:p>
          <a:p>
            <a:r>
              <a:rPr lang="ru-RU" sz="2400" dirty="0">
                <a:solidFill>
                  <a:schemeClr val="bg1"/>
                </a:solidFill>
                <a:latin typeface="Gilroy" panose="00000500000000000000"/>
                <a:cs typeface="Times New Roman" pitchFamily="18" charset="0"/>
              </a:rPr>
              <a:t>Генеральный директор Ассоциации НАОТ, </a:t>
            </a:r>
            <a:r>
              <a:rPr lang="ru-RU" sz="2400" dirty="0" err="1">
                <a:solidFill>
                  <a:schemeClr val="bg1"/>
                </a:solidFill>
                <a:latin typeface="Gilroy" panose="00000500000000000000"/>
                <a:cs typeface="Times New Roman" pitchFamily="18" charset="0"/>
              </a:rPr>
              <a:t>д.т.н</a:t>
            </a:r>
            <a:endParaRPr lang="ru-RU" sz="2400" dirty="0">
              <a:solidFill>
                <a:schemeClr val="bg1"/>
              </a:solidFill>
              <a:latin typeface="Gilroy" panose="0000050000000000000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78023" y="0"/>
            <a:ext cx="975099" cy="9839325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192889" y="5598530"/>
            <a:ext cx="2141434" cy="646619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352996" y="7049356"/>
            <a:ext cx="16934683" cy="2789969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653286" y="2863437"/>
            <a:ext cx="7589957" cy="1628775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653286" y="5216236"/>
            <a:ext cx="6617193" cy="981075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6577878" y="7802435"/>
            <a:ext cx="9525" cy="1363470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2128386" y="7526671"/>
            <a:ext cx="11081403" cy="1885029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6310099" y="8217889"/>
            <a:ext cx="540693" cy="540693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2939443" y="8217889"/>
            <a:ext cx="540693" cy="540693"/>
          </a:xfrm>
          <a:prstGeom prst="rect">
            <a:avLst/>
          </a:prstGeom>
        </p:spPr>
      </p:pic>
      <p:sp>
        <p:nvSpPr>
          <p:cNvPr id="11" name="Text 0"/>
          <p:cNvSpPr/>
          <p:nvPr/>
        </p:nvSpPr>
        <p:spPr>
          <a:xfrm rot="-5400000">
            <a:off x="-2047875" y="4688335"/>
            <a:ext cx="5556845" cy="21907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lnSpc>
                <a:spcPts val="1755"/>
              </a:lnSpc>
              <a:buNone/>
            </a:pPr>
            <a:r>
              <a:rPr lang="en-US" sz="1350" kern="0" spc="75" dirty="0">
                <a:solidFill>
                  <a:srgbClr val="25282B"/>
                </a:solidFill>
                <a:latin typeface="Gilroy"/>
                <a:ea typeface="Gilroy Light" pitchFamily="34" charset="-122"/>
                <a:cs typeface="Gilroy Light" pitchFamily="34" charset="-120"/>
              </a:rPr>
              <a:t>Национальная Ассоциация Охраны Труда</a:t>
            </a:r>
            <a:endParaRPr lang="en-US" sz="1350" dirty="0">
              <a:latin typeface="Gilroy"/>
            </a:endParaRPr>
          </a:p>
        </p:txBody>
      </p:sp>
      <p:sp>
        <p:nvSpPr>
          <p:cNvPr id="12" name="Text 1"/>
          <p:cNvSpPr/>
          <p:nvPr/>
        </p:nvSpPr>
        <p:spPr>
          <a:xfrm>
            <a:off x="2105025" y="1109661"/>
            <a:ext cx="15138218" cy="143612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spcAft>
                <a:spcPts val="300"/>
              </a:spcAft>
              <a:buNone/>
            </a:pPr>
            <a:r>
              <a:rPr lang="en-US" sz="2800" b="1" dirty="0">
                <a:solidFill>
                  <a:srgbClr val="25282B"/>
                </a:solidFill>
                <a:latin typeface="Gilroy"/>
                <a:ea typeface="Gilroy Bold" pitchFamily="34" charset="-122"/>
                <a:cs typeface="Gilroy Bold" pitchFamily="34" charset="-120"/>
              </a:rPr>
              <a:t>В соответствии с Указом Президента Российской Федерации от 02.07.2021 г. № 400 </a:t>
            </a:r>
            <a:br>
              <a:rPr lang="en-US" sz="2800" b="1" dirty="0">
                <a:solidFill>
                  <a:srgbClr val="25282B"/>
                </a:solidFill>
                <a:latin typeface="Gilroy"/>
                <a:ea typeface="Gilroy Bold" pitchFamily="34" charset="-122"/>
                <a:cs typeface="Gilroy Bold" pitchFamily="34" charset="-120"/>
              </a:rPr>
            </a:br>
            <a:r>
              <a:rPr lang="en-US" sz="2800" dirty="0">
                <a:solidFill>
                  <a:srgbClr val="25282B"/>
                </a:solidFill>
                <a:latin typeface="Gilroy"/>
                <a:ea typeface="Gilroy Light" pitchFamily="34" charset="-122"/>
                <a:cs typeface="Gilroy Light" pitchFamily="34" charset="-120"/>
              </a:rPr>
              <a:t>«О Стратегии национальной безопасности Российской Федерации» основным стратегическим национальным приоритетом является сбережение народа России и развитие человеческого потенциала.</a:t>
            </a:r>
            <a:endParaRPr lang="en-US" sz="2800" dirty="0">
              <a:latin typeface="Gilroy"/>
            </a:endParaRPr>
          </a:p>
        </p:txBody>
      </p:sp>
      <p:sp>
        <p:nvSpPr>
          <p:cNvPr id="13" name="Text 2"/>
          <p:cNvSpPr/>
          <p:nvPr/>
        </p:nvSpPr>
        <p:spPr>
          <a:xfrm>
            <a:off x="2105025" y="3022497"/>
            <a:ext cx="7227649" cy="2623579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3040"/>
              </a:lnSpc>
              <a:buNone/>
            </a:pPr>
            <a:r>
              <a:rPr lang="en-US" sz="2500" b="1" dirty="0">
                <a:solidFill>
                  <a:srgbClr val="25282B"/>
                </a:solidFill>
                <a:latin typeface="Gilroy"/>
                <a:ea typeface="Gilroy Bold" pitchFamily="34" charset="-122"/>
                <a:cs typeface="Gilroy Bold" pitchFamily="34" charset="-120"/>
              </a:rPr>
              <a:t>Обеспечение  безопасных условий труда </a:t>
            </a:r>
            <a:br>
              <a:rPr lang="en-US" sz="2500" b="1" dirty="0">
                <a:solidFill>
                  <a:srgbClr val="25282B"/>
                </a:solidFill>
                <a:latin typeface="Gilroy"/>
                <a:ea typeface="Gilroy Bold" pitchFamily="34" charset="-122"/>
                <a:cs typeface="Gilroy Bold" pitchFamily="34" charset="-120"/>
              </a:rPr>
            </a:br>
            <a:r>
              <a:rPr lang="en-US" sz="2500" b="1" dirty="0">
                <a:solidFill>
                  <a:srgbClr val="25282B"/>
                </a:solidFill>
                <a:latin typeface="Gilroy"/>
                <a:ea typeface="Gilroy Bold" pitchFamily="34" charset="-122"/>
                <a:cs typeface="Gilroy Bold" pitchFamily="34" charset="-120"/>
              </a:rPr>
              <a:t>и социальной поддержки работникам предприятий — </a:t>
            </a:r>
            <a:r>
              <a:rPr lang="ru-RU" sz="2500" dirty="0">
                <a:solidFill>
                  <a:srgbClr val="25282B"/>
                </a:solidFill>
                <a:latin typeface="Gilroy"/>
                <a:ea typeface="Gilroy Regular" pitchFamily="34" charset="-122"/>
                <a:cs typeface="Gilroy Regular" pitchFamily="34" charset="-120"/>
              </a:rPr>
              <a:t>одно</a:t>
            </a:r>
            <a:r>
              <a:rPr lang="en-US" sz="2500" dirty="0">
                <a:solidFill>
                  <a:srgbClr val="25282B"/>
                </a:solidFill>
                <a:latin typeface="Gilroy"/>
                <a:ea typeface="Gilroy Regular" pitchFamily="34" charset="-122"/>
                <a:cs typeface="Gilroy Regular" pitchFamily="34" charset="-120"/>
              </a:rPr>
              <a:t> из ключевых условий достижения технологического суверенитета России </a:t>
            </a:r>
            <a:br>
              <a:rPr lang="en-US" sz="2500" dirty="0">
                <a:solidFill>
                  <a:srgbClr val="25282B"/>
                </a:solidFill>
                <a:latin typeface="Gilroy"/>
                <a:ea typeface="Gilroy Regular" pitchFamily="34" charset="-122"/>
                <a:cs typeface="Gilroy Regular" pitchFamily="34" charset="-120"/>
              </a:rPr>
            </a:br>
            <a:r>
              <a:rPr lang="en-US" sz="2500" dirty="0">
                <a:solidFill>
                  <a:srgbClr val="25282B"/>
                </a:solidFill>
                <a:latin typeface="Gilroy"/>
                <a:ea typeface="Gilroy Regular" pitchFamily="34" charset="-122"/>
                <a:cs typeface="Gilroy Regular" pitchFamily="34" charset="-120"/>
              </a:rPr>
              <a:t>и необходимая фундаментальная основа для таких основных результатов федеральных проектов, как:</a:t>
            </a:r>
            <a:endParaRPr lang="en-US" sz="2500" dirty="0">
              <a:latin typeface="Gilroy"/>
            </a:endParaRPr>
          </a:p>
        </p:txBody>
      </p:sp>
      <p:sp>
        <p:nvSpPr>
          <p:cNvPr id="14" name="Text 3"/>
          <p:cNvSpPr/>
          <p:nvPr/>
        </p:nvSpPr>
        <p:spPr>
          <a:xfrm>
            <a:off x="13887449" y="7987155"/>
            <a:ext cx="3355793" cy="100012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620"/>
              </a:lnSpc>
              <a:buNone/>
            </a:pPr>
            <a:r>
              <a:rPr lang="en-US" sz="2200" b="1" dirty="0">
                <a:solidFill>
                  <a:srgbClr val="25282B"/>
                </a:solidFill>
                <a:latin typeface="Gilroy"/>
                <a:ea typeface="Gilroy Bold" pitchFamily="34" charset="-122"/>
                <a:cs typeface="Gilroy Bold" pitchFamily="34" charset="-120"/>
              </a:rPr>
              <a:t>Сбережение народа </a:t>
            </a:r>
            <a:br>
              <a:rPr lang="en-US" sz="2200" b="1" dirty="0">
                <a:solidFill>
                  <a:srgbClr val="25282B"/>
                </a:solidFill>
                <a:latin typeface="Gilroy"/>
                <a:ea typeface="Gilroy Bold" pitchFamily="34" charset="-122"/>
                <a:cs typeface="Gilroy Bold" pitchFamily="34" charset="-120"/>
              </a:rPr>
            </a:br>
            <a:r>
              <a:rPr lang="en-US" sz="2200" b="1" dirty="0">
                <a:solidFill>
                  <a:srgbClr val="25282B"/>
                </a:solidFill>
                <a:latin typeface="Gilroy"/>
                <a:ea typeface="Gilroy Bold" pitchFamily="34" charset="-122"/>
                <a:cs typeface="Gilroy Bold" pitchFamily="34" charset="-120"/>
              </a:rPr>
              <a:t>России и развитие человеческого потенциала</a:t>
            </a:r>
            <a:endParaRPr lang="en-US" sz="2200" dirty="0">
              <a:latin typeface="Gilroy"/>
            </a:endParaRPr>
          </a:p>
        </p:txBody>
      </p:sp>
      <p:sp>
        <p:nvSpPr>
          <p:cNvPr id="15" name="Text 4"/>
          <p:cNvSpPr/>
          <p:nvPr/>
        </p:nvSpPr>
        <p:spPr>
          <a:xfrm>
            <a:off x="2714624" y="7802435"/>
            <a:ext cx="3332085" cy="13335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620"/>
              </a:lnSpc>
              <a:buNone/>
            </a:pPr>
            <a:r>
              <a:rPr lang="en-US" sz="2200" b="1" dirty="0">
                <a:solidFill>
                  <a:srgbClr val="25282B"/>
                </a:solidFill>
                <a:latin typeface="Gilroy"/>
                <a:ea typeface="Gilroy Bold" pitchFamily="34" charset="-122"/>
                <a:cs typeface="Gilroy Bold" pitchFamily="34" charset="-120"/>
              </a:rPr>
              <a:t>Сохранение </a:t>
            </a:r>
            <a:br>
              <a:rPr lang="en-US" sz="2200" b="1" dirty="0">
                <a:solidFill>
                  <a:srgbClr val="25282B"/>
                </a:solidFill>
                <a:latin typeface="Gilroy"/>
                <a:ea typeface="Gilroy Bold" pitchFamily="34" charset="-122"/>
                <a:cs typeface="Gilroy Bold" pitchFamily="34" charset="-120"/>
              </a:rPr>
            </a:br>
            <a:r>
              <a:rPr lang="en-US" sz="2200" dirty="0">
                <a:solidFill>
                  <a:srgbClr val="25282B"/>
                </a:solidFill>
                <a:latin typeface="Gilroy"/>
                <a:ea typeface="Gilroy Regular" pitchFamily="34" charset="-122"/>
                <a:cs typeface="Gilroy Regular" pitchFamily="34" charset="-120"/>
              </a:rPr>
              <a:t>здоровья населения, демографический рост, повышение качества жизни</a:t>
            </a:r>
            <a:endParaRPr lang="en-US" sz="2200" dirty="0">
              <a:latin typeface="Gilroy"/>
            </a:endParaRPr>
          </a:p>
        </p:txBody>
      </p:sp>
      <p:sp>
        <p:nvSpPr>
          <p:cNvPr id="16" name="Text 5"/>
          <p:cNvSpPr/>
          <p:nvPr/>
        </p:nvSpPr>
        <p:spPr>
          <a:xfrm>
            <a:off x="7791449" y="7802435"/>
            <a:ext cx="4684045" cy="13335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620"/>
              </a:lnSpc>
              <a:buNone/>
            </a:pPr>
            <a:r>
              <a:rPr lang="en-US" sz="2200" b="1" dirty="0">
                <a:solidFill>
                  <a:srgbClr val="25282B"/>
                </a:solidFill>
                <a:latin typeface="Gilroy"/>
                <a:ea typeface="Gilroy Bold" pitchFamily="34" charset="-122"/>
                <a:cs typeface="Gilroy Bold" pitchFamily="34" charset="-120"/>
              </a:rPr>
              <a:t>Обеспечение безопасных условий </a:t>
            </a:r>
            <a:r>
              <a:rPr lang="en-US" sz="2200" dirty="0">
                <a:solidFill>
                  <a:srgbClr val="25282B"/>
                </a:solidFill>
                <a:latin typeface="Gilroy"/>
                <a:ea typeface="Gilroy Regular" pitchFamily="34" charset="-122"/>
                <a:cs typeface="Gilroy Regular" pitchFamily="34" charset="-120"/>
              </a:rPr>
              <a:t>труда, предотвращение производственного травматизма, повышение производительности труда</a:t>
            </a:r>
            <a:endParaRPr lang="en-US" sz="2200" dirty="0">
              <a:latin typeface="Gilroy"/>
            </a:endParaRPr>
          </a:p>
        </p:txBody>
      </p:sp>
      <p:sp>
        <p:nvSpPr>
          <p:cNvPr id="17" name="Text 6"/>
          <p:cNvSpPr/>
          <p:nvPr/>
        </p:nvSpPr>
        <p:spPr>
          <a:xfrm>
            <a:off x="9970420" y="2777381"/>
            <a:ext cx="7227648" cy="16287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>
              <a:lnSpc>
                <a:spcPts val="2550"/>
              </a:lnSpc>
              <a:buNone/>
            </a:pPr>
            <a:r>
              <a:rPr lang="en-US" sz="2200" dirty="0">
                <a:solidFill>
                  <a:srgbClr val="2E3A4C"/>
                </a:solidFill>
                <a:latin typeface="Gilroy"/>
                <a:ea typeface="Gilroy Light" pitchFamily="34" charset="-122"/>
                <a:cs typeface="Gilroy Light" pitchFamily="34" charset="-120"/>
              </a:rPr>
              <a:t>внедрение в долгосрочные программы </a:t>
            </a:r>
            <a:br>
              <a:rPr lang="en-US" sz="2200" dirty="0">
                <a:solidFill>
                  <a:srgbClr val="2E3A4C"/>
                </a:solidFill>
                <a:latin typeface="Gilroy"/>
                <a:ea typeface="Gilroy Light" pitchFamily="34" charset="-122"/>
                <a:cs typeface="Gilroy Light" pitchFamily="34" charset="-120"/>
              </a:rPr>
            </a:br>
            <a:r>
              <a:rPr lang="en-US" sz="2200" dirty="0">
                <a:solidFill>
                  <a:srgbClr val="2E3A4C"/>
                </a:solidFill>
                <a:latin typeface="Gilroy"/>
                <a:ea typeface="Gilroy Light" pitchFamily="34" charset="-122"/>
                <a:cs typeface="Gilroy Light" pitchFamily="34" charset="-120"/>
              </a:rPr>
              <a:t>развития крупных государственных компаний и компаний </a:t>
            </a:r>
            <a:br>
              <a:rPr lang="en-US" sz="2200" dirty="0">
                <a:solidFill>
                  <a:srgbClr val="2E3A4C"/>
                </a:solidFill>
                <a:latin typeface="Gilroy"/>
                <a:ea typeface="Gilroy Light" pitchFamily="34" charset="-122"/>
                <a:cs typeface="Gilroy Light" pitchFamily="34" charset="-120"/>
              </a:rPr>
            </a:br>
            <a:r>
              <a:rPr lang="en-US" sz="2200" dirty="0">
                <a:solidFill>
                  <a:srgbClr val="2E3A4C"/>
                </a:solidFill>
                <a:latin typeface="Gilroy"/>
                <a:ea typeface="Gilroy Light" pitchFamily="34" charset="-122"/>
                <a:cs typeface="Gilroy Light" pitchFamily="34" charset="-120"/>
              </a:rPr>
              <a:t>с государственным участием мероприятий по повышению </a:t>
            </a:r>
            <a:br>
              <a:rPr lang="en-US" sz="2200" dirty="0">
                <a:solidFill>
                  <a:srgbClr val="2E3A4C"/>
                </a:solidFill>
                <a:latin typeface="Gilroy"/>
                <a:ea typeface="Gilroy Light" pitchFamily="34" charset="-122"/>
                <a:cs typeface="Gilroy Light" pitchFamily="34" charset="-120"/>
              </a:rPr>
            </a:br>
            <a:r>
              <a:rPr lang="en-US" sz="2200" dirty="0">
                <a:solidFill>
                  <a:srgbClr val="2E3A4C"/>
                </a:solidFill>
                <a:latin typeface="Gilroy"/>
                <a:ea typeface="Gilroy Light" pitchFamily="34" charset="-122"/>
                <a:cs typeface="Gilroy Light" pitchFamily="34" charset="-120"/>
              </a:rPr>
              <a:t>производительности труда в рамках</a:t>
            </a:r>
            <a:r>
              <a:rPr lang="en-US" sz="2200" b="1" dirty="0">
                <a:solidFill>
                  <a:srgbClr val="2E3A4C"/>
                </a:solidFill>
                <a:latin typeface="Gilroy"/>
                <a:ea typeface="Gilroy Bold" pitchFamily="34" charset="-122"/>
                <a:cs typeface="Gilroy Bold" pitchFamily="34" charset="-120"/>
              </a:rPr>
              <a:t> федерального проекта </a:t>
            </a:r>
            <a:br>
              <a:rPr lang="en-US" sz="2200" b="1" dirty="0">
                <a:solidFill>
                  <a:srgbClr val="2E3A4C"/>
                </a:solidFill>
                <a:latin typeface="Gilroy"/>
                <a:ea typeface="Gilroy Bold" pitchFamily="34" charset="-122"/>
                <a:cs typeface="Gilroy Bold" pitchFamily="34" charset="-120"/>
              </a:rPr>
            </a:br>
            <a:r>
              <a:rPr lang="en-US" sz="2200" b="1" dirty="0">
                <a:solidFill>
                  <a:srgbClr val="2E3A4C"/>
                </a:solidFill>
                <a:latin typeface="Gilroy"/>
                <a:ea typeface="Gilroy Bold" pitchFamily="34" charset="-122"/>
                <a:cs typeface="Gilroy Bold" pitchFamily="34" charset="-120"/>
              </a:rPr>
              <a:t>«Системные меры по повышению производительности труда»</a:t>
            </a:r>
            <a:endParaRPr lang="en-US" sz="2200" dirty="0">
              <a:latin typeface="Gilroy"/>
            </a:endParaRPr>
          </a:p>
        </p:txBody>
      </p:sp>
      <p:sp>
        <p:nvSpPr>
          <p:cNvPr id="18" name="Text 7"/>
          <p:cNvSpPr/>
          <p:nvPr/>
        </p:nvSpPr>
        <p:spPr>
          <a:xfrm>
            <a:off x="9970601" y="5130419"/>
            <a:ext cx="7227468" cy="9810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200" dirty="0">
                <a:solidFill>
                  <a:srgbClr val="2E3A4C"/>
                </a:solidFill>
                <a:latin typeface="Gilroy"/>
                <a:ea typeface="Gilroy Light" pitchFamily="34" charset="-122"/>
                <a:cs typeface="Gilroy Light" pitchFamily="34" charset="-120"/>
              </a:rPr>
              <a:t>разработка и внедрение программ укрепления здоровья на рабочем месте в рамках </a:t>
            </a:r>
            <a:r>
              <a:rPr lang="en-US" sz="2200" b="1" dirty="0">
                <a:solidFill>
                  <a:srgbClr val="2E3A4C"/>
                </a:solidFill>
                <a:latin typeface="Gilroy"/>
                <a:ea typeface="Gilroy Bold" pitchFamily="34" charset="-122"/>
                <a:cs typeface="Gilroy Bold" pitchFamily="34" charset="-120"/>
              </a:rPr>
              <a:t>федерального проекта «Укрепление общественного здоровья»</a:t>
            </a:r>
            <a:endParaRPr lang="en-US" sz="2200" dirty="0">
              <a:latin typeface="Gilroy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78023" y="0"/>
            <a:ext cx="975099" cy="9839325"/>
          </a:xfrm>
          <a:prstGeom prst="rect">
            <a:avLst/>
          </a:prstGeom>
        </p:spPr>
      </p:pic>
      <p:sp>
        <p:nvSpPr>
          <p:cNvPr id="11" name="Text 0"/>
          <p:cNvSpPr/>
          <p:nvPr/>
        </p:nvSpPr>
        <p:spPr>
          <a:xfrm rot="-5400000">
            <a:off x="-2047875" y="4688335"/>
            <a:ext cx="5556845" cy="21907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lnSpc>
                <a:spcPts val="1755"/>
              </a:lnSpc>
              <a:buNone/>
            </a:pPr>
            <a:r>
              <a:rPr lang="en-US" sz="1350" kern="0" spc="75" dirty="0">
                <a:solidFill>
                  <a:srgbClr val="25282B"/>
                </a:solidFill>
                <a:latin typeface="Gilroy" panose="00000500000000000000"/>
                <a:ea typeface="Gilroy Light" pitchFamily="34" charset="-122"/>
                <a:cs typeface="Gilroy Light" pitchFamily="34" charset="-120"/>
              </a:rPr>
              <a:t>Национальная Ассоциация Охраны Труда</a:t>
            </a:r>
            <a:endParaRPr lang="en-US" sz="1350" dirty="0">
              <a:latin typeface="Gilroy" panose="00000500000000000000"/>
            </a:endParaRPr>
          </a:p>
        </p:txBody>
      </p:sp>
      <p:sp>
        <p:nvSpPr>
          <p:cNvPr id="20" name="Текстовое поле 4">
            <a:extLst>
              <a:ext uri="{FF2B5EF4-FFF2-40B4-BE49-F238E27FC236}">
                <a16:creationId xmlns:a16="http://schemas.microsoft.com/office/drawing/2014/main" id="{0F891ECC-98E0-4A64-A99C-2C465B7771D1}"/>
              </a:ext>
            </a:extLst>
          </p:cNvPr>
          <p:cNvSpPr txBox="1"/>
          <p:nvPr/>
        </p:nvSpPr>
        <p:spPr>
          <a:xfrm>
            <a:off x="7502105" y="5650139"/>
            <a:ext cx="3397727" cy="83138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ru-RU" altLang="en-US" sz="2585" dirty="0">
                <a:latin typeface="Gilroy" panose="00000500000000000000"/>
              </a:rPr>
              <a:t>Специальная оценка условий труда</a:t>
            </a:r>
          </a:p>
        </p:txBody>
      </p:sp>
      <p:sp>
        <p:nvSpPr>
          <p:cNvPr id="22" name="Текстовое поле 6">
            <a:extLst>
              <a:ext uri="{FF2B5EF4-FFF2-40B4-BE49-F238E27FC236}">
                <a16:creationId xmlns:a16="http://schemas.microsoft.com/office/drawing/2014/main" id="{1DA7F937-9E18-4F08-BB23-4A4A1F4CC329}"/>
              </a:ext>
            </a:extLst>
          </p:cNvPr>
          <p:cNvSpPr txBox="1"/>
          <p:nvPr/>
        </p:nvSpPr>
        <p:spPr>
          <a:xfrm>
            <a:off x="7498901" y="2768575"/>
            <a:ext cx="3404134" cy="117616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ru-RU" altLang="en-US" sz="2585" dirty="0">
                <a:latin typeface="Gilroy" panose="00000500000000000000"/>
              </a:rPr>
              <a:t>Оценка профессиональных рисков</a:t>
            </a:r>
          </a:p>
        </p:txBody>
      </p:sp>
      <p:sp>
        <p:nvSpPr>
          <p:cNvPr id="38" name="Текстовое поле 8">
            <a:extLst>
              <a:ext uri="{FF2B5EF4-FFF2-40B4-BE49-F238E27FC236}">
                <a16:creationId xmlns:a16="http://schemas.microsoft.com/office/drawing/2014/main" id="{CD88873C-2C57-479C-8352-761893BDAF68}"/>
              </a:ext>
            </a:extLst>
          </p:cNvPr>
          <p:cNvSpPr txBox="1"/>
          <p:nvPr/>
        </p:nvSpPr>
        <p:spPr>
          <a:xfrm>
            <a:off x="1777936" y="1105911"/>
            <a:ext cx="3996772" cy="117616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ru-RU" altLang="en-US" sz="2585" dirty="0">
                <a:latin typeface="Gilroy" panose="00000500000000000000"/>
              </a:rPr>
              <a:t>Проведение</a:t>
            </a:r>
          </a:p>
          <a:p>
            <a:pPr algn="ctr"/>
            <a:r>
              <a:rPr lang="ru-RU" altLang="en-US" sz="2585" dirty="0">
                <a:latin typeface="Gilroy" panose="00000500000000000000"/>
              </a:rPr>
              <a:t>медицинских</a:t>
            </a:r>
          </a:p>
          <a:p>
            <a:pPr algn="ctr"/>
            <a:r>
              <a:rPr lang="ru-RU" altLang="en-US" sz="2585" dirty="0">
                <a:latin typeface="Gilroy" panose="00000500000000000000"/>
              </a:rPr>
              <a:t> осмотров</a:t>
            </a:r>
          </a:p>
        </p:txBody>
      </p:sp>
      <p:sp>
        <p:nvSpPr>
          <p:cNvPr id="42" name="Текстовое поле 13">
            <a:extLst>
              <a:ext uri="{FF2B5EF4-FFF2-40B4-BE49-F238E27FC236}">
                <a16:creationId xmlns:a16="http://schemas.microsoft.com/office/drawing/2014/main" id="{E544C9F0-5E1E-455D-9A97-01B61E075516}"/>
              </a:ext>
            </a:extLst>
          </p:cNvPr>
          <p:cNvSpPr txBox="1"/>
          <p:nvPr/>
        </p:nvSpPr>
        <p:spPr>
          <a:xfrm>
            <a:off x="1793806" y="2982470"/>
            <a:ext cx="3965033" cy="8376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ru-RU" altLang="en-US" sz="2585" dirty="0">
                <a:latin typeface="Gilroy" panose="00000500000000000000"/>
              </a:rPr>
              <a:t>Обучение работников</a:t>
            </a:r>
          </a:p>
          <a:p>
            <a:pPr algn="ctr"/>
            <a:r>
              <a:rPr lang="ru-RU" altLang="en-US" sz="2585" dirty="0">
                <a:latin typeface="Gilroy" panose="00000500000000000000"/>
              </a:rPr>
              <a:t> по охране труда</a:t>
            </a:r>
          </a:p>
        </p:txBody>
      </p:sp>
      <p:sp>
        <p:nvSpPr>
          <p:cNvPr id="43" name="Текстовое поле 14">
            <a:extLst>
              <a:ext uri="{FF2B5EF4-FFF2-40B4-BE49-F238E27FC236}">
                <a16:creationId xmlns:a16="http://schemas.microsoft.com/office/drawing/2014/main" id="{D2260259-F7C6-4535-83FA-A39B1040A6EF}"/>
              </a:ext>
            </a:extLst>
          </p:cNvPr>
          <p:cNvSpPr txBox="1"/>
          <p:nvPr/>
        </p:nvSpPr>
        <p:spPr>
          <a:xfrm>
            <a:off x="1796447" y="4692587"/>
            <a:ext cx="3959750" cy="7921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ru-RU" altLang="en-US" sz="2585" dirty="0">
                <a:latin typeface="Gilroy" panose="00000500000000000000"/>
              </a:rPr>
              <a:t>Обеспечение</a:t>
            </a:r>
          </a:p>
          <a:p>
            <a:pPr algn="ctr"/>
            <a:r>
              <a:rPr lang="ru-RU" altLang="en-US" sz="2585" dirty="0">
                <a:latin typeface="Gilroy" panose="00000500000000000000"/>
              </a:rPr>
              <a:t> работников СИЗ</a:t>
            </a:r>
          </a:p>
        </p:txBody>
      </p:sp>
      <p:sp>
        <p:nvSpPr>
          <p:cNvPr id="44" name="Текстовое поле 15">
            <a:extLst>
              <a:ext uri="{FF2B5EF4-FFF2-40B4-BE49-F238E27FC236}">
                <a16:creationId xmlns:a16="http://schemas.microsoft.com/office/drawing/2014/main" id="{FA3478A0-A2B4-4E07-81C3-899416B26C21}"/>
              </a:ext>
            </a:extLst>
          </p:cNvPr>
          <p:cNvSpPr txBox="1"/>
          <p:nvPr/>
        </p:nvSpPr>
        <p:spPr>
          <a:xfrm>
            <a:off x="1780577" y="6187911"/>
            <a:ext cx="3991490" cy="117616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ru-RU" altLang="en-US" sz="2585" dirty="0">
                <a:latin typeface="Gilroy" panose="00000500000000000000"/>
              </a:rPr>
              <a:t>Выдача работникам</a:t>
            </a:r>
          </a:p>
          <a:p>
            <a:pPr algn="ctr"/>
            <a:r>
              <a:rPr lang="ru-RU" altLang="en-US" sz="2585" dirty="0">
                <a:latin typeface="Gilroy" panose="00000500000000000000"/>
              </a:rPr>
              <a:t> молока или др., </a:t>
            </a:r>
          </a:p>
          <a:p>
            <a:pPr algn="ctr"/>
            <a:r>
              <a:rPr lang="ru-RU" altLang="en-US" sz="2585" dirty="0">
                <a:latin typeface="Gilroy" panose="00000500000000000000"/>
              </a:rPr>
              <a:t>обеспечение ЛПП</a:t>
            </a:r>
          </a:p>
        </p:txBody>
      </p:sp>
      <p:sp>
        <p:nvSpPr>
          <p:cNvPr id="32" name="Текстовое поле 30">
            <a:extLst>
              <a:ext uri="{FF2B5EF4-FFF2-40B4-BE49-F238E27FC236}">
                <a16:creationId xmlns:a16="http://schemas.microsoft.com/office/drawing/2014/main" id="{38F9F855-834D-41D1-AFB9-FA90F15AD43A}"/>
              </a:ext>
            </a:extLst>
          </p:cNvPr>
          <p:cNvSpPr txBox="1"/>
          <p:nvPr/>
        </p:nvSpPr>
        <p:spPr>
          <a:xfrm>
            <a:off x="1766358" y="7824895"/>
            <a:ext cx="4019929" cy="117616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ru-RU" altLang="en-US" sz="2585" dirty="0">
                <a:latin typeface="Gilroy" panose="00000500000000000000"/>
              </a:rPr>
              <a:t>Обеспечение соответствующих режимов труда и отдыха работников</a:t>
            </a:r>
          </a:p>
        </p:txBody>
      </p:sp>
      <p:sp>
        <p:nvSpPr>
          <p:cNvPr id="49" name="Текстовое поле 20">
            <a:extLst>
              <a:ext uri="{FF2B5EF4-FFF2-40B4-BE49-F238E27FC236}">
                <a16:creationId xmlns:a16="http://schemas.microsoft.com/office/drawing/2014/main" id="{E23E6153-9702-44C0-8ADC-366A65B2AABC}"/>
              </a:ext>
            </a:extLst>
          </p:cNvPr>
          <p:cNvSpPr txBox="1"/>
          <p:nvPr/>
        </p:nvSpPr>
        <p:spPr>
          <a:xfrm>
            <a:off x="12577794" y="2232035"/>
            <a:ext cx="5075791" cy="22504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ru-RU" altLang="en-US" sz="2585" dirty="0">
                <a:latin typeface="Gilroy" panose="00000500000000000000"/>
              </a:rPr>
              <a:t>Взаимодействие</a:t>
            </a:r>
          </a:p>
          <a:p>
            <a:pPr algn="ctr"/>
            <a:r>
              <a:rPr lang="ru-RU" altLang="en-US" sz="2585" dirty="0">
                <a:latin typeface="Gilroy" panose="00000500000000000000"/>
              </a:rPr>
              <a:t> с государственными надзорными органами, органами</a:t>
            </a:r>
          </a:p>
          <a:p>
            <a:pPr algn="ctr"/>
            <a:r>
              <a:rPr lang="ru-RU" altLang="en-US" sz="2585" dirty="0">
                <a:latin typeface="Gilroy" panose="00000500000000000000"/>
              </a:rPr>
              <a:t> исполнительной власти и профсоюзного контроля</a:t>
            </a:r>
          </a:p>
        </p:txBody>
      </p:sp>
      <p:sp>
        <p:nvSpPr>
          <p:cNvPr id="52" name="Текстовое поле 26">
            <a:extLst>
              <a:ext uri="{FF2B5EF4-FFF2-40B4-BE49-F238E27FC236}">
                <a16:creationId xmlns:a16="http://schemas.microsoft.com/office/drawing/2014/main" id="{455CE705-EAF2-49B0-A33E-7023799A7F42}"/>
              </a:ext>
            </a:extLst>
          </p:cNvPr>
          <p:cNvSpPr txBox="1"/>
          <p:nvPr/>
        </p:nvSpPr>
        <p:spPr>
          <a:xfrm>
            <a:off x="12564388" y="4871645"/>
            <a:ext cx="5102602" cy="8969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ru-RU" altLang="en-US" sz="2585" dirty="0">
                <a:latin typeface="Gilroy" panose="00000500000000000000"/>
              </a:rPr>
              <a:t>Реагирование на несчастные случаи</a:t>
            </a:r>
          </a:p>
        </p:txBody>
      </p:sp>
      <p:sp>
        <p:nvSpPr>
          <p:cNvPr id="53" name="Текстовое поле 27">
            <a:extLst>
              <a:ext uri="{FF2B5EF4-FFF2-40B4-BE49-F238E27FC236}">
                <a16:creationId xmlns:a16="http://schemas.microsoft.com/office/drawing/2014/main" id="{149E4D56-2514-4183-9A24-03F55EDE95EB}"/>
              </a:ext>
            </a:extLst>
          </p:cNvPr>
          <p:cNvSpPr txBox="1"/>
          <p:nvPr/>
        </p:nvSpPr>
        <p:spPr>
          <a:xfrm>
            <a:off x="12579068" y="6182066"/>
            <a:ext cx="5073242" cy="8726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ru-RU" altLang="en-US" sz="2585" dirty="0">
                <a:latin typeface="Gilroy" panose="00000500000000000000"/>
              </a:rPr>
              <a:t>Реагирование на профессиональные заболевания</a:t>
            </a: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BD93C376-22BB-479D-B39E-28D6AFFAE0D4}"/>
              </a:ext>
            </a:extLst>
          </p:cNvPr>
          <p:cNvSpPr/>
          <p:nvPr/>
        </p:nvSpPr>
        <p:spPr>
          <a:xfrm>
            <a:off x="1777937" y="1033460"/>
            <a:ext cx="3996771" cy="1420324"/>
          </a:xfrm>
          <a:prstGeom prst="roundRect">
            <a:avLst/>
          </a:prstGeom>
          <a:noFill/>
          <a:ln w="38100">
            <a:solidFill>
              <a:srgbClr val="5EB9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Gilroy" panose="00000500000000000000"/>
            </a:endParaRPr>
          </a:p>
        </p:txBody>
      </p:sp>
      <p:sp>
        <p:nvSpPr>
          <p:cNvPr id="56" name="Прямоугольник: скругленные углы 55">
            <a:extLst>
              <a:ext uri="{FF2B5EF4-FFF2-40B4-BE49-F238E27FC236}">
                <a16:creationId xmlns:a16="http://schemas.microsoft.com/office/drawing/2014/main" id="{0F6A6730-C323-4B06-908C-B5AB14D87D1B}"/>
              </a:ext>
            </a:extLst>
          </p:cNvPr>
          <p:cNvSpPr/>
          <p:nvPr/>
        </p:nvSpPr>
        <p:spPr>
          <a:xfrm>
            <a:off x="1798453" y="2691144"/>
            <a:ext cx="3955739" cy="1420324"/>
          </a:xfrm>
          <a:prstGeom prst="roundRect">
            <a:avLst/>
          </a:prstGeom>
          <a:noFill/>
          <a:ln w="38100">
            <a:solidFill>
              <a:srgbClr val="5EB9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Gilroy" panose="00000500000000000000"/>
            </a:endParaRPr>
          </a:p>
        </p:txBody>
      </p:sp>
      <p:sp>
        <p:nvSpPr>
          <p:cNvPr id="57" name="Прямоугольник: скругленные углы 56">
            <a:extLst>
              <a:ext uri="{FF2B5EF4-FFF2-40B4-BE49-F238E27FC236}">
                <a16:creationId xmlns:a16="http://schemas.microsoft.com/office/drawing/2014/main" id="{5E2CF204-EFFB-4193-ACB5-2C13C190E325}"/>
              </a:ext>
            </a:extLst>
          </p:cNvPr>
          <p:cNvSpPr/>
          <p:nvPr/>
        </p:nvSpPr>
        <p:spPr>
          <a:xfrm>
            <a:off x="1777937" y="4412313"/>
            <a:ext cx="3996771" cy="1420324"/>
          </a:xfrm>
          <a:prstGeom prst="roundRect">
            <a:avLst/>
          </a:prstGeom>
          <a:noFill/>
          <a:ln w="38100">
            <a:solidFill>
              <a:srgbClr val="5EB9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Gilroy" panose="00000500000000000000"/>
            </a:endParaRPr>
          </a:p>
        </p:txBody>
      </p:sp>
      <p:sp>
        <p:nvSpPr>
          <p:cNvPr id="58" name="Прямоугольник: скругленные углы 57">
            <a:extLst>
              <a:ext uri="{FF2B5EF4-FFF2-40B4-BE49-F238E27FC236}">
                <a16:creationId xmlns:a16="http://schemas.microsoft.com/office/drawing/2014/main" id="{5EC98B32-0502-4568-B130-3BDF6B669210}"/>
              </a:ext>
            </a:extLst>
          </p:cNvPr>
          <p:cNvSpPr/>
          <p:nvPr/>
        </p:nvSpPr>
        <p:spPr>
          <a:xfrm>
            <a:off x="1777937" y="6065831"/>
            <a:ext cx="3996771" cy="1420324"/>
          </a:xfrm>
          <a:prstGeom prst="roundRect">
            <a:avLst/>
          </a:prstGeom>
          <a:noFill/>
          <a:ln w="38100">
            <a:solidFill>
              <a:srgbClr val="5EB9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Gilroy" panose="00000500000000000000"/>
            </a:endParaRPr>
          </a:p>
        </p:txBody>
      </p:sp>
      <p:sp>
        <p:nvSpPr>
          <p:cNvPr id="59" name="Прямоугольник: скругленные углы 58">
            <a:extLst>
              <a:ext uri="{FF2B5EF4-FFF2-40B4-BE49-F238E27FC236}">
                <a16:creationId xmlns:a16="http://schemas.microsoft.com/office/drawing/2014/main" id="{32B15515-B68A-4612-B7F4-82B0A5CF00D7}"/>
              </a:ext>
            </a:extLst>
          </p:cNvPr>
          <p:cNvSpPr/>
          <p:nvPr/>
        </p:nvSpPr>
        <p:spPr>
          <a:xfrm>
            <a:off x="1777937" y="7787000"/>
            <a:ext cx="3996771" cy="1420324"/>
          </a:xfrm>
          <a:prstGeom prst="roundRect">
            <a:avLst/>
          </a:prstGeom>
          <a:noFill/>
          <a:ln w="38100">
            <a:solidFill>
              <a:srgbClr val="5EB9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Gilroy" panose="00000500000000000000"/>
            </a:endParaRP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44B932C0-D1E0-45E0-809D-E4572EF59069}"/>
              </a:ext>
            </a:extLst>
          </p:cNvPr>
          <p:cNvCxnSpPr>
            <a:stCxn id="4" idx="3"/>
          </p:cNvCxnSpPr>
          <p:nvPr/>
        </p:nvCxnSpPr>
        <p:spPr>
          <a:xfrm flipV="1">
            <a:off x="5774708" y="1739116"/>
            <a:ext cx="385297" cy="4506"/>
          </a:xfrm>
          <a:prstGeom prst="line">
            <a:avLst/>
          </a:prstGeom>
          <a:ln w="38100">
            <a:solidFill>
              <a:srgbClr val="5EB9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>
            <a:extLst>
              <a:ext uri="{FF2B5EF4-FFF2-40B4-BE49-F238E27FC236}">
                <a16:creationId xmlns:a16="http://schemas.microsoft.com/office/drawing/2014/main" id="{44E710F1-87B3-4373-886A-070D69F1A184}"/>
              </a:ext>
            </a:extLst>
          </p:cNvPr>
          <p:cNvCxnSpPr>
            <a:cxnSpLocks/>
            <a:stCxn id="56" idx="3"/>
          </p:cNvCxnSpPr>
          <p:nvPr/>
        </p:nvCxnSpPr>
        <p:spPr>
          <a:xfrm>
            <a:off x="5754192" y="3401306"/>
            <a:ext cx="518153" cy="0"/>
          </a:xfrm>
          <a:prstGeom prst="line">
            <a:avLst/>
          </a:prstGeom>
          <a:ln w="38100">
            <a:solidFill>
              <a:srgbClr val="5EB9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>
            <a:extLst>
              <a:ext uri="{FF2B5EF4-FFF2-40B4-BE49-F238E27FC236}">
                <a16:creationId xmlns:a16="http://schemas.microsoft.com/office/drawing/2014/main" id="{7B1F8C97-1E26-4018-B490-9F33FEBBF25C}"/>
              </a:ext>
            </a:extLst>
          </p:cNvPr>
          <p:cNvCxnSpPr>
            <a:cxnSpLocks/>
            <a:stCxn id="57" idx="3"/>
          </p:cNvCxnSpPr>
          <p:nvPr/>
        </p:nvCxnSpPr>
        <p:spPr>
          <a:xfrm>
            <a:off x="5774708" y="5122475"/>
            <a:ext cx="517790" cy="1"/>
          </a:xfrm>
          <a:prstGeom prst="line">
            <a:avLst/>
          </a:prstGeom>
          <a:ln w="38100">
            <a:solidFill>
              <a:srgbClr val="5EB9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>
            <a:extLst>
              <a:ext uri="{FF2B5EF4-FFF2-40B4-BE49-F238E27FC236}">
                <a16:creationId xmlns:a16="http://schemas.microsoft.com/office/drawing/2014/main" id="{A5593784-F22F-4406-AE25-8072262269E1}"/>
              </a:ext>
            </a:extLst>
          </p:cNvPr>
          <p:cNvCxnSpPr>
            <a:cxnSpLocks/>
            <a:stCxn id="58" idx="3"/>
          </p:cNvCxnSpPr>
          <p:nvPr/>
        </p:nvCxnSpPr>
        <p:spPr>
          <a:xfrm>
            <a:off x="5774708" y="6775993"/>
            <a:ext cx="515512" cy="0"/>
          </a:xfrm>
          <a:prstGeom prst="line">
            <a:avLst/>
          </a:prstGeom>
          <a:ln w="38100">
            <a:solidFill>
              <a:srgbClr val="5EB9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>
            <a:extLst>
              <a:ext uri="{FF2B5EF4-FFF2-40B4-BE49-F238E27FC236}">
                <a16:creationId xmlns:a16="http://schemas.microsoft.com/office/drawing/2014/main" id="{DE47A832-2166-4644-BDA9-33374A25C0A4}"/>
              </a:ext>
            </a:extLst>
          </p:cNvPr>
          <p:cNvCxnSpPr/>
          <p:nvPr/>
        </p:nvCxnSpPr>
        <p:spPr>
          <a:xfrm flipV="1">
            <a:off x="5770446" y="8530747"/>
            <a:ext cx="395324" cy="4507"/>
          </a:xfrm>
          <a:prstGeom prst="line">
            <a:avLst/>
          </a:prstGeom>
          <a:ln w="38100">
            <a:solidFill>
              <a:srgbClr val="5EB9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авая круглая скобка 9">
            <a:extLst>
              <a:ext uri="{FF2B5EF4-FFF2-40B4-BE49-F238E27FC236}">
                <a16:creationId xmlns:a16="http://schemas.microsoft.com/office/drawing/2014/main" id="{78E7C78F-657B-421B-94A6-AC55AE497BF1}"/>
              </a:ext>
            </a:extLst>
          </p:cNvPr>
          <p:cNvSpPr/>
          <p:nvPr/>
        </p:nvSpPr>
        <p:spPr>
          <a:xfrm>
            <a:off x="6126714" y="1739116"/>
            <a:ext cx="163506" cy="6791631"/>
          </a:xfrm>
          <a:prstGeom prst="rightBracket">
            <a:avLst/>
          </a:prstGeom>
          <a:ln w="38100">
            <a:solidFill>
              <a:srgbClr val="5EB9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latin typeface="Gilroy" panose="00000500000000000000"/>
            </a:endParaRPr>
          </a:p>
        </p:txBody>
      </p:sp>
      <p:sp>
        <p:nvSpPr>
          <p:cNvPr id="71" name="Прямоугольник: скругленные углы 70">
            <a:extLst>
              <a:ext uri="{FF2B5EF4-FFF2-40B4-BE49-F238E27FC236}">
                <a16:creationId xmlns:a16="http://schemas.microsoft.com/office/drawing/2014/main" id="{EED4C4AD-603C-4735-A384-7730A4C720D6}"/>
              </a:ext>
            </a:extLst>
          </p:cNvPr>
          <p:cNvSpPr/>
          <p:nvPr/>
        </p:nvSpPr>
        <p:spPr>
          <a:xfrm>
            <a:off x="7504823" y="2651719"/>
            <a:ext cx="3392291" cy="1420324"/>
          </a:xfrm>
          <a:prstGeom prst="roundRect">
            <a:avLst/>
          </a:prstGeom>
          <a:noFill/>
          <a:ln w="38100">
            <a:solidFill>
              <a:srgbClr val="719E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Gilroy" panose="00000500000000000000"/>
            </a:endParaRPr>
          </a:p>
        </p:txBody>
      </p:sp>
      <p:sp>
        <p:nvSpPr>
          <p:cNvPr id="72" name="Прямоугольник: скругленные углы 71">
            <a:extLst>
              <a:ext uri="{FF2B5EF4-FFF2-40B4-BE49-F238E27FC236}">
                <a16:creationId xmlns:a16="http://schemas.microsoft.com/office/drawing/2014/main" id="{9F13F987-0199-4826-8F02-EF29F5CF58CD}"/>
              </a:ext>
            </a:extLst>
          </p:cNvPr>
          <p:cNvSpPr/>
          <p:nvPr/>
        </p:nvSpPr>
        <p:spPr>
          <a:xfrm>
            <a:off x="7504823" y="5355669"/>
            <a:ext cx="3392291" cy="1420324"/>
          </a:xfrm>
          <a:prstGeom prst="roundRect">
            <a:avLst/>
          </a:prstGeom>
          <a:noFill/>
          <a:ln w="38100">
            <a:solidFill>
              <a:srgbClr val="719E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Gilroy" panose="00000500000000000000"/>
            </a:endParaRPr>
          </a:p>
        </p:txBody>
      </p:sp>
      <p:sp>
        <p:nvSpPr>
          <p:cNvPr id="73" name="Левая круглая скобка 72">
            <a:extLst>
              <a:ext uri="{FF2B5EF4-FFF2-40B4-BE49-F238E27FC236}">
                <a16:creationId xmlns:a16="http://schemas.microsoft.com/office/drawing/2014/main" id="{F72BF6D3-C816-47D4-A018-00AD0907E440}"/>
              </a:ext>
            </a:extLst>
          </p:cNvPr>
          <p:cNvSpPr/>
          <p:nvPr/>
        </p:nvSpPr>
        <p:spPr>
          <a:xfrm>
            <a:off x="7237001" y="3263115"/>
            <a:ext cx="261900" cy="3087754"/>
          </a:xfrm>
          <a:prstGeom prst="leftBracket">
            <a:avLst/>
          </a:prstGeom>
          <a:ln w="38100">
            <a:solidFill>
              <a:srgbClr val="719E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latin typeface="Gilroy" panose="00000500000000000000"/>
            </a:endParaRPr>
          </a:p>
        </p:txBody>
      </p:sp>
      <p:sp>
        <p:nvSpPr>
          <p:cNvPr id="74" name="Левая круглая скобка 73">
            <a:extLst>
              <a:ext uri="{FF2B5EF4-FFF2-40B4-BE49-F238E27FC236}">
                <a16:creationId xmlns:a16="http://schemas.microsoft.com/office/drawing/2014/main" id="{BFDF85F3-BFBE-40CA-9899-EDB6974036C7}"/>
              </a:ext>
            </a:extLst>
          </p:cNvPr>
          <p:cNvSpPr/>
          <p:nvPr/>
        </p:nvSpPr>
        <p:spPr>
          <a:xfrm rot="10800000">
            <a:off x="10921765" y="3246184"/>
            <a:ext cx="261900" cy="3087754"/>
          </a:xfrm>
          <a:prstGeom prst="leftBracket">
            <a:avLst/>
          </a:prstGeom>
          <a:ln w="38100">
            <a:solidFill>
              <a:srgbClr val="719E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latin typeface="Gilroy" panose="00000500000000000000"/>
            </a:endParaRPr>
          </a:p>
        </p:txBody>
      </p:sp>
      <p:sp>
        <p:nvSpPr>
          <p:cNvPr id="75" name="Стрелка: влево 74">
            <a:extLst>
              <a:ext uri="{FF2B5EF4-FFF2-40B4-BE49-F238E27FC236}">
                <a16:creationId xmlns:a16="http://schemas.microsoft.com/office/drawing/2014/main" id="{1F20CB50-8615-4EEB-B882-945297DDC701}"/>
              </a:ext>
            </a:extLst>
          </p:cNvPr>
          <p:cNvSpPr/>
          <p:nvPr/>
        </p:nvSpPr>
        <p:spPr>
          <a:xfrm>
            <a:off x="6397066" y="4466579"/>
            <a:ext cx="603924" cy="641820"/>
          </a:xfrm>
          <a:prstGeom prst="leftArrow">
            <a:avLst/>
          </a:prstGeom>
          <a:noFill/>
          <a:ln w="38100">
            <a:solidFill>
              <a:srgbClr val="5EB9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Gilroy" panose="00000500000000000000"/>
            </a:endParaRPr>
          </a:p>
        </p:txBody>
      </p:sp>
      <p:sp>
        <p:nvSpPr>
          <p:cNvPr id="76" name="Прямоугольник: скругленные углы 75">
            <a:extLst>
              <a:ext uri="{FF2B5EF4-FFF2-40B4-BE49-F238E27FC236}">
                <a16:creationId xmlns:a16="http://schemas.microsoft.com/office/drawing/2014/main" id="{CF4760E0-FBB7-4005-8D90-020A53DC0390}"/>
              </a:ext>
            </a:extLst>
          </p:cNvPr>
          <p:cNvSpPr/>
          <p:nvPr/>
        </p:nvSpPr>
        <p:spPr>
          <a:xfrm>
            <a:off x="12568856" y="2224114"/>
            <a:ext cx="5093666" cy="2154985"/>
          </a:xfrm>
          <a:prstGeom prst="roundRect">
            <a:avLst/>
          </a:prstGeom>
          <a:noFill/>
          <a:ln w="38100">
            <a:solidFill>
              <a:srgbClr val="719E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Gilroy" panose="00000500000000000000"/>
            </a:endParaRPr>
          </a:p>
        </p:txBody>
      </p:sp>
      <p:sp>
        <p:nvSpPr>
          <p:cNvPr id="77" name="Прямоугольник: скругленные углы 76">
            <a:extLst>
              <a:ext uri="{FF2B5EF4-FFF2-40B4-BE49-F238E27FC236}">
                <a16:creationId xmlns:a16="http://schemas.microsoft.com/office/drawing/2014/main" id="{7BF19155-67CD-4B95-B27B-64DB70E16E8C}"/>
              </a:ext>
            </a:extLst>
          </p:cNvPr>
          <p:cNvSpPr/>
          <p:nvPr/>
        </p:nvSpPr>
        <p:spPr>
          <a:xfrm>
            <a:off x="12568856" y="4779709"/>
            <a:ext cx="5093666" cy="988920"/>
          </a:xfrm>
          <a:prstGeom prst="roundRect">
            <a:avLst/>
          </a:prstGeom>
          <a:noFill/>
          <a:ln w="38100">
            <a:solidFill>
              <a:srgbClr val="719E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Gilroy" panose="00000500000000000000"/>
            </a:endParaRPr>
          </a:p>
        </p:txBody>
      </p:sp>
      <p:sp>
        <p:nvSpPr>
          <p:cNvPr id="78" name="Прямоугольник: скругленные углы 77">
            <a:extLst>
              <a:ext uri="{FF2B5EF4-FFF2-40B4-BE49-F238E27FC236}">
                <a16:creationId xmlns:a16="http://schemas.microsoft.com/office/drawing/2014/main" id="{AF53D3A5-90CF-442E-ADCF-8F4BC22AFCC0}"/>
              </a:ext>
            </a:extLst>
          </p:cNvPr>
          <p:cNvSpPr/>
          <p:nvPr/>
        </p:nvSpPr>
        <p:spPr>
          <a:xfrm>
            <a:off x="12568856" y="6065831"/>
            <a:ext cx="5093666" cy="1093886"/>
          </a:xfrm>
          <a:prstGeom prst="roundRect">
            <a:avLst/>
          </a:prstGeom>
          <a:noFill/>
          <a:ln w="38100">
            <a:solidFill>
              <a:srgbClr val="719E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Gilroy" panose="00000500000000000000"/>
            </a:endParaRPr>
          </a:p>
        </p:txBody>
      </p:sp>
      <p:sp>
        <p:nvSpPr>
          <p:cNvPr id="79" name="Стрелка: влево 78">
            <a:extLst>
              <a:ext uri="{FF2B5EF4-FFF2-40B4-BE49-F238E27FC236}">
                <a16:creationId xmlns:a16="http://schemas.microsoft.com/office/drawing/2014/main" id="{28569510-C39C-475F-A05C-579B660037BE}"/>
              </a:ext>
            </a:extLst>
          </p:cNvPr>
          <p:cNvSpPr/>
          <p:nvPr/>
        </p:nvSpPr>
        <p:spPr>
          <a:xfrm>
            <a:off x="11325636" y="4466579"/>
            <a:ext cx="603924" cy="641820"/>
          </a:xfrm>
          <a:prstGeom prst="leftArrow">
            <a:avLst/>
          </a:prstGeom>
          <a:noFill/>
          <a:ln w="38100">
            <a:solidFill>
              <a:srgbClr val="719E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Gilroy" panose="00000500000000000000"/>
            </a:endParaRPr>
          </a:p>
        </p:txBody>
      </p:sp>
      <p:sp>
        <p:nvSpPr>
          <p:cNvPr id="80" name="Левая круглая скобка 79">
            <a:extLst>
              <a:ext uri="{FF2B5EF4-FFF2-40B4-BE49-F238E27FC236}">
                <a16:creationId xmlns:a16="http://schemas.microsoft.com/office/drawing/2014/main" id="{02CC28F8-D6E4-4513-A328-0C23DD796FA4}"/>
              </a:ext>
            </a:extLst>
          </p:cNvPr>
          <p:cNvSpPr/>
          <p:nvPr/>
        </p:nvSpPr>
        <p:spPr>
          <a:xfrm>
            <a:off x="12115242" y="3271586"/>
            <a:ext cx="463826" cy="3364963"/>
          </a:xfrm>
          <a:prstGeom prst="leftBracket">
            <a:avLst/>
          </a:prstGeom>
          <a:ln w="38100">
            <a:solidFill>
              <a:srgbClr val="719E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latin typeface="Gilroy" panose="00000500000000000000"/>
            </a:endParaRPr>
          </a:p>
        </p:txBody>
      </p:sp>
      <p:cxnSp>
        <p:nvCxnSpPr>
          <p:cNvPr id="91" name="Прямая соединительная линия 90">
            <a:extLst>
              <a:ext uri="{FF2B5EF4-FFF2-40B4-BE49-F238E27FC236}">
                <a16:creationId xmlns:a16="http://schemas.microsoft.com/office/drawing/2014/main" id="{3F0858FA-FE6D-406B-97A9-0FBAB202B232}"/>
              </a:ext>
            </a:extLst>
          </p:cNvPr>
          <p:cNvCxnSpPr>
            <a:cxnSpLocks/>
            <a:endCxn id="77" idx="1"/>
          </p:cNvCxnSpPr>
          <p:nvPr/>
        </p:nvCxnSpPr>
        <p:spPr>
          <a:xfrm>
            <a:off x="12115242" y="5274169"/>
            <a:ext cx="453614" cy="0"/>
          </a:xfrm>
          <a:prstGeom prst="line">
            <a:avLst/>
          </a:prstGeom>
          <a:ln w="38100">
            <a:solidFill>
              <a:srgbClr val="719E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68940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Полилиния: фигура 72"/>
          <p:cNvSpPr/>
          <p:nvPr/>
        </p:nvSpPr>
        <p:spPr>
          <a:xfrm rot="1166902">
            <a:off x="12460892" y="2780164"/>
            <a:ext cx="10195927" cy="11571285"/>
          </a:xfrm>
          <a:custGeom>
            <a:avLst/>
            <a:gdLst>
              <a:gd name="connsiteX0" fmla="*/ 5588606 w 7066886"/>
              <a:gd name="connsiteY0" fmla="*/ 0 h 10165080"/>
              <a:gd name="connsiteX1" fmla="*/ 2357726 w 7066886"/>
              <a:gd name="connsiteY1" fmla="*/ 2773680 h 10165080"/>
              <a:gd name="connsiteX2" fmla="*/ 4567526 w 7066886"/>
              <a:gd name="connsiteY2" fmla="*/ 4145280 h 10165080"/>
              <a:gd name="connsiteX3" fmla="*/ 3104486 w 7066886"/>
              <a:gd name="connsiteY3" fmla="*/ 6233160 h 10165080"/>
              <a:gd name="connsiteX4" fmla="*/ 330806 w 7066886"/>
              <a:gd name="connsiteY4" fmla="*/ 5882640 h 10165080"/>
              <a:gd name="connsiteX5" fmla="*/ 361286 w 7066886"/>
              <a:gd name="connsiteY5" fmla="*/ 8092440 h 10165080"/>
              <a:gd name="connsiteX6" fmla="*/ 3119726 w 7066886"/>
              <a:gd name="connsiteY6" fmla="*/ 9418320 h 10165080"/>
              <a:gd name="connsiteX7" fmla="*/ 7066886 w 7066886"/>
              <a:gd name="connsiteY7" fmla="*/ 10165080 h 1016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66886" h="10165080">
                <a:moveTo>
                  <a:pt x="5588606" y="0"/>
                </a:moveTo>
                <a:cubicBezTo>
                  <a:pt x="4058256" y="1041400"/>
                  <a:pt x="2527906" y="2082800"/>
                  <a:pt x="2357726" y="2773680"/>
                </a:cubicBezTo>
                <a:cubicBezTo>
                  <a:pt x="2187546" y="3464560"/>
                  <a:pt x="4443066" y="3568700"/>
                  <a:pt x="4567526" y="4145280"/>
                </a:cubicBezTo>
                <a:cubicBezTo>
                  <a:pt x="4691986" y="4721860"/>
                  <a:pt x="3810606" y="5943600"/>
                  <a:pt x="3104486" y="6233160"/>
                </a:cubicBezTo>
                <a:cubicBezTo>
                  <a:pt x="2398366" y="6522720"/>
                  <a:pt x="788006" y="5572760"/>
                  <a:pt x="330806" y="5882640"/>
                </a:cubicBezTo>
                <a:cubicBezTo>
                  <a:pt x="-126394" y="6192520"/>
                  <a:pt x="-103534" y="7503160"/>
                  <a:pt x="361286" y="8092440"/>
                </a:cubicBezTo>
                <a:cubicBezTo>
                  <a:pt x="826106" y="8681720"/>
                  <a:pt x="2002126" y="9072880"/>
                  <a:pt x="3119726" y="9418320"/>
                </a:cubicBezTo>
                <a:cubicBezTo>
                  <a:pt x="4237326" y="9763760"/>
                  <a:pt x="6317586" y="10055860"/>
                  <a:pt x="7066886" y="10165080"/>
                </a:cubicBezTo>
              </a:path>
            </a:pathLst>
          </a:custGeom>
          <a:noFill/>
          <a:ln w="111125">
            <a:solidFill>
              <a:srgbClr val="98D2AE">
                <a:alpha val="4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78023" y="0"/>
            <a:ext cx="975098" cy="9609960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 rot="-5400000">
            <a:off x="-2047875" y="4688338"/>
            <a:ext cx="5556845" cy="21907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lnSpc>
                <a:spcPts val="1755"/>
              </a:lnSpc>
              <a:buNone/>
            </a:pPr>
            <a:r>
              <a:rPr lang="en-US" sz="1350" kern="0" spc="75" dirty="0">
                <a:solidFill>
                  <a:srgbClr val="25282B"/>
                </a:solidFill>
                <a:latin typeface="Gilroy" panose="00000500000000000000" pitchFamily="2" charset="-52"/>
                <a:ea typeface="Gilroy Light" pitchFamily="34" charset="-122"/>
                <a:cs typeface="Gilroy Light" pitchFamily="34" charset="-120"/>
              </a:rPr>
              <a:t>Национальная Ассоциация Охраны Труда</a:t>
            </a:r>
            <a:endParaRPr lang="en-US" sz="1350" dirty="0">
              <a:latin typeface="Gilroy" panose="00000500000000000000" pitchFamily="2" charset="-52"/>
            </a:endParaRPr>
          </a:p>
        </p:txBody>
      </p:sp>
      <p:sp>
        <p:nvSpPr>
          <p:cNvPr id="12" name="Text 1"/>
          <p:cNvSpPr/>
          <p:nvPr/>
        </p:nvSpPr>
        <p:spPr>
          <a:xfrm>
            <a:off x="2184647" y="446143"/>
            <a:ext cx="15013220" cy="96673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ru-RU" sz="3600" b="1" kern="0" spc="126" dirty="0">
                <a:solidFill>
                  <a:srgbClr val="25282B"/>
                </a:solidFill>
                <a:latin typeface="Gilroy" panose="00000500000000000000" pitchFamily="2" charset="-52"/>
                <a:ea typeface="Gilroy Bold" pitchFamily="34" charset="-122"/>
                <a:cs typeface="Gilroy Bold" pitchFamily="34" charset="-120"/>
              </a:rPr>
              <a:t>Взаимодействие участников в сфере охраны труда </a:t>
            </a:r>
            <a:endParaRPr lang="en-US" sz="3600" dirty="0">
              <a:latin typeface="Gilroy" panose="00000500000000000000" pitchFamily="2" charset="-52"/>
            </a:endParaRPr>
          </a:p>
        </p:txBody>
      </p:sp>
      <p:sp>
        <p:nvSpPr>
          <p:cNvPr id="23" name="Shape 22"/>
          <p:cNvSpPr/>
          <p:nvPr/>
        </p:nvSpPr>
        <p:spPr>
          <a:xfrm rot="9120831">
            <a:off x="5615163" y="2423977"/>
            <a:ext cx="3023669" cy="1999527"/>
          </a:xfrm>
          <a:prstGeom prst="leftCircularArrow">
            <a:avLst>
              <a:gd name="adj1" fmla="val 4456"/>
              <a:gd name="adj2" fmla="val 565841"/>
              <a:gd name="adj3" fmla="val 2341352"/>
              <a:gd name="adj4" fmla="val 9024489"/>
              <a:gd name="adj5" fmla="val 5199"/>
            </a:avLst>
          </a:prstGeom>
          <a:solidFill>
            <a:schemeClr val="accent1"/>
          </a:solidFill>
          <a:ln>
            <a:solidFill>
              <a:srgbClr val="6797CE"/>
            </a:solidFill>
          </a:ln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51" name="Группа 50"/>
          <p:cNvGrpSpPr/>
          <p:nvPr/>
        </p:nvGrpSpPr>
        <p:grpSpPr>
          <a:xfrm>
            <a:off x="8467541" y="1412878"/>
            <a:ext cx="2277715" cy="3189602"/>
            <a:chOff x="8360463" y="1412878"/>
            <a:chExt cx="2346932" cy="3320358"/>
          </a:xfrm>
        </p:grpSpPr>
        <p:grpSp>
          <p:nvGrpSpPr>
            <p:cNvPr id="29" name="Группа 28"/>
            <p:cNvGrpSpPr/>
            <p:nvPr/>
          </p:nvGrpSpPr>
          <p:grpSpPr>
            <a:xfrm>
              <a:off x="8360463" y="1412878"/>
              <a:ext cx="2346932" cy="2767424"/>
              <a:chOff x="8863383" y="1589793"/>
              <a:chExt cx="2346932" cy="2767424"/>
            </a:xfrm>
          </p:grpSpPr>
          <p:pic>
            <p:nvPicPr>
              <p:cNvPr id="11" name="Рисунок 10"/>
              <p:cNvPicPr>
                <a:picLocks noChangeAspect="1"/>
              </p:cNvPicPr>
              <p:nvPr/>
            </p:nvPicPr>
            <p:blipFill rotWithShape="1">
              <a:blip r:embed="rId5"/>
              <a:srcRect l="7949" t="3365" r="63829" b="65752"/>
              <a:stretch>
                <a:fillRect/>
              </a:stretch>
            </p:blipFill>
            <p:spPr>
              <a:xfrm>
                <a:off x="8932600" y="1876856"/>
                <a:ext cx="2208498" cy="2334081"/>
              </a:xfrm>
              <a:prstGeom prst="rect">
                <a:avLst/>
              </a:prstGeom>
            </p:spPr>
          </p:pic>
          <p:sp>
            <p:nvSpPr>
              <p:cNvPr id="18" name="Прямоугольник: скругленные углы 17"/>
              <p:cNvSpPr/>
              <p:nvPr/>
            </p:nvSpPr>
            <p:spPr>
              <a:xfrm>
                <a:off x="8863383" y="1589793"/>
                <a:ext cx="2346932" cy="2767424"/>
              </a:xfrm>
              <a:prstGeom prst="roundRect">
                <a:avLst/>
              </a:prstGeom>
              <a:noFill/>
              <a:ln w="28575">
                <a:solidFill>
                  <a:srgbClr val="6797C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41" name="Text 13"/>
            <p:cNvSpPr/>
            <p:nvPr/>
          </p:nvSpPr>
          <p:spPr>
            <a:xfrm>
              <a:off x="8482706" y="4272202"/>
              <a:ext cx="2102443" cy="461034"/>
            </a:xfrm>
            <a:prstGeom prst="rect">
              <a:avLst/>
            </a:prstGeom>
            <a:noFill/>
          </p:spPr>
          <p:txBody>
            <a:bodyPr wrap="square" lIns="0" tIns="0" rIns="0" bIns="0" rtlCol="0" anchor="t"/>
            <a:lstStyle/>
            <a:p>
              <a:pPr algn="ctr">
                <a:lnSpc>
                  <a:spcPts val="2625"/>
                </a:lnSpc>
              </a:pPr>
              <a:r>
                <a:rPr lang="ru-RU" sz="2000" b="1" dirty="0">
                  <a:solidFill>
                    <a:schemeClr val="accent1">
                      <a:lumMod val="75000"/>
                    </a:schemeClr>
                  </a:solidFill>
                  <a:latin typeface="Gilroy"/>
                </a:rPr>
                <a:t>Работодатель</a:t>
              </a:r>
              <a:endParaRPr lang="en-US" sz="2000" b="1" dirty="0">
                <a:solidFill>
                  <a:schemeClr val="accent1">
                    <a:lumMod val="75000"/>
                  </a:schemeClr>
                </a:solidFill>
                <a:latin typeface="Gilroy" panose="00000500000000000000" pitchFamily="2" charset="-52"/>
              </a:endParaRPr>
            </a:p>
          </p:txBody>
        </p:sp>
      </p:grpSp>
      <p:grpSp>
        <p:nvGrpSpPr>
          <p:cNvPr id="44" name="Группа 43"/>
          <p:cNvGrpSpPr/>
          <p:nvPr/>
        </p:nvGrpSpPr>
        <p:grpSpPr>
          <a:xfrm>
            <a:off x="3488541" y="3571155"/>
            <a:ext cx="2129763" cy="3028122"/>
            <a:chOff x="5084998" y="3883842"/>
            <a:chExt cx="2129763" cy="3028122"/>
          </a:xfrm>
        </p:grpSpPr>
        <p:grpSp>
          <p:nvGrpSpPr>
            <p:cNvPr id="20" name="Группа 19"/>
            <p:cNvGrpSpPr/>
            <p:nvPr/>
          </p:nvGrpSpPr>
          <p:grpSpPr>
            <a:xfrm>
              <a:off x="5084998" y="3883842"/>
              <a:ext cx="2128040" cy="2495497"/>
              <a:chOff x="3729016" y="3760846"/>
              <a:chExt cx="2458424" cy="2915403"/>
            </a:xfrm>
          </p:grpSpPr>
          <p:pic>
            <p:nvPicPr>
              <p:cNvPr id="4" name="Рисунок 3"/>
              <p:cNvPicPr>
                <a:picLocks noChangeAspect="1"/>
              </p:cNvPicPr>
              <p:nvPr/>
            </p:nvPicPr>
            <p:blipFill rotWithShape="1">
              <a:blip r:embed="rId6"/>
              <a:srcRect l="9360" t="50000" r="50000"/>
              <a:stretch>
                <a:fillRect/>
              </a:stretch>
            </p:blipFill>
            <p:spPr>
              <a:xfrm>
                <a:off x="3758587" y="3987007"/>
                <a:ext cx="2428853" cy="2689242"/>
              </a:xfrm>
              <a:prstGeom prst="rect">
                <a:avLst/>
              </a:prstGeom>
            </p:spPr>
          </p:pic>
          <p:sp>
            <p:nvSpPr>
              <p:cNvPr id="17" name="Прямоугольник: скругленные углы 16"/>
              <p:cNvSpPr/>
              <p:nvPr/>
            </p:nvSpPr>
            <p:spPr>
              <a:xfrm>
                <a:off x="3729016" y="3760846"/>
                <a:ext cx="2453977" cy="2888907"/>
              </a:xfrm>
              <a:prstGeom prst="roundRect">
                <a:avLst/>
              </a:prstGeom>
              <a:noFill/>
              <a:ln w="28575">
                <a:solidFill>
                  <a:srgbClr val="6797C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42" name="Text 13"/>
            <p:cNvSpPr/>
            <p:nvPr/>
          </p:nvSpPr>
          <p:spPr>
            <a:xfrm>
              <a:off x="5112318" y="6450930"/>
              <a:ext cx="2102443" cy="461034"/>
            </a:xfrm>
            <a:prstGeom prst="rect">
              <a:avLst/>
            </a:prstGeom>
            <a:noFill/>
          </p:spPr>
          <p:txBody>
            <a:bodyPr wrap="square" lIns="0" tIns="0" rIns="0" bIns="0" rtlCol="0" anchor="t"/>
            <a:lstStyle/>
            <a:p>
              <a:pPr algn="ctr">
                <a:lnSpc>
                  <a:spcPts val="2625"/>
                </a:lnSpc>
              </a:pPr>
              <a:r>
                <a:rPr lang="ru-RU" sz="2000" b="1" dirty="0">
                  <a:solidFill>
                    <a:schemeClr val="accent1">
                      <a:lumMod val="75000"/>
                    </a:schemeClr>
                  </a:solidFill>
                  <a:latin typeface="Gilroy"/>
                </a:rPr>
                <a:t>Специалист по ОТ</a:t>
              </a:r>
              <a:endParaRPr lang="en-US" sz="2000" b="1" dirty="0">
                <a:solidFill>
                  <a:schemeClr val="accent1">
                    <a:lumMod val="75000"/>
                  </a:schemeClr>
                </a:solidFill>
                <a:latin typeface="Gilroy" panose="00000500000000000000" pitchFamily="2" charset="-52"/>
              </a:endParaRPr>
            </a:p>
          </p:txBody>
        </p:sp>
      </p:grpSp>
      <p:grpSp>
        <p:nvGrpSpPr>
          <p:cNvPr id="45" name="Группа 44"/>
          <p:cNvGrpSpPr/>
          <p:nvPr/>
        </p:nvGrpSpPr>
        <p:grpSpPr>
          <a:xfrm>
            <a:off x="12991834" y="3439749"/>
            <a:ext cx="3201265" cy="3392412"/>
            <a:chOff x="11226798" y="3717048"/>
            <a:chExt cx="3201265" cy="3392412"/>
          </a:xfrm>
        </p:grpSpPr>
        <p:grpSp>
          <p:nvGrpSpPr>
            <p:cNvPr id="22" name="Группа 21"/>
            <p:cNvGrpSpPr/>
            <p:nvPr/>
          </p:nvGrpSpPr>
          <p:grpSpPr>
            <a:xfrm>
              <a:off x="11579046" y="3717048"/>
              <a:ext cx="2244158" cy="2674267"/>
              <a:chOff x="12248122" y="3629685"/>
              <a:chExt cx="2888301" cy="3696156"/>
            </a:xfrm>
          </p:grpSpPr>
          <p:pic>
            <p:nvPicPr>
              <p:cNvPr id="14" name="Рисунок 13"/>
              <p:cNvPicPr>
                <a:picLocks noChangeAspect="1"/>
              </p:cNvPicPr>
              <p:nvPr/>
            </p:nvPicPr>
            <p:blipFill rotWithShape="1">
              <a:blip r:embed="rId7"/>
              <a:srcRect l="6123" r="67685" b="66483"/>
              <a:stretch>
                <a:fillRect/>
              </a:stretch>
            </p:blipFill>
            <p:spPr>
              <a:xfrm>
                <a:off x="12248122" y="3629685"/>
                <a:ext cx="2888300" cy="3696156"/>
              </a:xfrm>
              <a:prstGeom prst="rect">
                <a:avLst/>
              </a:prstGeom>
            </p:spPr>
          </p:pic>
          <p:sp>
            <p:nvSpPr>
              <p:cNvPr id="19" name="Прямоугольник: скругленные углы 18"/>
              <p:cNvSpPr/>
              <p:nvPr/>
            </p:nvSpPr>
            <p:spPr>
              <a:xfrm>
                <a:off x="12248123" y="3876767"/>
                <a:ext cx="2888300" cy="3433834"/>
              </a:xfrm>
              <a:prstGeom prst="roundRect">
                <a:avLst/>
              </a:prstGeom>
              <a:noFill/>
              <a:ln w="28575">
                <a:solidFill>
                  <a:srgbClr val="6797C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43" name="Text 13"/>
            <p:cNvSpPr/>
            <p:nvPr/>
          </p:nvSpPr>
          <p:spPr>
            <a:xfrm>
              <a:off x="11226798" y="6420450"/>
              <a:ext cx="3201265" cy="689010"/>
            </a:xfrm>
            <a:prstGeom prst="rect">
              <a:avLst/>
            </a:prstGeom>
            <a:noFill/>
          </p:spPr>
          <p:txBody>
            <a:bodyPr wrap="square" lIns="0" tIns="0" rIns="0" bIns="0" rtlCol="0" anchor="t"/>
            <a:lstStyle/>
            <a:p>
              <a:pPr algn="ctr">
                <a:lnSpc>
                  <a:spcPts val="2625"/>
                </a:lnSpc>
              </a:pPr>
              <a:r>
                <a:rPr lang="ru-RU" sz="2000" b="1" dirty="0">
                  <a:solidFill>
                    <a:schemeClr val="accent1">
                      <a:lumMod val="75000"/>
                    </a:schemeClr>
                  </a:solidFill>
                  <a:latin typeface="Gilroy"/>
                </a:rPr>
                <a:t>Организации, оказывающие услуги по ОТ</a:t>
              </a:r>
              <a:endParaRPr lang="en-US" sz="2000" b="1" dirty="0">
                <a:solidFill>
                  <a:schemeClr val="accent1">
                    <a:lumMod val="75000"/>
                  </a:schemeClr>
                </a:solidFill>
                <a:latin typeface="Gilroy" panose="00000500000000000000" pitchFamily="2" charset="-52"/>
              </a:endParaRPr>
            </a:p>
          </p:txBody>
        </p:sp>
      </p:grpSp>
      <p:sp>
        <p:nvSpPr>
          <p:cNvPr id="57" name="Shape 56"/>
          <p:cNvSpPr/>
          <p:nvPr/>
        </p:nvSpPr>
        <p:spPr>
          <a:xfrm rot="12578711" flipH="1">
            <a:off x="10446364" y="2501852"/>
            <a:ext cx="2972905" cy="2067431"/>
          </a:xfrm>
          <a:prstGeom prst="leftCircularArrow">
            <a:avLst>
              <a:gd name="adj1" fmla="val 4456"/>
              <a:gd name="adj2" fmla="val 565841"/>
              <a:gd name="adj3" fmla="val 2341352"/>
              <a:gd name="adj4" fmla="val 9024489"/>
              <a:gd name="adj5" fmla="val 5199"/>
            </a:avLst>
          </a:prstGeom>
          <a:solidFill>
            <a:schemeClr val="accent1"/>
          </a:solidFill>
          <a:ln>
            <a:solidFill>
              <a:srgbClr val="6797CE"/>
            </a:solidFill>
          </a:ln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6" name="Овал 65"/>
          <p:cNvSpPr/>
          <p:nvPr/>
        </p:nvSpPr>
        <p:spPr>
          <a:xfrm>
            <a:off x="15394679" y="-1386925"/>
            <a:ext cx="3606376" cy="3666135"/>
          </a:xfrm>
          <a:prstGeom prst="ellipse">
            <a:avLst/>
          </a:prstGeom>
          <a:solidFill>
            <a:srgbClr val="6797CE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Овал 66"/>
          <p:cNvSpPr/>
          <p:nvPr/>
        </p:nvSpPr>
        <p:spPr>
          <a:xfrm>
            <a:off x="16694314" y="1068669"/>
            <a:ext cx="2760076" cy="2805811"/>
          </a:xfrm>
          <a:prstGeom prst="ellipse">
            <a:avLst/>
          </a:prstGeom>
          <a:solidFill>
            <a:srgbClr val="3E8E5C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Овал 67"/>
          <p:cNvSpPr/>
          <p:nvPr/>
        </p:nvSpPr>
        <p:spPr>
          <a:xfrm>
            <a:off x="16253527" y="2989701"/>
            <a:ext cx="1905790" cy="1937369"/>
          </a:xfrm>
          <a:prstGeom prst="ellipse">
            <a:avLst/>
          </a:prstGeom>
          <a:solidFill>
            <a:srgbClr val="6797CE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Овал 68"/>
          <p:cNvSpPr/>
          <p:nvPr/>
        </p:nvSpPr>
        <p:spPr>
          <a:xfrm rot="12505751">
            <a:off x="927147" y="8521623"/>
            <a:ext cx="2760076" cy="2805811"/>
          </a:xfrm>
          <a:prstGeom prst="ellipse">
            <a:avLst/>
          </a:prstGeom>
          <a:solidFill>
            <a:srgbClr val="3E8E5C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Овал 69"/>
          <p:cNvSpPr/>
          <p:nvPr/>
        </p:nvSpPr>
        <p:spPr>
          <a:xfrm rot="12505751">
            <a:off x="2890707" y="8270107"/>
            <a:ext cx="1905790" cy="1937369"/>
          </a:xfrm>
          <a:prstGeom prst="ellipse">
            <a:avLst/>
          </a:prstGeom>
          <a:solidFill>
            <a:srgbClr val="6797CE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5" name="Овал 74"/>
          <p:cNvSpPr/>
          <p:nvPr/>
        </p:nvSpPr>
        <p:spPr>
          <a:xfrm>
            <a:off x="17485401" y="4102225"/>
            <a:ext cx="1205278" cy="1225250"/>
          </a:xfrm>
          <a:prstGeom prst="ellipse">
            <a:avLst/>
          </a:prstGeom>
          <a:solidFill>
            <a:srgbClr val="3E8E5C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 13"/>
          <p:cNvSpPr/>
          <p:nvPr/>
        </p:nvSpPr>
        <p:spPr>
          <a:xfrm>
            <a:off x="3383941" y="6489136"/>
            <a:ext cx="3076882" cy="199944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2625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Gilroy"/>
              </a:rPr>
              <a:t>подготовка в ВУЗах</a:t>
            </a:r>
          </a:p>
          <a:p>
            <a:pPr marL="342900" indent="-342900">
              <a:lnSpc>
                <a:spcPts val="2625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Gilroy"/>
              </a:rPr>
              <a:t>ДПО</a:t>
            </a:r>
          </a:p>
          <a:p>
            <a:pPr marL="342900" indent="-342900">
              <a:lnSpc>
                <a:spcPts val="2625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Gilroy"/>
              </a:rPr>
              <a:t>форумы/конференции/</a:t>
            </a:r>
          </a:p>
          <a:p>
            <a:pPr>
              <a:lnSpc>
                <a:spcPts val="2625"/>
              </a:lnSpc>
            </a:pP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Gilroy"/>
              </a:rPr>
              <a:t>семинары</a:t>
            </a:r>
            <a:endParaRPr lang="en-US" sz="2000" dirty="0">
              <a:solidFill>
                <a:schemeClr val="accent1">
                  <a:lumMod val="75000"/>
                </a:schemeClr>
              </a:solidFill>
              <a:latin typeface="Gilroy" panose="00000500000000000000" pitchFamily="2" charset="-52"/>
            </a:endParaRPr>
          </a:p>
        </p:txBody>
      </p:sp>
      <p:sp>
        <p:nvSpPr>
          <p:cNvPr id="32" name="Text 13"/>
          <p:cNvSpPr/>
          <p:nvPr/>
        </p:nvSpPr>
        <p:spPr>
          <a:xfrm>
            <a:off x="13095351" y="6832161"/>
            <a:ext cx="3080769" cy="199944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2625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Gilroy"/>
              </a:rPr>
              <a:t>форумы/конференции/</a:t>
            </a:r>
          </a:p>
          <a:p>
            <a:pPr>
              <a:lnSpc>
                <a:spcPts val="2625"/>
              </a:lnSpc>
            </a:pP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Gilroy"/>
              </a:rPr>
              <a:t>семинары</a:t>
            </a:r>
            <a:endParaRPr lang="en-US" sz="2000" dirty="0">
              <a:solidFill>
                <a:schemeClr val="accent1">
                  <a:lumMod val="75000"/>
                </a:schemeClr>
              </a:solidFill>
              <a:latin typeface="Gilroy" panose="00000500000000000000" pitchFamily="2" charset="-5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78023" y="0"/>
            <a:ext cx="975098" cy="9609960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 rot="-5400000">
            <a:off x="-2047875" y="4688338"/>
            <a:ext cx="5556845" cy="21907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lnSpc>
                <a:spcPts val="1755"/>
              </a:lnSpc>
              <a:buNone/>
            </a:pPr>
            <a:r>
              <a:rPr lang="en-US" sz="1350" kern="0" spc="75" dirty="0">
                <a:solidFill>
                  <a:srgbClr val="25282B"/>
                </a:solidFill>
                <a:latin typeface="Gilroy" panose="00000500000000000000" pitchFamily="2" charset="-52"/>
                <a:ea typeface="Gilroy Light" pitchFamily="34" charset="-122"/>
                <a:cs typeface="Gilroy Light" pitchFamily="34" charset="-120"/>
              </a:rPr>
              <a:t>Национальная Ассоциация Охраны Труда</a:t>
            </a:r>
            <a:endParaRPr lang="en-US" sz="1350" dirty="0">
              <a:latin typeface="Gilroy" panose="00000500000000000000" pitchFamily="2" charset="-52"/>
            </a:endParaRPr>
          </a:p>
        </p:txBody>
      </p:sp>
      <p:sp>
        <p:nvSpPr>
          <p:cNvPr id="23" name="Shape 22"/>
          <p:cNvSpPr/>
          <p:nvPr/>
        </p:nvSpPr>
        <p:spPr>
          <a:xfrm rot="9120831">
            <a:off x="5615163" y="2423977"/>
            <a:ext cx="3023669" cy="1999527"/>
          </a:xfrm>
          <a:prstGeom prst="leftCircularArrow">
            <a:avLst>
              <a:gd name="adj1" fmla="val 4456"/>
              <a:gd name="adj2" fmla="val 565841"/>
              <a:gd name="adj3" fmla="val 2341352"/>
              <a:gd name="adj4" fmla="val 9024489"/>
              <a:gd name="adj5" fmla="val 5199"/>
            </a:avLst>
          </a:prstGeom>
          <a:solidFill>
            <a:schemeClr val="accent1"/>
          </a:solidFill>
          <a:ln>
            <a:solidFill>
              <a:srgbClr val="6797CE"/>
            </a:solidFill>
          </a:ln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38" name="Группа 37"/>
          <p:cNvGrpSpPr/>
          <p:nvPr/>
        </p:nvGrpSpPr>
        <p:grpSpPr>
          <a:xfrm>
            <a:off x="8248965" y="5964443"/>
            <a:ext cx="2714863" cy="2674266"/>
            <a:chOff x="14721201" y="5810820"/>
            <a:chExt cx="2854519" cy="2982655"/>
          </a:xfrm>
        </p:grpSpPr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721201" y="5938956"/>
              <a:ext cx="2854519" cy="2854519"/>
            </a:xfrm>
            <a:prstGeom prst="rect">
              <a:avLst/>
            </a:prstGeom>
          </p:spPr>
        </p:pic>
        <p:sp>
          <p:nvSpPr>
            <p:cNvPr id="28" name="Прямоугольник: скругленные углы 27"/>
            <p:cNvSpPr/>
            <p:nvPr/>
          </p:nvSpPr>
          <p:spPr>
            <a:xfrm>
              <a:off x="14812471" y="5810820"/>
              <a:ext cx="2561130" cy="2767424"/>
            </a:xfrm>
            <a:prstGeom prst="roundRect">
              <a:avLst/>
            </a:prstGeom>
            <a:noFill/>
            <a:ln w="28575">
              <a:solidFill>
                <a:srgbClr val="6797C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1" name="Группа 50"/>
          <p:cNvGrpSpPr/>
          <p:nvPr/>
        </p:nvGrpSpPr>
        <p:grpSpPr>
          <a:xfrm>
            <a:off x="8467541" y="1412878"/>
            <a:ext cx="2277715" cy="3189602"/>
            <a:chOff x="8360463" y="1412878"/>
            <a:chExt cx="2346932" cy="3320358"/>
          </a:xfrm>
        </p:grpSpPr>
        <p:grpSp>
          <p:nvGrpSpPr>
            <p:cNvPr id="29" name="Группа 28"/>
            <p:cNvGrpSpPr/>
            <p:nvPr/>
          </p:nvGrpSpPr>
          <p:grpSpPr>
            <a:xfrm>
              <a:off x="8360463" y="1412878"/>
              <a:ext cx="2346932" cy="2767424"/>
              <a:chOff x="8863383" y="1589793"/>
              <a:chExt cx="2346932" cy="2767424"/>
            </a:xfrm>
          </p:grpSpPr>
          <p:pic>
            <p:nvPicPr>
              <p:cNvPr id="11" name="Рисунок 10"/>
              <p:cNvPicPr>
                <a:picLocks noChangeAspect="1"/>
              </p:cNvPicPr>
              <p:nvPr/>
            </p:nvPicPr>
            <p:blipFill rotWithShape="1">
              <a:blip r:embed="rId6"/>
              <a:srcRect l="7949" t="3365" r="63829" b="65752"/>
              <a:stretch>
                <a:fillRect/>
              </a:stretch>
            </p:blipFill>
            <p:spPr>
              <a:xfrm>
                <a:off x="8932600" y="1876856"/>
                <a:ext cx="2208498" cy="2334081"/>
              </a:xfrm>
              <a:prstGeom prst="rect">
                <a:avLst/>
              </a:prstGeom>
            </p:spPr>
          </p:pic>
          <p:sp>
            <p:nvSpPr>
              <p:cNvPr id="18" name="Прямоугольник: скругленные углы 17"/>
              <p:cNvSpPr/>
              <p:nvPr/>
            </p:nvSpPr>
            <p:spPr>
              <a:xfrm>
                <a:off x="8863383" y="1589793"/>
                <a:ext cx="2346932" cy="2767424"/>
              </a:xfrm>
              <a:prstGeom prst="roundRect">
                <a:avLst/>
              </a:prstGeom>
              <a:noFill/>
              <a:ln w="28575">
                <a:solidFill>
                  <a:srgbClr val="6797C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41" name="Text 13"/>
            <p:cNvSpPr/>
            <p:nvPr/>
          </p:nvSpPr>
          <p:spPr>
            <a:xfrm>
              <a:off x="8482706" y="4272202"/>
              <a:ext cx="2102443" cy="461034"/>
            </a:xfrm>
            <a:prstGeom prst="rect">
              <a:avLst/>
            </a:prstGeom>
            <a:noFill/>
          </p:spPr>
          <p:txBody>
            <a:bodyPr wrap="square" lIns="0" tIns="0" rIns="0" bIns="0" rtlCol="0" anchor="t"/>
            <a:lstStyle/>
            <a:p>
              <a:pPr algn="ctr">
                <a:lnSpc>
                  <a:spcPts val="2625"/>
                </a:lnSpc>
              </a:pPr>
              <a:r>
                <a:rPr lang="ru-RU" sz="2000" b="1" dirty="0">
                  <a:solidFill>
                    <a:schemeClr val="accent1">
                      <a:lumMod val="75000"/>
                    </a:schemeClr>
                  </a:solidFill>
                  <a:latin typeface="Gilroy"/>
                </a:rPr>
                <a:t>Работодатель</a:t>
              </a:r>
              <a:endParaRPr lang="en-US" sz="2000" b="1" dirty="0">
                <a:solidFill>
                  <a:schemeClr val="accent1">
                    <a:lumMod val="75000"/>
                  </a:schemeClr>
                </a:solidFill>
                <a:latin typeface="Gilroy" panose="00000500000000000000" pitchFamily="2" charset="-52"/>
              </a:endParaRPr>
            </a:p>
          </p:txBody>
        </p:sp>
      </p:grpSp>
      <p:grpSp>
        <p:nvGrpSpPr>
          <p:cNvPr id="44" name="Группа 43"/>
          <p:cNvGrpSpPr/>
          <p:nvPr/>
        </p:nvGrpSpPr>
        <p:grpSpPr>
          <a:xfrm>
            <a:off x="3488541" y="3571155"/>
            <a:ext cx="2129763" cy="3028122"/>
            <a:chOff x="5084998" y="3883842"/>
            <a:chExt cx="2129763" cy="3028122"/>
          </a:xfrm>
        </p:grpSpPr>
        <p:grpSp>
          <p:nvGrpSpPr>
            <p:cNvPr id="20" name="Группа 19"/>
            <p:cNvGrpSpPr/>
            <p:nvPr/>
          </p:nvGrpSpPr>
          <p:grpSpPr>
            <a:xfrm>
              <a:off x="5084998" y="3883842"/>
              <a:ext cx="2128040" cy="2495497"/>
              <a:chOff x="3729016" y="3760846"/>
              <a:chExt cx="2458424" cy="2915403"/>
            </a:xfrm>
          </p:grpSpPr>
          <p:pic>
            <p:nvPicPr>
              <p:cNvPr id="4" name="Рисунок 3"/>
              <p:cNvPicPr>
                <a:picLocks noChangeAspect="1"/>
              </p:cNvPicPr>
              <p:nvPr/>
            </p:nvPicPr>
            <p:blipFill rotWithShape="1">
              <a:blip r:embed="rId7"/>
              <a:srcRect l="9360" t="50000" r="50000"/>
              <a:stretch>
                <a:fillRect/>
              </a:stretch>
            </p:blipFill>
            <p:spPr>
              <a:xfrm>
                <a:off x="3758587" y="3987007"/>
                <a:ext cx="2428853" cy="2689242"/>
              </a:xfrm>
              <a:prstGeom prst="rect">
                <a:avLst/>
              </a:prstGeom>
            </p:spPr>
          </p:pic>
          <p:sp>
            <p:nvSpPr>
              <p:cNvPr id="17" name="Прямоугольник: скругленные углы 16"/>
              <p:cNvSpPr/>
              <p:nvPr/>
            </p:nvSpPr>
            <p:spPr>
              <a:xfrm>
                <a:off x="3729016" y="3760846"/>
                <a:ext cx="2453977" cy="2888907"/>
              </a:xfrm>
              <a:prstGeom prst="roundRect">
                <a:avLst/>
              </a:prstGeom>
              <a:noFill/>
              <a:ln w="28575">
                <a:solidFill>
                  <a:srgbClr val="6797C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42" name="Text 13"/>
            <p:cNvSpPr/>
            <p:nvPr/>
          </p:nvSpPr>
          <p:spPr>
            <a:xfrm>
              <a:off x="5112318" y="6450930"/>
              <a:ext cx="2102443" cy="461034"/>
            </a:xfrm>
            <a:prstGeom prst="rect">
              <a:avLst/>
            </a:prstGeom>
            <a:noFill/>
          </p:spPr>
          <p:txBody>
            <a:bodyPr wrap="square" lIns="0" tIns="0" rIns="0" bIns="0" rtlCol="0" anchor="t"/>
            <a:lstStyle/>
            <a:p>
              <a:pPr algn="ctr">
                <a:lnSpc>
                  <a:spcPts val="2625"/>
                </a:lnSpc>
              </a:pPr>
              <a:r>
                <a:rPr lang="ru-RU" sz="2000" b="1" dirty="0">
                  <a:solidFill>
                    <a:schemeClr val="accent1">
                      <a:lumMod val="75000"/>
                    </a:schemeClr>
                  </a:solidFill>
                  <a:latin typeface="Gilroy"/>
                </a:rPr>
                <a:t>Специалист по ОТ</a:t>
              </a:r>
              <a:endParaRPr lang="en-US" sz="2000" b="1" dirty="0">
                <a:solidFill>
                  <a:schemeClr val="accent1">
                    <a:lumMod val="75000"/>
                  </a:schemeClr>
                </a:solidFill>
                <a:latin typeface="Gilroy" panose="00000500000000000000" pitchFamily="2" charset="-52"/>
              </a:endParaRPr>
            </a:p>
          </p:txBody>
        </p:sp>
      </p:grpSp>
      <p:grpSp>
        <p:nvGrpSpPr>
          <p:cNvPr id="45" name="Группа 44"/>
          <p:cNvGrpSpPr/>
          <p:nvPr/>
        </p:nvGrpSpPr>
        <p:grpSpPr>
          <a:xfrm>
            <a:off x="12991834" y="3439749"/>
            <a:ext cx="3201265" cy="3392412"/>
            <a:chOff x="11226798" y="3717048"/>
            <a:chExt cx="3201265" cy="3392412"/>
          </a:xfrm>
        </p:grpSpPr>
        <p:grpSp>
          <p:nvGrpSpPr>
            <p:cNvPr id="22" name="Группа 21"/>
            <p:cNvGrpSpPr/>
            <p:nvPr/>
          </p:nvGrpSpPr>
          <p:grpSpPr>
            <a:xfrm>
              <a:off x="11579046" y="3717048"/>
              <a:ext cx="2244158" cy="2674267"/>
              <a:chOff x="12248122" y="3629685"/>
              <a:chExt cx="2888301" cy="3696156"/>
            </a:xfrm>
          </p:grpSpPr>
          <p:pic>
            <p:nvPicPr>
              <p:cNvPr id="14" name="Рисунок 13"/>
              <p:cNvPicPr>
                <a:picLocks noChangeAspect="1"/>
              </p:cNvPicPr>
              <p:nvPr/>
            </p:nvPicPr>
            <p:blipFill rotWithShape="1">
              <a:blip r:embed="rId8"/>
              <a:srcRect l="6123" r="67685" b="66483"/>
              <a:stretch>
                <a:fillRect/>
              </a:stretch>
            </p:blipFill>
            <p:spPr>
              <a:xfrm>
                <a:off x="12248122" y="3629685"/>
                <a:ext cx="2888300" cy="3696156"/>
              </a:xfrm>
              <a:prstGeom prst="rect">
                <a:avLst/>
              </a:prstGeom>
            </p:spPr>
          </p:pic>
          <p:sp>
            <p:nvSpPr>
              <p:cNvPr id="19" name="Прямоугольник: скругленные углы 18"/>
              <p:cNvSpPr/>
              <p:nvPr/>
            </p:nvSpPr>
            <p:spPr>
              <a:xfrm>
                <a:off x="12248123" y="3876767"/>
                <a:ext cx="2888300" cy="3433834"/>
              </a:xfrm>
              <a:prstGeom prst="roundRect">
                <a:avLst/>
              </a:prstGeom>
              <a:noFill/>
              <a:ln w="28575">
                <a:solidFill>
                  <a:srgbClr val="6797C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43" name="Text 13"/>
            <p:cNvSpPr/>
            <p:nvPr/>
          </p:nvSpPr>
          <p:spPr>
            <a:xfrm>
              <a:off x="11226798" y="6420450"/>
              <a:ext cx="3201265" cy="689010"/>
            </a:xfrm>
            <a:prstGeom prst="rect">
              <a:avLst/>
            </a:prstGeom>
            <a:noFill/>
          </p:spPr>
          <p:txBody>
            <a:bodyPr wrap="square" lIns="0" tIns="0" rIns="0" bIns="0" rtlCol="0" anchor="t"/>
            <a:lstStyle/>
            <a:p>
              <a:pPr algn="ctr">
                <a:lnSpc>
                  <a:spcPts val="2625"/>
                </a:lnSpc>
              </a:pPr>
              <a:r>
                <a:rPr lang="ru-RU" sz="2000" b="1" dirty="0">
                  <a:solidFill>
                    <a:schemeClr val="accent1">
                      <a:lumMod val="75000"/>
                    </a:schemeClr>
                  </a:solidFill>
                  <a:latin typeface="Gilroy"/>
                </a:rPr>
                <a:t>Организации, оказывающие услуги по ОТ</a:t>
              </a:r>
              <a:endParaRPr lang="en-US" sz="2000" b="1" dirty="0">
                <a:solidFill>
                  <a:schemeClr val="accent1">
                    <a:lumMod val="75000"/>
                  </a:schemeClr>
                </a:solidFill>
                <a:latin typeface="Gilroy" panose="00000500000000000000" pitchFamily="2" charset="-52"/>
              </a:endParaRPr>
            </a:p>
          </p:txBody>
        </p:sp>
      </p:grpSp>
      <p:sp>
        <p:nvSpPr>
          <p:cNvPr id="56" name="Shape 55"/>
          <p:cNvSpPr/>
          <p:nvPr/>
        </p:nvSpPr>
        <p:spPr>
          <a:xfrm rot="1895104">
            <a:off x="5869529" y="5745251"/>
            <a:ext cx="2907308" cy="2005030"/>
          </a:xfrm>
          <a:prstGeom prst="leftCircularArrow">
            <a:avLst>
              <a:gd name="adj1" fmla="val 4456"/>
              <a:gd name="adj2" fmla="val 565841"/>
              <a:gd name="adj3" fmla="val 2341352"/>
              <a:gd name="adj4" fmla="val 9024489"/>
              <a:gd name="adj5" fmla="val 5199"/>
            </a:avLst>
          </a:prstGeom>
          <a:solidFill>
            <a:srgbClr val="3E8E5C"/>
          </a:solidFill>
          <a:ln>
            <a:solidFill>
              <a:srgbClr val="6797CE"/>
            </a:solidFill>
          </a:ln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7" name="Shape 56"/>
          <p:cNvSpPr/>
          <p:nvPr/>
        </p:nvSpPr>
        <p:spPr>
          <a:xfrm rot="12578711" flipH="1">
            <a:off x="10446364" y="2501852"/>
            <a:ext cx="2972905" cy="2067431"/>
          </a:xfrm>
          <a:prstGeom prst="leftCircularArrow">
            <a:avLst>
              <a:gd name="adj1" fmla="val 4456"/>
              <a:gd name="adj2" fmla="val 565841"/>
              <a:gd name="adj3" fmla="val 2341352"/>
              <a:gd name="adj4" fmla="val 9024489"/>
              <a:gd name="adj5" fmla="val 5199"/>
            </a:avLst>
          </a:prstGeom>
          <a:solidFill>
            <a:schemeClr val="accent1"/>
          </a:solidFill>
          <a:ln>
            <a:solidFill>
              <a:srgbClr val="6797CE"/>
            </a:solidFill>
          </a:ln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8" name="Shape 57"/>
          <p:cNvSpPr/>
          <p:nvPr/>
        </p:nvSpPr>
        <p:spPr>
          <a:xfrm rot="8886732" flipV="1">
            <a:off x="10506440" y="5930719"/>
            <a:ext cx="2608769" cy="1945022"/>
          </a:xfrm>
          <a:prstGeom prst="leftCircularArrow">
            <a:avLst>
              <a:gd name="adj1" fmla="val 4456"/>
              <a:gd name="adj2" fmla="val 565841"/>
              <a:gd name="adj3" fmla="val 2341352"/>
              <a:gd name="adj4" fmla="val 9024489"/>
              <a:gd name="adj5" fmla="val 5199"/>
            </a:avLst>
          </a:prstGeom>
          <a:solidFill>
            <a:srgbClr val="3E8E5C"/>
          </a:solidFill>
          <a:ln>
            <a:solidFill>
              <a:srgbClr val="6797CE"/>
            </a:solidFill>
          </a:ln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9" name="Text 13"/>
          <p:cNvSpPr/>
          <p:nvPr/>
        </p:nvSpPr>
        <p:spPr>
          <a:xfrm>
            <a:off x="8467541" y="8532157"/>
            <a:ext cx="2236881" cy="44287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625"/>
              </a:lnSpc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Gilroy"/>
              </a:rPr>
              <a:t>Профессиональное сообщество</a:t>
            </a:r>
            <a:endParaRPr lang="en-US" sz="2000" b="1" dirty="0">
              <a:solidFill>
                <a:schemeClr val="accent1">
                  <a:lumMod val="75000"/>
                </a:schemeClr>
              </a:solidFill>
              <a:latin typeface="Gilroy" panose="00000500000000000000" pitchFamily="2" charset="-52"/>
            </a:endParaRPr>
          </a:p>
        </p:txBody>
      </p:sp>
      <p:sp>
        <p:nvSpPr>
          <p:cNvPr id="64" name="Text 13"/>
          <p:cNvSpPr/>
          <p:nvPr/>
        </p:nvSpPr>
        <p:spPr>
          <a:xfrm>
            <a:off x="3383941" y="6489136"/>
            <a:ext cx="3076882" cy="199944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2625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Gilroy"/>
              </a:rPr>
              <a:t>подготовка в ВУЗах</a:t>
            </a:r>
          </a:p>
          <a:p>
            <a:pPr marL="342900" indent="-342900">
              <a:lnSpc>
                <a:spcPts val="2625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Gilroy"/>
              </a:rPr>
              <a:t>ДПО</a:t>
            </a:r>
          </a:p>
          <a:p>
            <a:pPr marL="342900" indent="-342900">
              <a:lnSpc>
                <a:spcPts val="2625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Gilroy"/>
              </a:rPr>
              <a:t>форумы/конференции/</a:t>
            </a:r>
          </a:p>
          <a:p>
            <a:pPr>
              <a:lnSpc>
                <a:spcPts val="2625"/>
              </a:lnSpc>
            </a:pP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Gilroy"/>
              </a:rPr>
              <a:t>семинары</a:t>
            </a:r>
            <a:endParaRPr lang="en-US" sz="2000" dirty="0">
              <a:solidFill>
                <a:schemeClr val="accent1">
                  <a:lumMod val="75000"/>
                </a:schemeClr>
              </a:solidFill>
              <a:latin typeface="Gilroy" panose="00000500000000000000" pitchFamily="2" charset="-52"/>
            </a:endParaRPr>
          </a:p>
        </p:txBody>
      </p:sp>
      <p:sp>
        <p:nvSpPr>
          <p:cNvPr id="65" name="Text 13"/>
          <p:cNvSpPr/>
          <p:nvPr/>
        </p:nvSpPr>
        <p:spPr>
          <a:xfrm>
            <a:off x="13095351" y="6832161"/>
            <a:ext cx="3080769" cy="199944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2625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Gilroy"/>
              </a:rPr>
              <a:t>форумы/конференции/</a:t>
            </a:r>
          </a:p>
          <a:p>
            <a:pPr>
              <a:lnSpc>
                <a:spcPts val="2625"/>
              </a:lnSpc>
            </a:pP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Gilroy"/>
              </a:rPr>
              <a:t>семинары</a:t>
            </a:r>
            <a:endParaRPr lang="en-US" sz="2000" dirty="0">
              <a:solidFill>
                <a:schemeClr val="accent1">
                  <a:lumMod val="75000"/>
                </a:schemeClr>
              </a:solidFill>
              <a:latin typeface="Gilroy" panose="00000500000000000000" pitchFamily="2" charset="-52"/>
            </a:endParaRPr>
          </a:p>
        </p:txBody>
      </p:sp>
      <p:sp>
        <p:nvSpPr>
          <p:cNvPr id="66" name="Овал 65"/>
          <p:cNvSpPr/>
          <p:nvPr/>
        </p:nvSpPr>
        <p:spPr>
          <a:xfrm>
            <a:off x="15394679" y="-1386925"/>
            <a:ext cx="3606376" cy="3666135"/>
          </a:xfrm>
          <a:prstGeom prst="ellipse">
            <a:avLst/>
          </a:prstGeom>
          <a:solidFill>
            <a:srgbClr val="6797CE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Овал 66"/>
          <p:cNvSpPr/>
          <p:nvPr/>
        </p:nvSpPr>
        <p:spPr>
          <a:xfrm>
            <a:off x="16694314" y="1068669"/>
            <a:ext cx="2760076" cy="2805811"/>
          </a:xfrm>
          <a:prstGeom prst="ellipse">
            <a:avLst/>
          </a:prstGeom>
          <a:solidFill>
            <a:srgbClr val="3E8E5C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Овал 67"/>
          <p:cNvSpPr/>
          <p:nvPr/>
        </p:nvSpPr>
        <p:spPr>
          <a:xfrm>
            <a:off x="16253527" y="2989701"/>
            <a:ext cx="1905790" cy="1937369"/>
          </a:xfrm>
          <a:prstGeom prst="ellipse">
            <a:avLst/>
          </a:prstGeom>
          <a:solidFill>
            <a:srgbClr val="6797CE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Овал 68"/>
          <p:cNvSpPr/>
          <p:nvPr/>
        </p:nvSpPr>
        <p:spPr>
          <a:xfrm rot="12505751">
            <a:off x="927147" y="8521623"/>
            <a:ext cx="2760076" cy="2805811"/>
          </a:xfrm>
          <a:prstGeom prst="ellipse">
            <a:avLst/>
          </a:prstGeom>
          <a:solidFill>
            <a:srgbClr val="3E8E5C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Овал 69"/>
          <p:cNvSpPr/>
          <p:nvPr/>
        </p:nvSpPr>
        <p:spPr>
          <a:xfrm rot="12505751">
            <a:off x="2890707" y="8270107"/>
            <a:ext cx="1905790" cy="1937369"/>
          </a:xfrm>
          <a:prstGeom prst="ellipse">
            <a:avLst/>
          </a:prstGeom>
          <a:solidFill>
            <a:srgbClr val="6797CE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Овал 70"/>
          <p:cNvSpPr/>
          <p:nvPr/>
        </p:nvSpPr>
        <p:spPr>
          <a:xfrm>
            <a:off x="17485401" y="4102225"/>
            <a:ext cx="1205278" cy="1225250"/>
          </a:xfrm>
          <a:prstGeom prst="ellipse">
            <a:avLst/>
          </a:prstGeom>
          <a:solidFill>
            <a:srgbClr val="3E8E5C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олилиния: фигура 35"/>
          <p:cNvSpPr/>
          <p:nvPr/>
        </p:nvSpPr>
        <p:spPr>
          <a:xfrm rot="1166902">
            <a:off x="12460892" y="2780164"/>
            <a:ext cx="10195927" cy="11571285"/>
          </a:xfrm>
          <a:custGeom>
            <a:avLst/>
            <a:gdLst>
              <a:gd name="connsiteX0" fmla="*/ 5588606 w 7066886"/>
              <a:gd name="connsiteY0" fmla="*/ 0 h 10165080"/>
              <a:gd name="connsiteX1" fmla="*/ 2357726 w 7066886"/>
              <a:gd name="connsiteY1" fmla="*/ 2773680 h 10165080"/>
              <a:gd name="connsiteX2" fmla="*/ 4567526 w 7066886"/>
              <a:gd name="connsiteY2" fmla="*/ 4145280 h 10165080"/>
              <a:gd name="connsiteX3" fmla="*/ 3104486 w 7066886"/>
              <a:gd name="connsiteY3" fmla="*/ 6233160 h 10165080"/>
              <a:gd name="connsiteX4" fmla="*/ 330806 w 7066886"/>
              <a:gd name="connsiteY4" fmla="*/ 5882640 h 10165080"/>
              <a:gd name="connsiteX5" fmla="*/ 361286 w 7066886"/>
              <a:gd name="connsiteY5" fmla="*/ 8092440 h 10165080"/>
              <a:gd name="connsiteX6" fmla="*/ 3119726 w 7066886"/>
              <a:gd name="connsiteY6" fmla="*/ 9418320 h 10165080"/>
              <a:gd name="connsiteX7" fmla="*/ 7066886 w 7066886"/>
              <a:gd name="connsiteY7" fmla="*/ 10165080 h 1016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66886" h="10165080">
                <a:moveTo>
                  <a:pt x="5588606" y="0"/>
                </a:moveTo>
                <a:cubicBezTo>
                  <a:pt x="4058256" y="1041400"/>
                  <a:pt x="2527906" y="2082800"/>
                  <a:pt x="2357726" y="2773680"/>
                </a:cubicBezTo>
                <a:cubicBezTo>
                  <a:pt x="2187546" y="3464560"/>
                  <a:pt x="4443066" y="3568700"/>
                  <a:pt x="4567526" y="4145280"/>
                </a:cubicBezTo>
                <a:cubicBezTo>
                  <a:pt x="4691986" y="4721860"/>
                  <a:pt x="3810606" y="5943600"/>
                  <a:pt x="3104486" y="6233160"/>
                </a:cubicBezTo>
                <a:cubicBezTo>
                  <a:pt x="2398366" y="6522720"/>
                  <a:pt x="788006" y="5572760"/>
                  <a:pt x="330806" y="5882640"/>
                </a:cubicBezTo>
                <a:cubicBezTo>
                  <a:pt x="-126394" y="6192520"/>
                  <a:pt x="-103534" y="7503160"/>
                  <a:pt x="361286" y="8092440"/>
                </a:cubicBezTo>
                <a:cubicBezTo>
                  <a:pt x="826106" y="8681720"/>
                  <a:pt x="2002126" y="9072880"/>
                  <a:pt x="3119726" y="9418320"/>
                </a:cubicBezTo>
                <a:cubicBezTo>
                  <a:pt x="4237326" y="9763760"/>
                  <a:pt x="6317586" y="10055860"/>
                  <a:pt x="7066886" y="10165080"/>
                </a:cubicBezTo>
              </a:path>
            </a:pathLst>
          </a:custGeom>
          <a:noFill/>
          <a:ln w="111125">
            <a:solidFill>
              <a:srgbClr val="98D2AE">
                <a:alpha val="4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Text 1"/>
          <p:cNvSpPr/>
          <p:nvPr/>
        </p:nvSpPr>
        <p:spPr>
          <a:xfrm>
            <a:off x="2184647" y="446143"/>
            <a:ext cx="15013220" cy="96673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ru-RU" sz="3600" b="1" kern="0" spc="126" dirty="0">
                <a:solidFill>
                  <a:srgbClr val="25282B"/>
                </a:solidFill>
                <a:latin typeface="Gilroy" panose="00000500000000000000" pitchFamily="2" charset="-52"/>
                <a:ea typeface="Gilroy Bold" pitchFamily="34" charset="-122"/>
                <a:cs typeface="Gilroy Bold" pitchFamily="34" charset="-120"/>
              </a:rPr>
              <a:t>Взаимодействие участников в сфере охраны труда </a:t>
            </a:r>
            <a:endParaRPr lang="en-US" sz="3600" dirty="0">
              <a:latin typeface="Gilroy" panose="00000500000000000000" pitchFamily="2" charset="-52"/>
            </a:endParaRPr>
          </a:p>
        </p:txBody>
      </p:sp>
      <p:sp>
        <p:nvSpPr>
          <p:cNvPr id="39" name="Shape 38"/>
          <p:cNvSpPr/>
          <p:nvPr/>
        </p:nvSpPr>
        <p:spPr>
          <a:xfrm rot="12889390">
            <a:off x="5474409" y="6398137"/>
            <a:ext cx="2907308" cy="2005030"/>
          </a:xfrm>
          <a:prstGeom prst="leftCircularArrow">
            <a:avLst>
              <a:gd name="adj1" fmla="val 4456"/>
              <a:gd name="adj2" fmla="val 565841"/>
              <a:gd name="adj3" fmla="val 2341352"/>
              <a:gd name="adj4" fmla="val 9024489"/>
              <a:gd name="adj5" fmla="val 5199"/>
            </a:avLst>
          </a:prstGeom>
          <a:solidFill>
            <a:srgbClr val="3E8E5C"/>
          </a:solidFill>
          <a:ln>
            <a:solidFill>
              <a:srgbClr val="6797CE"/>
            </a:solidFill>
          </a:ln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7" name="Shape 46"/>
          <p:cNvSpPr/>
          <p:nvPr/>
        </p:nvSpPr>
        <p:spPr>
          <a:xfrm rot="19774188" flipV="1">
            <a:off x="10878445" y="6428140"/>
            <a:ext cx="2608769" cy="1945022"/>
          </a:xfrm>
          <a:prstGeom prst="leftCircularArrow">
            <a:avLst>
              <a:gd name="adj1" fmla="val 4456"/>
              <a:gd name="adj2" fmla="val 565841"/>
              <a:gd name="adj3" fmla="val 2341352"/>
              <a:gd name="adj4" fmla="val 9024489"/>
              <a:gd name="adj5" fmla="val 5199"/>
            </a:avLst>
          </a:prstGeom>
          <a:solidFill>
            <a:srgbClr val="3E8E5C"/>
          </a:solidFill>
          <a:ln>
            <a:solidFill>
              <a:srgbClr val="6797CE"/>
            </a:solidFill>
          </a:ln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cxnSp>
        <p:nvCxnSpPr>
          <p:cNvPr id="6" name="Прямая со стрелкой 5"/>
          <p:cNvCxnSpPr/>
          <p:nvPr/>
        </p:nvCxnSpPr>
        <p:spPr>
          <a:xfrm flipH="1">
            <a:off x="9498468" y="4602480"/>
            <a:ext cx="2" cy="1145086"/>
          </a:xfrm>
          <a:prstGeom prst="straightConnector1">
            <a:avLst/>
          </a:prstGeom>
          <a:ln w="76200">
            <a:solidFill>
              <a:srgbClr val="4472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 стрелкой 45"/>
          <p:cNvCxnSpPr/>
          <p:nvPr/>
        </p:nvCxnSpPr>
        <p:spPr>
          <a:xfrm flipV="1">
            <a:off x="9722424" y="4602480"/>
            <a:ext cx="0" cy="1140525"/>
          </a:xfrm>
          <a:prstGeom prst="straightConnector1">
            <a:avLst/>
          </a:prstGeom>
          <a:ln w="76200">
            <a:solidFill>
              <a:srgbClr val="4472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C1A908DE-E1C1-4442-BBF6-99CCB8F643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3788" y="7589495"/>
            <a:ext cx="1180733" cy="1458553"/>
          </a:xfrm>
          <a:prstGeom prst="rect">
            <a:avLst/>
          </a:prstGeom>
        </p:spPr>
      </p:pic>
      <p:sp>
        <p:nvSpPr>
          <p:cNvPr id="40" name="Прямоугольник: скругленные углы 39">
            <a:extLst>
              <a:ext uri="{FF2B5EF4-FFF2-40B4-BE49-F238E27FC236}">
                <a16:creationId xmlns:a16="http://schemas.microsoft.com/office/drawing/2014/main" id="{4EC4D0E0-E9AB-4538-B88D-DD90F114B6A7}"/>
              </a:ext>
            </a:extLst>
          </p:cNvPr>
          <p:cNvSpPr/>
          <p:nvPr/>
        </p:nvSpPr>
        <p:spPr>
          <a:xfrm>
            <a:off x="2615789" y="3689021"/>
            <a:ext cx="6862417" cy="1485444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2136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47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23C74BD-7696-42AC-B6AF-49F6B5A91C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9812" y="7384227"/>
            <a:ext cx="2367087" cy="952674"/>
          </a:xfrm>
          <a:prstGeom prst="rect">
            <a:avLst/>
          </a:prstGeom>
        </p:spPr>
      </p:pic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id="{7CD031B6-A459-4048-9751-DAB261759E52}"/>
              </a:ext>
            </a:extLst>
          </p:cNvPr>
          <p:cNvSpPr/>
          <p:nvPr/>
        </p:nvSpPr>
        <p:spPr>
          <a:xfrm>
            <a:off x="9874319" y="1041722"/>
            <a:ext cx="6838424" cy="836412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2136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47"/>
          </a:p>
        </p:txBody>
      </p:sp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id="{D279ED82-2CDF-4F79-954F-2E4ACEE68C29}"/>
              </a:ext>
            </a:extLst>
          </p:cNvPr>
          <p:cNvSpPr/>
          <p:nvPr/>
        </p:nvSpPr>
        <p:spPr>
          <a:xfrm>
            <a:off x="2613016" y="1041720"/>
            <a:ext cx="3662831" cy="2398046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2136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47"/>
          </a:p>
        </p:txBody>
      </p:sp>
      <p:sp>
        <p:nvSpPr>
          <p:cNvPr id="32" name="Прямоугольник: скругленные углы 31">
            <a:extLst>
              <a:ext uri="{FF2B5EF4-FFF2-40B4-BE49-F238E27FC236}">
                <a16:creationId xmlns:a16="http://schemas.microsoft.com/office/drawing/2014/main" id="{B2EE6A3E-85E2-4483-81A2-3003118C1975}"/>
              </a:ext>
            </a:extLst>
          </p:cNvPr>
          <p:cNvSpPr/>
          <p:nvPr/>
        </p:nvSpPr>
        <p:spPr>
          <a:xfrm>
            <a:off x="2639782" y="5346970"/>
            <a:ext cx="6838424" cy="4074512"/>
          </a:xfrm>
          <a:prstGeom prst="roundRect">
            <a:avLst/>
          </a:prstGeom>
          <a:noFill/>
          <a:ln w="19050">
            <a:solidFill>
              <a:srgbClr val="2136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47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363F8F5-5EF8-4917-A8BC-B2808DA24E38}"/>
              </a:ext>
            </a:extLst>
          </p:cNvPr>
          <p:cNvSpPr txBox="1"/>
          <p:nvPr/>
        </p:nvSpPr>
        <p:spPr>
          <a:xfrm>
            <a:off x="2735672" y="1121389"/>
            <a:ext cx="3433949" cy="880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562" b="1" dirty="0">
                <a:solidFill>
                  <a:srgbClr val="213683"/>
                </a:solidFill>
                <a:latin typeface="Gilroy" panose="00000500000000000000" pitchFamily="2" charset="-52"/>
              </a:rPr>
              <a:t>Ведущие отраслевые НИИ</a:t>
            </a:r>
          </a:p>
        </p:txBody>
      </p:sp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id="{0C6A4FC1-3221-45E4-9201-C0FA131A23DE}"/>
              </a:ext>
            </a:extLst>
          </p:cNvPr>
          <p:cNvSpPr/>
          <p:nvPr/>
        </p:nvSpPr>
        <p:spPr>
          <a:xfrm>
            <a:off x="6741710" y="1041722"/>
            <a:ext cx="2693440" cy="239804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2136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47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B09D769-64BB-433C-A96A-1F0F379E8639}"/>
              </a:ext>
            </a:extLst>
          </p:cNvPr>
          <p:cNvSpPr txBox="1"/>
          <p:nvPr/>
        </p:nvSpPr>
        <p:spPr>
          <a:xfrm>
            <a:off x="6872399" y="1121391"/>
            <a:ext cx="2484059" cy="12751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562" b="1" dirty="0">
                <a:solidFill>
                  <a:srgbClr val="213683"/>
                </a:solidFill>
                <a:latin typeface="Gilroy" panose="00000500000000000000" pitchFamily="2" charset="-52"/>
              </a:rPr>
              <a:t>Федерация независимых профсоюзов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26BA248-91DF-4342-8CD6-3A7FBDF861AB}"/>
              </a:ext>
            </a:extLst>
          </p:cNvPr>
          <p:cNvSpPr txBox="1"/>
          <p:nvPr/>
        </p:nvSpPr>
        <p:spPr>
          <a:xfrm>
            <a:off x="2762440" y="5411076"/>
            <a:ext cx="6620788" cy="4866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562" b="1" dirty="0">
                <a:solidFill>
                  <a:srgbClr val="213683"/>
                </a:solidFill>
                <a:latin typeface="Gilroy" panose="00000500000000000000" pitchFamily="2" charset="-52"/>
              </a:rPr>
              <a:t>Поставщики и производители СИЗ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8CBCA08-ED52-4315-891A-92DF99304019}"/>
              </a:ext>
            </a:extLst>
          </p:cNvPr>
          <p:cNvSpPr txBox="1"/>
          <p:nvPr/>
        </p:nvSpPr>
        <p:spPr>
          <a:xfrm>
            <a:off x="9953013" y="1188198"/>
            <a:ext cx="6640223" cy="880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562" b="1" dirty="0">
                <a:solidFill>
                  <a:srgbClr val="213683"/>
                </a:solidFill>
                <a:latin typeface="Gilroy" panose="00000500000000000000" pitchFamily="2" charset="-52"/>
              </a:rPr>
              <a:t>Консалтинговые компании и </a:t>
            </a:r>
          </a:p>
          <a:p>
            <a:pPr algn="ctr"/>
            <a:r>
              <a:rPr lang="ru-RU" sz="2562" b="1" dirty="0">
                <a:solidFill>
                  <a:srgbClr val="213683"/>
                </a:solidFill>
                <a:latin typeface="Gilroy" panose="00000500000000000000" pitchFamily="2" charset="-52"/>
              </a:rPr>
              <a:t>аутсорсинг в области охраны труда</a:t>
            </a:r>
          </a:p>
        </p:txBody>
      </p:sp>
      <p:pic>
        <p:nvPicPr>
          <p:cNvPr id="43" name="Picture 2">
            <a:extLst>
              <a:ext uri="{FF2B5EF4-FFF2-40B4-BE49-F238E27FC236}">
                <a16:creationId xmlns:a16="http://schemas.microsoft.com/office/drawing/2014/main" id="{F67622CE-7167-4402-8E07-F12E76E412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158" y="1960351"/>
            <a:ext cx="1305861" cy="1305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>
            <a:extLst>
              <a:ext uri="{FF2B5EF4-FFF2-40B4-BE49-F238E27FC236}">
                <a16:creationId xmlns:a16="http://schemas.microsoft.com/office/drawing/2014/main" id="{7A249E15-11DD-4F7B-A2A1-6FA745047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402" y="1796427"/>
            <a:ext cx="917422" cy="1431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>
            <a:extLst>
              <a:ext uri="{FF2B5EF4-FFF2-40B4-BE49-F238E27FC236}">
                <a16:creationId xmlns:a16="http://schemas.microsoft.com/office/drawing/2014/main" id="{A331D9E6-C41D-4EEF-B4A6-ED27AEFBC8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23" t="27230" r="21968" b="28547"/>
          <a:stretch/>
        </p:blipFill>
        <p:spPr bwMode="auto">
          <a:xfrm>
            <a:off x="7417335" y="2452450"/>
            <a:ext cx="1143594" cy="9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14">
            <a:extLst>
              <a:ext uri="{FF2B5EF4-FFF2-40B4-BE49-F238E27FC236}">
                <a16:creationId xmlns:a16="http://schemas.microsoft.com/office/drawing/2014/main" id="{FAE858ED-EC44-4E64-AC9C-FA992622F7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" t="35190" r="1865" b="34456"/>
          <a:stretch/>
        </p:blipFill>
        <p:spPr bwMode="auto">
          <a:xfrm>
            <a:off x="6627625" y="7989286"/>
            <a:ext cx="2763205" cy="866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8">
            <a:extLst>
              <a:ext uri="{FF2B5EF4-FFF2-40B4-BE49-F238E27FC236}">
                <a16:creationId xmlns:a16="http://schemas.microsoft.com/office/drawing/2014/main" id="{C07A3E72-E2E5-4A48-A333-AABD9D5746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32" t="23967" r="21273" b="22943"/>
          <a:stretch/>
        </p:blipFill>
        <p:spPr bwMode="auto">
          <a:xfrm>
            <a:off x="12602661" y="7680687"/>
            <a:ext cx="1420259" cy="1312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32">
            <a:extLst>
              <a:ext uri="{FF2B5EF4-FFF2-40B4-BE49-F238E27FC236}">
                <a16:creationId xmlns:a16="http://schemas.microsoft.com/office/drawing/2014/main" id="{D3CD99DB-FD90-4AE5-AE72-94FD2AADC3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53" t="34952" r="26849" b="34646"/>
          <a:stretch/>
        </p:blipFill>
        <p:spPr bwMode="auto">
          <a:xfrm>
            <a:off x="14334564" y="7441401"/>
            <a:ext cx="1625606" cy="152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34">
            <a:extLst>
              <a:ext uri="{FF2B5EF4-FFF2-40B4-BE49-F238E27FC236}">
                <a16:creationId xmlns:a16="http://schemas.microsoft.com/office/drawing/2014/main" id="{05381F5A-4F8D-4FD3-8225-BFBB05E35A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8" t="35075" r="19444" b="47952"/>
          <a:stretch/>
        </p:blipFill>
        <p:spPr bwMode="auto">
          <a:xfrm>
            <a:off x="12833961" y="4309432"/>
            <a:ext cx="3233811" cy="884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FA1B151C-05BA-4AC2-8CB0-8095CE6B5D7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189848" y="5096782"/>
            <a:ext cx="2432473" cy="929156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5AA883FA-AD46-462A-BAF2-5319E124521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981699" y="5625697"/>
            <a:ext cx="3620833" cy="768746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62036D1F-747F-4DB7-BBD1-8BDE0C13E08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595231" y="3913334"/>
            <a:ext cx="1036818" cy="1036818"/>
          </a:xfrm>
          <a:prstGeom prst="rect">
            <a:avLst/>
          </a:prstGeom>
        </p:spPr>
      </p:pic>
      <p:pic>
        <p:nvPicPr>
          <p:cNvPr id="55" name="Picture 18">
            <a:extLst>
              <a:ext uri="{FF2B5EF4-FFF2-40B4-BE49-F238E27FC236}">
                <a16:creationId xmlns:a16="http://schemas.microsoft.com/office/drawing/2014/main" id="{A6F4D8DC-3DE4-4DD4-930B-B40AA920C7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6" t="22359" r="16125" b="38261"/>
          <a:stretch/>
        </p:blipFill>
        <p:spPr bwMode="auto">
          <a:xfrm>
            <a:off x="3054661" y="5934660"/>
            <a:ext cx="2242943" cy="739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751F0FEE-AD63-4DDC-9368-368C1DC5D3E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64640" y="6862136"/>
            <a:ext cx="2997922" cy="701845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36924AAF-FCDB-4373-9F96-F3ADBA8E7449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" t="3249" r="4349" b="30034"/>
          <a:stretch/>
        </p:blipFill>
        <p:spPr>
          <a:xfrm>
            <a:off x="10897962" y="7526434"/>
            <a:ext cx="1393056" cy="1401384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EA0AE7EE-8135-43DE-8842-AA83B1E51D9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964501" y="6430220"/>
            <a:ext cx="3524610" cy="1000384"/>
          </a:xfrm>
          <a:prstGeom prst="rect">
            <a:avLst/>
          </a:prstGeom>
        </p:spPr>
      </p:pic>
      <p:pic>
        <p:nvPicPr>
          <p:cNvPr id="60" name="Picture 20">
            <a:extLst>
              <a:ext uri="{FF2B5EF4-FFF2-40B4-BE49-F238E27FC236}">
                <a16:creationId xmlns:a16="http://schemas.microsoft.com/office/drawing/2014/main" id="{E4D8EBB6-3844-42C1-A7D3-F7D8469BF2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" t="24029" r="6142" b="32721"/>
          <a:stretch/>
        </p:blipFill>
        <p:spPr bwMode="auto">
          <a:xfrm>
            <a:off x="10257893" y="3516261"/>
            <a:ext cx="2680114" cy="92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24">
            <a:extLst>
              <a:ext uri="{FF2B5EF4-FFF2-40B4-BE49-F238E27FC236}">
                <a16:creationId xmlns:a16="http://schemas.microsoft.com/office/drawing/2014/main" id="{9BDF5E7E-10B4-4403-92E9-7C66372A7B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63" t="33354" r="6608" b="37742"/>
          <a:stretch/>
        </p:blipFill>
        <p:spPr bwMode="auto">
          <a:xfrm>
            <a:off x="13775342" y="3023187"/>
            <a:ext cx="2744051" cy="117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6">
            <a:extLst>
              <a:ext uri="{FF2B5EF4-FFF2-40B4-BE49-F238E27FC236}">
                <a16:creationId xmlns:a16="http://schemas.microsoft.com/office/drawing/2014/main" id="{E97C2AD4-A3E9-4CC9-8321-9A58CAF963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80" b="43126"/>
          <a:stretch/>
        </p:blipFill>
        <p:spPr bwMode="auto">
          <a:xfrm>
            <a:off x="11369637" y="2305079"/>
            <a:ext cx="3961664" cy="653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8341C51-B31F-414E-BF33-2856863CFDF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745144" y="4041194"/>
            <a:ext cx="2603431" cy="748487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77211554-4A26-4474-997F-FCF27690A372}"/>
              </a:ext>
            </a:extLst>
          </p:cNvPr>
          <p:cNvSpPr txBox="1"/>
          <p:nvPr/>
        </p:nvSpPr>
        <p:spPr>
          <a:xfrm>
            <a:off x="2219677" y="3941743"/>
            <a:ext cx="3733794" cy="880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62" b="1" dirty="0">
                <a:solidFill>
                  <a:srgbClr val="213683"/>
                </a:solidFill>
                <a:latin typeface="Gilroy" panose="00000500000000000000" pitchFamily="2" charset="-52"/>
              </a:rPr>
              <a:t>C</a:t>
            </a:r>
            <a:r>
              <a:rPr lang="ru-RU" sz="2562" b="1" dirty="0" err="1">
                <a:solidFill>
                  <a:srgbClr val="213683"/>
                </a:solidFill>
                <a:latin typeface="Gilroy" panose="00000500000000000000" pitchFamily="2" charset="-52"/>
              </a:rPr>
              <a:t>ертификация</a:t>
            </a:r>
            <a:r>
              <a:rPr lang="ru-RU" sz="2562" b="1" dirty="0">
                <a:solidFill>
                  <a:srgbClr val="213683"/>
                </a:solidFill>
                <a:latin typeface="Gilroy" panose="00000500000000000000" pitchFamily="2" charset="-52"/>
              </a:rPr>
              <a:t> продуктов и услуг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AB2658E-E24C-48A7-BC91-7082FB07338D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l="20826" t="18398" r="14756" b="26563"/>
          <a:stretch/>
        </p:blipFill>
        <p:spPr>
          <a:xfrm>
            <a:off x="3329653" y="8205718"/>
            <a:ext cx="1982224" cy="95267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3A9F157-2711-41C1-BC13-2FDA06EABAE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5783897" y="4789681"/>
            <a:ext cx="3374115" cy="320952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0FD1466-87A5-4420-85C3-B8B60F431768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3398841" y="5845363"/>
            <a:ext cx="2623638" cy="2507889"/>
          </a:xfrm>
          <a:prstGeom prst="rect">
            <a:avLst/>
          </a:prstGeom>
        </p:spPr>
      </p:pic>
      <p:pic>
        <p:nvPicPr>
          <p:cNvPr id="42" name="Image 0" descr="preencoded.png">
            <a:extLst>
              <a:ext uri="{FF2B5EF4-FFF2-40B4-BE49-F238E27FC236}">
                <a16:creationId xmlns:a16="http://schemas.microsoft.com/office/drawing/2014/main" id="{D691C9CF-505E-4CBD-87D5-134A8F25104E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378023" y="0"/>
            <a:ext cx="975098" cy="9609960"/>
          </a:xfrm>
          <a:prstGeom prst="rect">
            <a:avLst/>
          </a:prstGeom>
        </p:spPr>
      </p:pic>
      <p:sp>
        <p:nvSpPr>
          <p:cNvPr id="46" name="Text 0">
            <a:extLst>
              <a:ext uri="{FF2B5EF4-FFF2-40B4-BE49-F238E27FC236}">
                <a16:creationId xmlns:a16="http://schemas.microsoft.com/office/drawing/2014/main" id="{1AECD980-4F52-405C-96E9-1F3B2DDA6D77}"/>
              </a:ext>
            </a:extLst>
          </p:cNvPr>
          <p:cNvSpPr/>
          <p:nvPr/>
        </p:nvSpPr>
        <p:spPr>
          <a:xfrm rot="16200000">
            <a:off x="-2047875" y="4688338"/>
            <a:ext cx="5556845" cy="21907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lnSpc>
                <a:spcPts val="1755"/>
              </a:lnSpc>
              <a:buNone/>
            </a:pPr>
            <a:r>
              <a:rPr lang="en-US" sz="1350" kern="0" spc="75" dirty="0">
                <a:solidFill>
                  <a:srgbClr val="25282B"/>
                </a:solidFill>
                <a:latin typeface="Gilroy" panose="00000500000000000000" pitchFamily="2" charset="-52"/>
                <a:ea typeface="Gilroy Light" pitchFamily="34" charset="-122"/>
                <a:cs typeface="Gilroy Light" pitchFamily="34" charset="-120"/>
              </a:rPr>
              <a:t>Национальная Ассоциация Охраны Труда</a:t>
            </a:r>
            <a:endParaRPr lang="en-US" sz="1350" dirty="0">
              <a:latin typeface="Gilroy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3872393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8288000" cy="9839325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0"/>
            <a:ext cx="18288000" cy="9839325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886202" y="454093"/>
            <a:ext cx="707682" cy="816820"/>
          </a:xfrm>
          <a:prstGeom prst="rect">
            <a:avLst/>
          </a:prstGeom>
        </p:spPr>
      </p:pic>
      <p:sp>
        <p:nvSpPr>
          <p:cNvPr id="38" name="Полилиния: фигура 37">
            <a:extLst>
              <a:ext uri="{FF2B5EF4-FFF2-40B4-BE49-F238E27FC236}">
                <a16:creationId xmlns:a16="http://schemas.microsoft.com/office/drawing/2014/main" id="{5CD29C25-361C-4105-9E8B-DA06F460CA6B}"/>
              </a:ext>
            </a:extLst>
          </p:cNvPr>
          <p:cNvSpPr/>
          <p:nvPr/>
        </p:nvSpPr>
        <p:spPr>
          <a:xfrm rot="5400000">
            <a:off x="1528025" y="3429083"/>
            <a:ext cx="396438" cy="35921"/>
          </a:xfrm>
          <a:custGeom>
            <a:avLst/>
            <a:gdLst>
              <a:gd name="connsiteX0" fmla="*/ 378396 w 396438"/>
              <a:gd name="connsiteY0" fmla="*/ 19 h 35921"/>
              <a:gd name="connsiteX1" fmla="*/ 396415 w 396438"/>
              <a:gd name="connsiteY1" fmla="*/ 19 h 35921"/>
              <a:gd name="connsiteX2" fmla="*/ 396415 w 396438"/>
              <a:gd name="connsiteY2" fmla="*/ 35941 h 35921"/>
              <a:gd name="connsiteX3" fmla="*/ 378396 w 396438"/>
              <a:gd name="connsiteY3" fmla="*/ 35941 h 35921"/>
              <a:gd name="connsiteX4" fmla="*/ 17997 w 396438"/>
              <a:gd name="connsiteY4" fmla="*/ 35941 h 35921"/>
              <a:gd name="connsiteX5" fmla="*/ -23 w 396438"/>
              <a:gd name="connsiteY5" fmla="*/ 35941 h 35921"/>
              <a:gd name="connsiteX6" fmla="*/ -23 w 396438"/>
              <a:gd name="connsiteY6" fmla="*/ 19 h 35921"/>
              <a:gd name="connsiteX7" fmla="*/ 17997 w 396438"/>
              <a:gd name="connsiteY7" fmla="*/ 19 h 35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6438" h="35921">
                <a:moveTo>
                  <a:pt x="378396" y="19"/>
                </a:moveTo>
                <a:cubicBezTo>
                  <a:pt x="388348" y="19"/>
                  <a:pt x="396415" y="19"/>
                  <a:pt x="396415" y="19"/>
                </a:cubicBezTo>
                <a:lnTo>
                  <a:pt x="396415" y="35941"/>
                </a:lnTo>
                <a:cubicBezTo>
                  <a:pt x="396415" y="35941"/>
                  <a:pt x="388348" y="35941"/>
                  <a:pt x="378396" y="35941"/>
                </a:cubicBezTo>
                <a:lnTo>
                  <a:pt x="17997" y="35941"/>
                </a:lnTo>
                <a:cubicBezTo>
                  <a:pt x="8045" y="35941"/>
                  <a:pt x="-23" y="35941"/>
                  <a:pt x="-23" y="35941"/>
                </a:cubicBezTo>
                <a:lnTo>
                  <a:pt x="-23" y="19"/>
                </a:lnTo>
                <a:cubicBezTo>
                  <a:pt x="-23" y="19"/>
                  <a:pt x="8045" y="19"/>
                  <a:pt x="17997" y="19"/>
                </a:cubicBezTo>
                <a:close/>
              </a:path>
            </a:pathLst>
          </a:custGeom>
          <a:solidFill>
            <a:srgbClr val="FFFFFF"/>
          </a:solidFill>
          <a:ln w="9513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39" name="Полилиния: фигура 38">
            <a:extLst>
              <a:ext uri="{FF2B5EF4-FFF2-40B4-BE49-F238E27FC236}">
                <a16:creationId xmlns:a16="http://schemas.microsoft.com/office/drawing/2014/main" id="{CBD3B04A-ABF4-4E8F-B3CA-A8F3F5312598}"/>
              </a:ext>
            </a:extLst>
          </p:cNvPr>
          <p:cNvSpPr/>
          <p:nvPr/>
        </p:nvSpPr>
        <p:spPr>
          <a:xfrm>
            <a:off x="7967121" y="2503315"/>
            <a:ext cx="392037" cy="472447"/>
          </a:xfrm>
          <a:custGeom>
            <a:avLst/>
            <a:gdLst>
              <a:gd name="connsiteX0" fmla="*/ 185762 w 392037"/>
              <a:gd name="connsiteY0" fmla="*/ 149070 h 472447"/>
              <a:gd name="connsiteX1" fmla="*/ 201487 w 392037"/>
              <a:gd name="connsiteY1" fmla="*/ 193879 h 472447"/>
              <a:gd name="connsiteX2" fmla="*/ 185762 w 392037"/>
              <a:gd name="connsiteY2" fmla="*/ 238678 h 472447"/>
              <a:gd name="connsiteX3" fmla="*/ 185762 w 392037"/>
              <a:gd name="connsiteY3" fmla="*/ 313332 h 472447"/>
              <a:gd name="connsiteX4" fmla="*/ 270747 w 392037"/>
              <a:gd name="connsiteY4" fmla="*/ 442696 h 472447"/>
              <a:gd name="connsiteX5" fmla="*/ 270747 w 392037"/>
              <a:gd name="connsiteY5" fmla="*/ 449648 h 472447"/>
              <a:gd name="connsiteX6" fmla="*/ 262323 w 392037"/>
              <a:gd name="connsiteY6" fmla="*/ 472447 h 472447"/>
              <a:gd name="connsiteX7" fmla="*/ 282827 w 392037"/>
              <a:gd name="connsiteY7" fmla="*/ 472447 h 472447"/>
              <a:gd name="connsiteX8" fmla="*/ 282827 w 392037"/>
              <a:gd name="connsiteY8" fmla="*/ 98315 h 472447"/>
              <a:gd name="connsiteX9" fmla="*/ 289081 w 392037"/>
              <a:gd name="connsiteY9" fmla="*/ 92088 h 472447"/>
              <a:gd name="connsiteX10" fmla="*/ 321626 w 392037"/>
              <a:gd name="connsiteY10" fmla="*/ 92088 h 472447"/>
              <a:gd name="connsiteX11" fmla="*/ 234299 w 392037"/>
              <a:gd name="connsiteY11" fmla="*/ 0 h 472447"/>
              <a:gd name="connsiteX12" fmla="*/ 146972 w 392037"/>
              <a:gd name="connsiteY12" fmla="*/ 92088 h 472447"/>
              <a:gd name="connsiteX13" fmla="*/ 179518 w 392037"/>
              <a:gd name="connsiteY13" fmla="*/ 92088 h 472447"/>
              <a:gd name="connsiteX14" fmla="*/ 185762 w 392037"/>
              <a:gd name="connsiteY14" fmla="*/ 98315 h 472447"/>
              <a:gd name="connsiteX15" fmla="*/ 185762 w 392037"/>
              <a:gd name="connsiteY15" fmla="*/ 149070 h 472447"/>
              <a:gd name="connsiteX16" fmla="*/ 295335 w 392037"/>
              <a:gd name="connsiteY16" fmla="*/ 207878 h 472447"/>
              <a:gd name="connsiteX17" fmla="*/ 330174 w 392037"/>
              <a:gd name="connsiteY17" fmla="*/ 171142 h 472447"/>
              <a:gd name="connsiteX18" fmla="*/ 392038 w 392037"/>
              <a:gd name="connsiteY18" fmla="*/ 236384 h 472447"/>
              <a:gd name="connsiteX19" fmla="*/ 371248 w 392037"/>
              <a:gd name="connsiteY19" fmla="*/ 236384 h 472447"/>
              <a:gd name="connsiteX20" fmla="*/ 364994 w 392037"/>
              <a:gd name="connsiteY20" fmla="*/ 242611 h 472447"/>
              <a:gd name="connsiteX21" fmla="*/ 364994 w 392037"/>
              <a:gd name="connsiteY21" fmla="*/ 472447 h 472447"/>
              <a:gd name="connsiteX22" fmla="*/ 295335 w 392037"/>
              <a:gd name="connsiteY22" fmla="*/ 472447 h 472447"/>
              <a:gd name="connsiteX23" fmla="*/ 295335 w 392037"/>
              <a:gd name="connsiteY23" fmla="*/ 207878 h 472447"/>
              <a:gd name="connsiteX24" fmla="*/ 101967 w 392037"/>
              <a:gd name="connsiteY24" fmla="*/ 413566 h 472447"/>
              <a:gd name="connsiteX25" fmla="*/ 102509 w 392037"/>
              <a:gd name="connsiteY25" fmla="*/ 416876 h 472447"/>
              <a:gd name="connsiteX26" fmla="*/ 123460 w 392037"/>
              <a:gd name="connsiteY26" fmla="*/ 461706 h 472447"/>
              <a:gd name="connsiteX27" fmla="*/ 129124 w 392037"/>
              <a:gd name="connsiteY27" fmla="*/ 465308 h 472447"/>
              <a:gd name="connsiteX28" fmla="*/ 134788 w 392037"/>
              <a:gd name="connsiteY28" fmla="*/ 461706 h 472447"/>
              <a:gd name="connsiteX29" fmla="*/ 155740 w 392037"/>
              <a:gd name="connsiteY29" fmla="*/ 416876 h 472447"/>
              <a:gd name="connsiteX30" fmla="*/ 156292 w 392037"/>
              <a:gd name="connsiteY30" fmla="*/ 413566 h 472447"/>
              <a:gd name="connsiteX31" fmla="*/ 148495 w 392037"/>
              <a:gd name="connsiteY31" fmla="*/ 342876 h 472447"/>
              <a:gd name="connsiteX32" fmla="*/ 161251 w 392037"/>
              <a:gd name="connsiteY32" fmla="*/ 318012 h 472447"/>
              <a:gd name="connsiteX33" fmla="*/ 258258 w 392037"/>
              <a:gd name="connsiteY33" fmla="*/ 442696 h 472447"/>
              <a:gd name="connsiteX34" fmla="*/ 258258 w 392037"/>
              <a:gd name="connsiteY34" fmla="*/ 449648 h 472447"/>
              <a:gd name="connsiteX35" fmla="*/ 235385 w 392037"/>
              <a:gd name="connsiteY35" fmla="*/ 472447 h 472447"/>
              <a:gd name="connsiteX36" fmla="*/ 234318 w 392037"/>
              <a:gd name="connsiteY36" fmla="*/ 472447 h 472447"/>
              <a:gd name="connsiteX37" fmla="*/ 22874 w 392037"/>
              <a:gd name="connsiteY37" fmla="*/ 472447 h 472447"/>
              <a:gd name="connsiteX38" fmla="*/ 0 w 392037"/>
              <a:gd name="connsiteY38" fmla="*/ 449648 h 472447"/>
              <a:gd name="connsiteX39" fmla="*/ 0 w 392037"/>
              <a:gd name="connsiteY39" fmla="*/ 442696 h 472447"/>
              <a:gd name="connsiteX40" fmla="*/ 97007 w 392037"/>
              <a:gd name="connsiteY40" fmla="*/ 318012 h 472447"/>
              <a:gd name="connsiteX41" fmla="*/ 109763 w 392037"/>
              <a:gd name="connsiteY41" fmla="*/ 342876 h 472447"/>
              <a:gd name="connsiteX42" fmla="*/ 101967 w 392037"/>
              <a:gd name="connsiteY42" fmla="*/ 413566 h 472447"/>
              <a:gd name="connsiteX43" fmla="*/ 136483 w 392037"/>
              <a:gd name="connsiteY43" fmla="*/ 347930 h 472447"/>
              <a:gd name="connsiteX44" fmla="*/ 121776 w 392037"/>
              <a:gd name="connsiteY44" fmla="*/ 347930 h 472447"/>
              <a:gd name="connsiteX45" fmla="*/ 114570 w 392037"/>
              <a:gd name="connsiteY45" fmla="*/ 413192 h 472447"/>
              <a:gd name="connsiteX46" fmla="*/ 129124 w 392037"/>
              <a:gd name="connsiteY46" fmla="*/ 444335 h 472447"/>
              <a:gd name="connsiteX47" fmla="*/ 143679 w 392037"/>
              <a:gd name="connsiteY47" fmla="*/ 413192 h 472447"/>
              <a:gd name="connsiteX48" fmla="*/ 136483 w 392037"/>
              <a:gd name="connsiteY48" fmla="*/ 347930 h 472447"/>
              <a:gd name="connsiteX49" fmla="*/ 148534 w 392037"/>
              <a:gd name="connsiteY49" fmla="*/ 315438 h 472447"/>
              <a:gd name="connsiteX50" fmla="*/ 138263 w 392037"/>
              <a:gd name="connsiteY50" fmla="*/ 335478 h 472447"/>
              <a:gd name="connsiteX51" fmla="*/ 119996 w 392037"/>
              <a:gd name="connsiteY51" fmla="*/ 335478 h 472447"/>
              <a:gd name="connsiteX52" fmla="*/ 109725 w 392037"/>
              <a:gd name="connsiteY52" fmla="*/ 315438 h 472447"/>
              <a:gd name="connsiteX53" fmla="*/ 129124 w 392037"/>
              <a:gd name="connsiteY53" fmla="*/ 313986 h 472447"/>
              <a:gd name="connsiteX54" fmla="*/ 148534 w 392037"/>
              <a:gd name="connsiteY54" fmla="*/ 315438 h 472447"/>
              <a:gd name="connsiteX55" fmla="*/ 188989 w 392037"/>
              <a:gd name="connsiteY55" fmla="*/ 193879 h 472447"/>
              <a:gd name="connsiteX56" fmla="*/ 129115 w 392037"/>
              <a:gd name="connsiteY56" fmla="*/ 253559 h 472447"/>
              <a:gd name="connsiteX57" fmla="*/ 69241 w 392037"/>
              <a:gd name="connsiteY57" fmla="*/ 193879 h 472447"/>
              <a:gd name="connsiteX58" fmla="*/ 129115 w 392037"/>
              <a:gd name="connsiteY58" fmla="*/ 134199 h 472447"/>
              <a:gd name="connsiteX59" fmla="*/ 188989 w 392037"/>
              <a:gd name="connsiteY59" fmla="*/ 193879 h 472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392037" h="472447">
                <a:moveTo>
                  <a:pt x="185762" y="149070"/>
                </a:moveTo>
                <a:cubicBezTo>
                  <a:pt x="195595" y="161388"/>
                  <a:pt x="201487" y="176953"/>
                  <a:pt x="201487" y="193879"/>
                </a:cubicBezTo>
                <a:cubicBezTo>
                  <a:pt x="201487" y="210793"/>
                  <a:pt x="195595" y="226360"/>
                  <a:pt x="185762" y="238678"/>
                </a:cubicBezTo>
                <a:lnTo>
                  <a:pt x="185762" y="313332"/>
                </a:lnTo>
                <a:cubicBezTo>
                  <a:pt x="235737" y="335155"/>
                  <a:pt x="270747" y="384925"/>
                  <a:pt x="270747" y="442696"/>
                </a:cubicBezTo>
                <a:lnTo>
                  <a:pt x="270747" y="449648"/>
                </a:lnTo>
                <a:cubicBezTo>
                  <a:pt x="270747" y="458334"/>
                  <a:pt x="267568" y="466294"/>
                  <a:pt x="262323" y="472447"/>
                </a:cubicBezTo>
                <a:lnTo>
                  <a:pt x="282827" y="472447"/>
                </a:lnTo>
                <a:lnTo>
                  <a:pt x="282827" y="98315"/>
                </a:lnTo>
                <a:cubicBezTo>
                  <a:pt x="282827" y="94880"/>
                  <a:pt x="285625" y="92088"/>
                  <a:pt x="289081" y="92088"/>
                </a:cubicBezTo>
                <a:lnTo>
                  <a:pt x="321626" y="92088"/>
                </a:lnTo>
                <a:lnTo>
                  <a:pt x="234299" y="0"/>
                </a:lnTo>
                <a:lnTo>
                  <a:pt x="146972" y="92088"/>
                </a:lnTo>
                <a:lnTo>
                  <a:pt x="179518" y="92088"/>
                </a:lnTo>
                <a:cubicBezTo>
                  <a:pt x="182973" y="92088"/>
                  <a:pt x="185762" y="94880"/>
                  <a:pt x="185762" y="98315"/>
                </a:cubicBezTo>
                <a:lnTo>
                  <a:pt x="185762" y="149070"/>
                </a:lnTo>
                <a:close/>
                <a:moveTo>
                  <a:pt x="295335" y="207878"/>
                </a:moveTo>
                <a:lnTo>
                  <a:pt x="330174" y="171142"/>
                </a:lnTo>
                <a:lnTo>
                  <a:pt x="392038" y="236384"/>
                </a:lnTo>
                <a:lnTo>
                  <a:pt x="371248" y="236384"/>
                </a:lnTo>
                <a:cubicBezTo>
                  <a:pt x="367802" y="236384"/>
                  <a:pt x="364994" y="239176"/>
                  <a:pt x="364994" y="242611"/>
                </a:cubicBezTo>
                <a:lnTo>
                  <a:pt x="364994" y="472447"/>
                </a:lnTo>
                <a:lnTo>
                  <a:pt x="295335" y="472447"/>
                </a:lnTo>
                <a:lnTo>
                  <a:pt x="295335" y="207878"/>
                </a:lnTo>
                <a:close/>
                <a:moveTo>
                  <a:pt x="101967" y="413566"/>
                </a:moveTo>
                <a:cubicBezTo>
                  <a:pt x="101843" y="414697"/>
                  <a:pt x="102024" y="415838"/>
                  <a:pt x="102509" y="416876"/>
                </a:cubicBezTo>
                <a:lnTo>
                  <a:pt x="123460" y="461706"/>
                </a:lnTo>
                <a:cubicBezTo>
                  <a:pt x="124498" y="463906"/>
                  <a:pt x="126706" y="465308"/>
                  <a:pt x="129124" y="465308"/>
                </a:cubicBezTo>
                <a:cubicBezTo>
                  <a:pt x="131552" y="465308"/>
                  <a:pt x="133760" y="463906"/>
                  <a:pt x="134788" y="461706"/>
                </a:cubicBezTo>
                <a:lnTo>
                  <a:pt x="155740" y="416876"/>
                </a:lnTo>
                <a:cubicBezTo>
                  <a:pt x="156225" y="415838"/>
                  <a:pt x="156415" y="414697"/>
                  <a:pt x="156292" y="413566"/>
                </a:cubicBezTo>
                <a:lnTo>
                  <a:pt x="148495" y="342876"/>
                </a:lnTo>
                <a:lnTo>
                  <a:pt x="161251" y="318012"/>
                </a:lnTo>
                <a:cubicBezTo>
                  <a:pt x="216956" y="332281"/>
                  <a:pt x="258258" y="382777"/>
                  <a:pt x="258258" y="442696"/>
                </a:cubicBezTo>
                <a:lnTo>
                  <a:pt x="258258" y="449648"/>
                </a:lnTo>
                <a:cubicBezTo>
                  <a:pt x="258258" y="462215"/>
                  <a:pt x="247997" y="472447"/>
                  <a:pt x="235385" y="472447"/>
                </a:cubicBezTo>
                <a:lnTo>
                  <a:pt x="234318" y="472447"/>
                </a:lnTo>
                <a:lnTo>
                  <a:pt x="22874" y="472447"/>
                </a:lnTo>
                <a:cubicBezTo>
                  <a:pt x="10252" y="472447"/>
                  <a:pt x="0" y="462215"/>
                  <a:pt x="0" y="449648"/>
                </a:cubicBezTo>
                <a:lnTo>
                  <a:pt x="0" y="442696"/>
                </a:lnTo>
                <a:cubicBezTo>
                  <a:pt x="0" y="382777"/>
                  <a:pt x="41283" y="332281"/>
                  <a:pt x="97007" y="318012"/>
                </a:cubicBezTo>
                <a:lnTo>
                  <a:pt x="109763" y="342876"/>
                </a:lnTo>
                <a:lnTo>
                  <a:pt x="101967" y="413566"/>
                </a:lnTo>
                <a:close/>
                <a:moveTo>
                  <a:pt x="136483" y="347930"/>
                </a:moveTo>
                <a:lnTo>
                  <a:pt x="121776" y="347930"/>
                </a:lnTo>
                <a:lnTo>
                  <a:pt x="114570" y="413192"/>
                </a:lnTo>
                <a:lnTo>
                  <a:pt x="129124" y="444335"/>
                </a:lnTo>
                <a:lnTo>
                  <a:pt x="143679" y="413192"/>
                </a:lnTo>
                <a:lnTo>
                  <a:pt x="136483" y="347930"/>
                </a:lnTo>
                <a:close/>
                <a:moveTo>
                  <a:pt x="148534" y="315438"/>
                </a:moveTo>
                <a:lnTo>
                  <a:pt x="138263" y="335478"/>
                </a:lnTo>
                <a:lnTo>
                  <a:pt x="119996" y="335478"/>
                </a:lnTo>
                <a:lnTo>
                  <a:pt x="109725" y="315438"/>
                </a:lnTo>
                <a:cubicBezTo>
                  <a:pt x="116055" y="314484"/>
                  <a:pt x="122528" y="313986"/>
                  <a:pt x="129124" y="313986"/>
                </a:cubicBezTo>
                <a:cubicBezTo>
                  <a:pt x="135721" y="313986"/>
                  <a:pt x="142204" y="314484"/>
                  <a:pt x="148534" y="315438"/>
                </a:cubicBezTo>
                <a:close/>
                <a:moveTo>
                  <a:pt x="188989" y="193879"/>
                </a:moveTo>
                <a:cubicBezTo>
                  <a:pt x="188989" y="226785"/>
                  <a:pt x="162136" y="253559"/>
                  <a:pt x="129115" y="253559"/>
                </a:cubicBezTo>
                <a:cubicBezTo>
                  <a:pt x="96103" y="253559"/>
                  <a:pt x="69241" y="226785"/>
                  <a:pt x="69241" y="193879"/>
                </a:cubicBezTo>
                <a:cubicBezTo>
                  <a:pt x="69241" y="160973"/>
                  <a:pt x="96103" y="134199"/>
                  <a:pt x="129115" y="134199"/>
                </a:cubicBezTo>
                <a:cubicBezTo>
                  <a:pt x="162146" y="134199"/>
                  <a:pt x="188989" y="160973"/>
                  <a:pt x="188989" y="193879"/>
                </a:cubicBezTo>
                <a:close/>
              </a:path>
            </a:pathLst>
          </a:custGeom>
          <a:solidFill>
            <a:srgbClr val="FFFFFF"/>
          </a:solidFill>
          <a:ln w="9513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grpSp>
        <p:nvGrpSpPr>
          <p:cNvPr id="40" name="Image 3" descr="preencoded.png">
            <a:extLst>
              <a:ext uri="{FF2B5EF4-FFF2-40B4-BE49-F238E27FC236}">
                <a16:creationId xmlns:a16="http://schemas.microsoft.com/office/drawing/2014/main" id="{FCE44C64-734E-49D8-8AC1-72735424C86D}"/>
              </a:ext>
            </a:extLst>
          </p:cNvPr>
          <p:cNvGrpSpPr/>
          <p:nvPr/>
        </p:nvGrpSpPr>
        <p:grpSpPr>
          <a:xfrm>
            <a:off x="2002520" y="2532550"/>
            <a:ext cx="545316" cy="408136"/>
            <a:chOff x="2002520" y="2532550"/>
            <a:chExt cx="545316" cy="408136"/>
          </a:xfrm>
          <a:solidFill>
            <a:srgbClr val="FFFFFF"/>
          </a:solidFill>
        </p:grpSpPr>
        <p:sp>
          <p:nvSpPr>
            <p:cNvPr id="41" name="Полилиния: фигура 40">
              <a:extLst>
                <a:ext uri="{FF2B5EF4-FFF2-40B4-BE49-F238E27FC236}">
                  <a16:creationId xmlns:a16="http://schemas.microsoft.com/office/drawing/2014/main" id="{922244B4-AEBB-4089-8627-40514C56AA71}"/>
                </a:ext>
              </a:extLst>
            </p:cNvPr>
            <p:cNvSpPr/>
            <p:nvPr/>
          </p:nvSpPr>
          <p:spPr>
            <a:xfrm>
              <a:off x="2057133" y="2667179"/>
              <a:ext cx="141487" cy="99203"/>
            </a:xfrm>
            <a:custGeom>
              <a:avLst/>
              <a:gdLst>
                <a:gd name="connsiteX0" fmla="*/ 71183 w 141487"/>
                <a:gd name="connsiteY0" fmla="*/ 99204 h 99203"/>
                <a:gd name="connsiteX1" fmla="*/ 68685 w 141487"/>
                <a:gd name="connsiteY1" fmla="*/ 96092 h 99203"/>
                <a:gd name="connsiteX2" fmla="*/ 53695 w 141487"/>
                <a:gd name="connsiteY2" fmla="*/ 96092 h 99203"/>
                <a:gd name="connsiteX3" fmla="*/ 35895 w 141487"/>
                <a:gd name="connsiteY3" fmla="*/ 78349 h 99203"/>
                <a:gd name="connsiteX4" fmla="*/ 35895 w 141487"/>
                <a:gd name="connsiteY4" fmla="*/ 52826 h 99203"/>
                <a:gd name="connsiteX5" fmla="*/ 33709 w 141487"/>
                <a:gd name="connsiteY5" fmla="*/ 60608 h 99203"/>
                <a:gd name="connsiteX6" fmla="*/ 295 w 141487"/>
                <a:gd name="connsiteY6" fmla="*/ 54694 h 99203"/>
                <a:gd name="connsiteX7" fmla="*/ 40267 w 141487"/>
                <a:gd name="connsiteY7" fmla="*/ 2402 h 99203"/>
                <a:gd name="connsiteX8" fmla="*/ 87421 w 141487"/>
                <a:gd name="connsiteY8" fmla="*/ 2402 h 99203"/>
                <a:gd name="connsiteX9" fmla="*/ 103347 w 141487"/>
                <a:gd name="connsiteY9" fmla="*/ 11740 h 99203"/>
                <a:gd name="connsiteX10" fmla="*/ 126769 w 141487"/>
                <a:gd name="connsiteY10" fmla="*/ 224 h 99203"/>
                <a:gd name="connsiteX11" fmla="*/ 134887 w 141487"/>
                <a:gd name="connsiteY11" fmla="*/ 30105 h 99203"/>
                <a:gd name="connsiteX12" fmla="*/ 110530 w 141487"/>
                <a:gd name="connsiteY12" fmla="*/ 48468 h 99203"/>
                <a:gd name="connsiteX13" fmla="*/ 91169 w 141487"/>
                <a:gd name="connsiteY13" fmla="*/ 49092 h 99203"/>
                <a:gd name="connsiteX14" fmla="*/ 104909 w 141487"/>
                <a:gd name="connsiteY14" fmla="*/ 88310 h 99203"/>
                <a:gd name="connsiteX15" fmla="*/ 106783 w 141487"/>
                <a:gd name="connsiteY15" fmla="*/ 91423 h 99203"/>
                <a:gd name="connsiteX16" fmla="*/ 86172 w 141487"/>
                <a:gd name="connsiteY16" fmla="*/ 91423 h 99203"/>
                <a:gd name="connsiteX17" fmla="*/ 71183 w 141487"/>
                <a:gd name="connsiteY17" fmla="*/ 99204 h 99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41487" h="99203">
                  <a:moveTo>
                    <a:pt x="71183" y="99204"/>
                  </a:moveTo>
                  <a:lnTo>
                    <a:pt x="68685" y="96092"/>
                  </a:lnTo>
                  <a:lnTo>
                    <a:pt x="53695" y="96092"/>
                  </a:lnTo>
                  <a:cubicBezTo>
                    <a:pt x="44015" y="96092"/>
                    <a:pt x="35895" y="88310"/>
                    <a:pt x="35895" y="78349"/>
                  </a:cubicBezTo>
                  <a:lnTo>
                    <a:pt x="35895" y="52826"/>
                  </a:lnTo>
                  <a:cubicBezTo>
                    <a:pt x="34958" y="55628"/>
                    <a:pt x="34022" y="58429"/>
                    <a:pt x="33709" y="60608"/>
                  </a:cubicBezTo>
                  <a:cubicBezTo>
                    <a:pt x="29650" y="82707"/>
                    <a:pt x="-3452" y="76482"/>
                    <a:pt x="295" y="54694"/>
                  </a:cubicBezTo>
                  <a:cubicBezTo>
                    <a:pt x="4355" y="31661"/>
                    <a:pt x="16846" y="8628"/>
                    <a:pt x="40267" y="2402"/>
                  </a:cubicBezTo>
                  <a:lnTo>
                    <a:pt x="87421" y="2402"/>
                  </a:lnTo>
                  <a:cubicBezTo>
                    <a:pt x="99913" y="6138"/>
                    <a:pt x="98975" y="6138"/>
                    <a:pt x="103347" y="11740"/>
                  </a:cubicBezTo>
                  <a:cubicBezTo>
                    <a:pt x="111467" y="5515"/>
                    <a:pt x="117712" y="-1332"/>
                    <a:pt x="126769" y="224"/>
                  </a:cubicBezTo>
                  <a:cubicBezTo>
                    <a:pt x="141758" y="2091"/>
                    <a:pt x="146755" y="21078"/>
                    <a:pt x="134887" y="30105"/>
                  </a:cubicBezTo>
                  <a:lnTo>
                    <a:pt x="110530" y="48468"/>
                  </a:lnTo>
                  <a:cubicBezTo>
                    <a:pt x="104909" y="52826"/>
                    <a:pt x="96790" y="52826"/>
                    <a:pt x="91169" y="49092"/>
                  </a:cubicBezTo>
                  <a:cubicBezTo>
                    <a:pt x="91169" y="81773"/>
                    <a:pt x="87733" y="62475"/>
                    <a:pt x="104909" y="88310"/>
                  </a:cubicBezTo>
                  <a:cubicBezTo>
                    <a:pt x="105534" y="89243"/>
                    <a:pt x="106158" y="90489"/>
                    <a:pt x="106783" y="91423"/>
                  </a:cubicBezTo>
                  <a:lnTo>
                    <a:pt x="86172" y="91423"/>
                  </a:lnTo>
                  <a:cubicBezTo>
                    <a:pt x="80239" y="91423"/>
                    <a:pt x="74618" y="94535"/>
                    <a:pt x="71183" y="99204"/>
                  </a:cubicBezTo>
                  <a:close/>
                </a:path>
              </a:pathLst>
            </a:custGeom>
            <a:solidFill>
              <a:srgbClr val="FFFFFF"/>
            </a:solidFill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2" name="Полилиния: фигура 41">
              <a:extLst>
                <a:ext uri="{FF2B5EF4-FFF2-40B4-BE49-F238E27FC236}">
                  <a16:creationId xmlns:a16="http://schemas.microsoft.com/office/drawing/2014/main" id="{86F4F210-46D6-46F3-BDB2-63F39388AD3B}"/>
                </a:ext>
              </a:extLst>
            </p:cNvPr>
            <p:cNvSpPr/>
            <p:nvPr/>
          </p:nvSpPr>
          <p:spPr>
            <a:xfrm>
              <a:off x="2075228" y="2749074"/>
              <a:ext cx="55292" cy="70845"/>
            </a:xfrm>
            <a:custGeom>
              <a:avLst/>
              <a:gdLst>
                <a:gd name="connsiteX0" fmla="*/ 0 w 55292"/>
                <a:gd name="connsiteY0" fmla="*/ 70846 h 70845"/>
                <a:gd name="connsiteX1" fmla="*/ 312 w 55292"/>
                <a:gd name="connsiteY1" fmla="*/ 70535 h 70845"/>
                <a:gd name="connsiteX2" fmla="*/ 21859 w 55292"/>
                <a:gd name="connsiteY2" fmla="*/ 4548 h 70845"/>
                <a:gd name="connsiteX3" fmla="*/ 55274 w 55292"/>
                <a:gd name="connsiteY3" fmla="*/ 8594 h 70845"/>
                <a:gd name="connsiteX4" fmla="*/ 54337 w 55292"/>
                <a:gd name="connsiteY4" fmla="*/ 15442 h 70845"/>
                <a:gd name="connsiteX5" fmla="*/ 50902 w 55292"/>
                <a:gd name="connsiteY5" fmla="*/ 21044 h 70845"/>
                <a:gd name="connsiteX6" fmla="*/ 30603 w 55292"/>
                <a:gd name="connsiteY6" fmla="*/ 70846 h 70845"/>
                <a:gd name="connsiteX7" fmla="*/ 0 w 55292"/>
                <a:gd name="connsiteY7" fmla="*/ 70846 h 70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292" h="70845">
                  <a:moveTo>
                    <a:pt x="0" y="70846"/>
                  </a:moveTo>
                  <a:lnTo>
                    <a:pt x="312" y="70535"/>
                  </a:lnTo>
                  <a:cubicBezTo>
                    <a:pt x="10305" y="52792"/>
                    <a:pt x="19362" y="25713"/>
                    <a:pt x="21859" y="4548"/>
                  </a:cubicBezTo>
                  <a:cubicBezTo>
                    <a:pt x="22796" y="-3857"/>
                    <a:pt x="56210" y="501"/>
                    <a:pt x="55274" y="8594"/>
                  </a:cubicBezTo>
                  <a:cubicBezTo>
                    <a:pt x="54961" y="11084"/>
                    <a:pt x="54649" y="13263"/>
                    <a:pt x="54337" y="15442"/>
                  </a:cubicBezTo>
                  <a:cubicBezTo>
                    <a:pt x="52775" y="17309"/>
                    <a:pt x="51838" y="19177"/>
                    <a:pt x="50902" y="21044"/>
                  </a:cubicBezTo>
                  <a:lnTo>
                    <a:pt x="30603" y="70846"/>
                  </a:lnTo>
                  <a:lnTo>
                    <a:pt x="0" y="70846"/>
                  </a:lnTo>
                  <a:close/>
                </a:path>
              </a:pathLst>
            </a:custGeom>
            <a:solidFill>
              <a:srgbClr val="FFFFFF"/>
            </a:solidFill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3" name="Полилиния: фигура 42">
              <a:extLst>
                <a:ext uri="{FF2B5EF4-FFF2-40B4-BE49-F238E27FC236}">
                  <a16:creationId xmlns:a16="http://schemas.microsoft.com/office/drawing/2014/main" id="{79CA6E52-F176-4167-B394-90F7691EF3C8}"/>
                </a:ext>
              </a:extLst>
            </p:cNvPr>
            <p:cNvSpPr/>
            <p:nvPr/>
          </p:nvSpPr>
          <p:spPr>
            <a:xfrm>
              <a:off x="2097594" y="2615112"/>
              <a:ext cx="48832" cy="49490"/>
            </a:xfrm>
            <a:custGeom>
              <a:avLst/>
              <a:gdLst>
                <a:gd name="connsiteX0" fmla="*/ 24475 w 48832"/>
                <a:gd name="connsiteY0" fmla="*/ 49490 h 49490"/>
                <a:gd name="connsiteX1" fmla="*/ 24475 w 48832"/>
                <a:gd name="connsiteY1" fmla="*/ 0 h 49490"/>
                <a:gd name="connsiteX2" fmla="*/ 24475 w 48832"/>
                <a:gd name="connsiteY2" fmla="*/ 49490 h 49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832" h="49490">
                  <a:moveTo>
                    <a:pt x="24475" y="49490"/>
                  </a:moveTo>
                  <a:cubicBezTo>
                    <a:pt x="-8314" y="49490"/>
                    <a:pt x="-8002" y="0"/>
                    <a:pt x="24475" y="0"/>
                  </a:cubicBezTo>
                  <a:cubicBezTo>
                    <a:pt x="56951" y="0"/>
                    <a:pt x="56951" y="49490"/>
                    <a:pt x="24475" y="49490"/>
                  </a:cubicBezTo>
                  <a:close/>
                </a:path>
              </a:pathLst>
            </a:custGeom>
            <a:solidFill>
              <a:srgbClr val="FFFFFF"/>
            </a:solidFill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4" name="Полилиния: фигура 43">
              <a:extLst>
                <a:ext uri="{FF2B5EF4-FFF2-40B4-BE49-F238E27FC236}">
                  <a16:creationId xmlns:a16="http://schemas.microsoft.com/office/drawing/2014/main" id="{5FC0577E-3DAE-414C-9EB8-C780D159F8D6}"/>
                </a:ext>
              </a:extLst>
            </p:cNvPr>
            <p:cNvSpPr/>
            <p:nvPr/>
          </p:nvSpPr>
          <p:spPr>
            <a:xfrm>
              <a:off x="2002520" y="2631919"/>
              <a:ext cx="545316" cy="308767"/>
            </a:xfrm>
            <a:custGeom>
              <a:avLst/>
              <a:gdLst>
                <a:gd name="connsiteX0" fmla="*/ 539254 w 545316"/>
                <a:gd name="connsiteY0" fmla="*/ 308768 h 308767"/>
                <a:gd name="connsiteX1" fmla="*/ 6193 w 545316"/>
                <a:gd name="connsiteY1" fmla="*/ 308768 h 308767"/>
                <a:gd name="connsiteX2" fmla="*/ 883 w 545316"/>
                <a:gd name="connsiteY2" fmla="*/ 299431 h 308767"/>
                <a:gd name="connsiteX3" fmla="*/ 28365 w 545316"/>
                <a:gd name="connsiteY3" fmla="*/ 251496 h 308767"/>
                <a:gd name="connsiteX4" fmla="*/ 62402 w 545316"/>
                <a:gd name="connsiteY4" fmla="*/ 200450 h 308767"/>
                <a:gd name="connsiteX5" fmla="*/ 111743 w 545316"/>
                <a:gd name="connsiteY5" fmla="*/ 200450 h 308767"/>
                <a:gd name="connsiteX6" fmla="*/ 135164 w 545316"/>
                <a:gd name="connsiteY6" fmla="*/ 142867 h 308767"/>
                <a:gd name="connsiteX7" fmla="*/ 140785 w 545316"/>
                <a:gd name="connsiteY7" fmla="*/ 139132 h 308767"/>
                <a:gd name="connsiteX8" fmla="*/ 175135 w 545316"/>
                <a:gd name="connsiteY8" fmla="*/ 139132 h 308767"/>
                <a:gd name="connsiteX9" fmla="*/ 232283 w 545316"/>
                <a:gd name="connsiteY9" fmla="*/ 3735 h 308767"/>
                <a:gd name="connsiteX10" fmla="*/ 237904 w 545316"/>
                <a:gd name="connsiteY10" fmla="*/ 0 h 308767"/>
                <a:gd name="connsiteX11" fmla="*/ 307230 w 545316"/>
                <a:gd name="connsiteY11" fmla="*/ 0 h 308767"/>
                <a:gd name="connsiteX12" fmla="*/ 313163 w 545316"/>
                <a:gd name="connsiteY12" fmla="*/ 3735 h 308767"/>
                <a:gd name="connsiteX13" fmla="*/ 370311 w 545316"/>
                <a:gd name="connsiteY13" fmla="*/ 139132 h 308767"/>
                <a:gd name="connsiteX14" fmla="*/ 404348 w 545316"/>
                <a:gd name="connsiteY14" fmla="*/ 139132 h 308767"/>
                <a:gd name="connsiteX15" fmla="*/ 410282 w 545316"/>
                <a:gd name="connsiteY15" fmla="*/ 142867 h 308767"/>
                <a:gd name="connsiteX16" fmla="*/ 433703 w 545316"/>
                <a:gd name="connsiteY16" fmla="*/ 200450 h 308767"/>
                <a:gd name="connsiteX17" fmla="*/ 483356 w 545316"/>
                <a:gd name="connsiteY17" fmla="*/ 200450 h 308767"/>
                <a:gd name="connsiteX18" fmla="*/ 488352 w 545316"/>
                <a:gd name="connsiteY18" fmla="*/ 202629 h 308767"/>
                <a:gd name="connsiteX19" fmla="*/ 544562 w 545316"/>
                <a:gd name="connsiteY19" fmla="*/ 299431 h 308767"/>
                <a:gd name="connsiteX20" fmla="*/ 539254 w 545316"/>
                <a:gd name="connsiteY20" fmla="*/ 308768 h 308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45316" h="308767">
                  <a:moveTo>
                    <a:pt x="539254" y="308768"/>
                  </a:moveTo>
                  <a:lnTo>
                    <a:pt x="6193" y="308768"/>
                  </a:lnTo>
                  <a:cubicBezTo>
                    <a:pt x="1509" y="308768"/>
                    <a:pt x="-1614" y="303787"/>
                    <a:pt x="883" y="299431"/>
                  </a:cubicBezTo>
                  <a:cubicBezTo>
                    <a:pt x="883" y="299431"/>
                    <a:pt x="14312" y="275463"/>
                    <a:pt x="28365" y="251496"/>
                  </a:cubicBezTo>
                  <a:cubicBezTo>
                    <a:pt x="58031" y="199828"/>
                    <a:pt x="57407" y="200139"/>
                    <a:pt x="62402" y="200450"/>
                  </a:cubicBezTo>
                  <a:lnTo>
                    <a:pt x="111743" y="200450"/>
                  </a:lnTo>
                  <a:lnTo>
                    <a:pt x="135164" y="142867"/>
                  </a:lnTo>
                  <a:cubicBezTo>
                    <a:pt x="136101" y="140688"/>
                    <a:pt x="138286" y="139132"/>
                    <a:pt x="140785" y="139132"/>
                  </a:cubicBezTo>
                  <a:lnTo>
                    <a:pt x="175135" y="139132"/>
                  </a:lnTo>
                  <a:lnTo>
                    <a:pt x="232283" y="3735"/>
                  </a:lnTo>
                  <a:cubicBezTo>
                    <a:pt x="233220" y="1245"/>
                    <a:pt x="235405" y="0"/>
                    <a:pt x="237904" y="0"/>
                  </a:cubicBezTo>
                  <a:lnTo>
                    <a:pt x="307230" y="0"/>
                  </a:lnTo>
                  <a:cubicBezTo>
                    <a:pt x="309728" y="0"/>
                    <a:pt x="312226" y="1245"/>
                    <a:pt x="313163" y="3735"/>
                  </a:cubicBezTo>
                  <a:lnTo>
                    <a:pt x="370311" y="139132"/>
                  </a:lnTo>
                  <a:lnTo>
                    <a:pt x="404348" y="139132"/>
                  </a:lnTo>
                  <a:cubicBezTo>
                    <a:pt x="406847" y="139132"/>
                    <a:pt x="409345" y="140688"/>
                    <a:pt x="410282" y="142867"/>
                  </a:cubicBezTo>
                  <a:lnTo>
                    <a:pt x="433703" y="200450"/>
                  </a:lnTo>
                  <a:lnTo>
                    <a:pt x="483356" y="200450"/>
                  </a:lnTo>
                  <a:cubicBezTo>
                    <a:pt x="485229" y="200450"/>
                    <a:pt x="487102" y="201072"/>
                    <a:pt x="488352" y="202629"/>
                  </a:cubicBezTo>
                  <a:cubicBezTo>
                    <a:pt x="491787" y="206986"/>
                    <a:pt x="532071" y="277953"/>
                    <a:pt x="544562" y="299431"/>
                  </a:cubicBezTo>
                  <a:cubicBezTo>
                    <a:pt x="546748" y="303787"/>
                    <a:pt x="543937" y="308768"/>
                    <a:pt x="539254" y="308768"/>
                  </a:cubicBezTo>
                  <a:close/>
                </a:path>
              </a:pathLst>
            </a:custGeom>
            <a:solidFill>
              <a:srgbClr val="FFFFFF"/>
            </a:solidFill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5" name="Полилиния: фигура 44">
              <a:extLst>
                <a:ext uri="{FF2B5EF4-FFF2-40B4-BE49-F238E27FC236}">
                  <a16:creationId xmlns:a16="http://schemas.microsoft.com/office/drawing/2014/main" id="{5C3FB2BD-761F-4E51-B85A-8CFB50B573D7}"/>
                </a:ext>
              </a:extLst>
            </p:cNvPr>
            <p:cNvSpPr/>
            <p:nvPr/>
          </p:nvSpPr>
          <p:spPr>
            <a:xfrm>
              <a:off x="2233239" y="2532550"/>
              <a:ext cx="83921" cy="80071"/>
            </a:xfrm>
            <a:custGeom>
              <a:avLst/>
              <a:gdLst>
                <a:gd name="connsiteX0" fmla="*/ 64019 w 83921"/>
                <a:gd name="connsiteY0" fmla="*/ 80071 h 80071"/>
                <a:gd name="connsiteX1" fmla="*/ 41847 w 83921"/>
                <a:gd name="connsiteY1" fmla="*/ 68866 h 80071"/>
                <a:gd name="connsiteX2" fmla="*/ 22798 w 83921"/>
                <a:gd name="connsiteY2" fmla="*/ 79138 h 80071"/>
                <a:gd name="connsiteX3" fmla="*/ 13742 w 83921"/>
                <a:gd name="connsiteY3" fmla="*/ 72601 h 80071"/>
                <a:gd name="connsiteX4" fmla="*/ 17801 w 83921"/>
                <a:gd name="connsiteY4" fmla="*/ 51435 h 80071"/>
                <a:gd name="connsiteX5" fmla="*/ 1875 w 83921"/>
                <a:gd name="connsiteY5" fmla="*/ 36495 h 80071"/>
                <a:gd name="connsiteX6" fmla="*/ 5623 w 83921"/>
                <a:gd name="connsiteY6" fmla="*/ 25912 h 80071"/>
                <a:gd name="connsiteX7" fmla="*/ 27170 w 83921"/>
                <a:gd name="connsiteY7" fmla="*/ 23111 h 80071"/>
                <a:gd name="connsiteX8" fmla="*/ 36226 w 83921"/>
                <a:gd name="connsiteY8" fmla="*/ 3502 h 80071"/>
                <a:gd name="connsiteX9" fmla="*/ 47468 w 83921"/>
                <a:gd name="connsiteY9" fmla="*/ 3502 h 80071"/>
                <a:gd name="connsiteX10" fmla="*/ 56837 w 83921"/>
                <a:gd name="connsiteY10" fmla="*/ 23111 h 80071"/>
                <a:gd name="connsiteX11" fmla="*/ 78384 w 83921"/>
                <a:gd name="connsiteY11" fmla="*/ 25912 h 80071"/>
                <a:gd name="connsiteX12" fmla="*/ 81819 w 83921"/>
                <a:gd name="connsiteY12" fmla="*/ 36495 h 80071"/>
                <a:gd name="connsiteX13" fmla="*/ 66205 w 83921"/>
                <a:gd name="connsiteY13" fmla="*/ 51435 h 80071"/>
                <a:gd name="connsiteX14" fmla="*/ 70264 w 83921"/>
                <a:gd name="connsiteY14" fmla="*/ 72601 h 80071"/>
                <a:gd name="connsiteX15" fmla="*/ 64019 w 83921"/>
                <a:gd name="connsiteY15" fmla="*/ 80071 h 80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3921" h="80071">
                  <a:moveTo>
                    <a:pt x="64019" y="80071"/>
                  </a:moveTo>
                  <a:lnTo>
                    <a:pt x="41847" y="68866"/>
                  </a:lnTo>
                  <a:lnTo>
                    <a:pt x="22798" y="79138"/>
                  </a:lnTo>
                  <a:cubicBezTo>
                    <a:pt x="18426" y="81938"/>
                    <a:pt x="12805" y="77892"/>
                    <a:pt x="13742" y="72601"/>
                  </a:cubicBezTo>
                  <a:lnTo>
                    <a:pt x="17801" y="51435"/>
                  </a:lnTo>
                  <a:lnTo>
                    <a:pt x="1875" y="36495"/>
                  </a:lnTo>
                  <a:cubicBezTo>
                    <a:pt x="-1872" y="33071"/>
                    <a:pt x="314" y="26534"/>
                    <a:pt x="5623" y="25912"/>
                  </a:cubicBezTo>
                  <a:lnTo>
                    <a:pt x="27170" y="23111"/>
                  </a:lnTo>
                  <a:lnTo>
                    <a:pt x="36226" y="3502"/>
                  </a:lnTo>
                  <a:cubicBezTo>
                    <a:pt x="38412" y="-1167"/>
                    <a:pt x="45283" y="-1167"/>
                    <a:pt x="47468" y="3502"/>
                  </a:cubicBezTo>
                  <a:lnTo>
                    <a:pt x="56837" y="23111"/>
                  </a:lnTo>
                  <a:lnTo>
                    <a:pt x="78384" y="25912"/>
                  </a:lnTo>
                  <a:cubicBezTo>
                    <a:pt x="83693" y="26534"/>
                    <a:pt x="85879" y="33071"/>
                    <a:pt x="81819" y="36495"/>
                  </a:cubicBezTo>
                  <a:lnTo>
                    <a:pt x="66205" y="51435"/>
                  </a:lnTo>
                  <a:lnTo>
                    <a:pt x="70264" y="72601"/>
                  </a:lnTo>
                  <a:cubicBezTo>
                    <a:pt x="70890" y="76647"/>
                    <a:pt x="67766" y="80071"/>
                    <a:pt x="64019" y="80071"/>
                  </a:cubicBezTo>
                  <a:close/>
                </a:path>
              </a:pathLst>
            </a:custGeom>
            <a:solidFill>
              <a:srgbClr val="FFFFFF"/>
            </a:solidFill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46" name="Полилиния: фигура 45">
            <a:extLst>
              <a:ext uri="{FF2B5EF4-FFF2-40B4-BE49-F238E27FC236}">
                <a16:creationId xmlns:a16="http://schemas.microsoft.com/office/drawing/2014/main" id="{660838A6-E01D-4604-97C3-25B229B962DC}"/>
              </a:ext>
            </a:extLst>
          </p:cNvPr>
          <p:cNvSpPr/>
          <p:nvPr/>
        </p:nvSpPr>
        <p:spPr>
          <a:xfrm rot="5400000">
            <a:off x="7423992" y="3429083"/>
            <a:ext cx="396438" cy="35921"/>
          </a:xfrm>
          <a:custGeom>
            <a:avLst/>
            <a:gdLst>
              <a:gd name="connsiteX0" fmla="*/ 378395 w 396438"/>
              <a:gd name="connsiteY0" fmla="*/ 19 h 35921"/>
              <a:gd name="connsiteX1" fmla="*/ 396415 w 396438"/>
              <a:gd name="connsiteY1" fmla="*/ 19 h 35921"/>
              <a:gd name="connsiteX2" fmla="*/ 396415 w 396438"/>
              <a:gd name="connsiteY2" fmla="*/ 35941 h 35921"/>
              <a:gd name="connsiteX3" fmla="*/ 378395 w 396438"/>
              <a:gd name="connsiteY3" fmla="*/ 35941 h 35921"/>
              <a:gd name="connsiteX4" fmla="*/ 17997 w 396438"/>
              <a:gd name="connsiteY4" fmla="*/ 35941 h 35921"/>
              <a:gd name="connsiteX5" fmla="*/ -23 w 396438"/>
              <a:gd name="connsiteY5" fmla="*/ 35941 h 35921"/>
              <a:gd name="connsiteX6" fmla="*/ -23 w 396438"/>
              <a:gd name="connsiteY6" fmla="*/ 19 h 35921"/>
              <a:gd name="connsiteX7" fmla="*/ 17997 w 396438"/>
              <a:gd name="connsiteY7" fmla="*/ 19 h 35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6438" h="35921">
                <a:moveTo>
                  <a:pt x="378395" y="19"/>
                </a:moveTo>
                <a:cubicBezTo>
                  <a:pt x="388348" y="19"/>
                  <a:pt x="396415" y="19"/>
                  <a:pt x="396415" y="19"/>
                </a:cubicBezTo>
                <a:lnTo>
                  <a:pt x="396415" y="35941"/>
                </a:lnTo>
                <a:cubicBezTo>
                  <a:pt x="396415" y="35941"/>
                  <a:pt x="388348" y="35941"/>
                  <a:pt x="378395" y="35941"/>
                </a:cubicBezTo>
                <a:lnTo>
                  <a:pt x="17997" y="35941"/>
                </a:lnTo>
                <a:cubicBezTo>
                  <a:pt x="8044" y="35941"/>
                  <a:pt x="-23" y="35941"/>
                  <a:pt x="-23" y="35941"/>
                </a:cubicBezTo>
                <a:lnTo>
                  <a:pt x="-23" y="19"/>
                </a:lnTo>
                <a:cubicBezTo>
                  <a:pt x="-23" y="19"/>
                  <a:pt x="8044" y="19"/>
                  <a:pt x="17997" y="19"/>
                </a:cubicBezTo>
                <a:close/>
              </a:path>
            </a:pathLst>
          </a:custGeom>
          <a:solidFill>
            <a:srgbClr val="FFFFFF"/>
          </a:solidFill>
          <a:ln w="9513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7" name="Полилиния: фигура 46">
            <a:extLst>
              <a:ext uri="{FF2B5EF4-FFF2-40B4-BE49-F238E27FC236}">
                <a16:creationId xmlns:a16="http://schemas.microsoft.com/office/drawing/2014/main" id="{C61FCB90-A961-40F1-930E-0328BDCFD8D8}"/>
              </a:ext>
            </a:extLst>
          </p:cNvPr>
          <p:cNvSpPr/>
          <p:nvPr/>
        </p:nvSpPr>
        <p:spPr>
          <a:xfrm rot="5400000">
            <a:off x="13319909" y="3429083"/>
            <a:ext cx="396438" cy="35921"/>
          </a:xfrm>
          <a:custGeom>
            <a:avLst/>
            <a:gdLst>
              <a:gd name="connsiteX0" fmla="*/ 378396 w 396438"/>
              <a:gd name="connsiteY0" fmla="*/ 19 h 35921"/>
              <a:gd name="connsiteX1" fmla="*/ 396416 w 396438"/>
              <a:gd name="connsiteY1" fmla="*/ 19 h 35921"/>
              <a:gd name="connsiteX2" fmla="*/ 396416 w 396438"/>
              <a:gd name="connsiteY2" fmla="*/ 35941 h 35921"/>
              <a:gd name="connsiteX3" fmla="*/ 378396 w 396438"/>
              <a:gd name="connsiteY3" fmla="*/ 35941 h 35921"/>
              <a:gd name="connsiteX4" fmla="*/ 17997 w 396438"/>
              <a:gd name="connsiteY4" fmla="*/ 35941 h 35921"/>
              <a:gd name="connsiteX5" fmla="*/ -23 w 396438"/>
              <a:gd name="connsiteY5" fmla="*/ 35941 h 35921"/>
              <a:gd name="connsiteX6" fmla="*/ -23 w 396438"/>
              <a:gd name="connsiteY6" fmla="*/ 19 h 35921"/>
              <a:gd name="connsiteX7" fmla="*/ 17997 w 396438"/>
              <a:gd name="connsiteY7" fmla="*/ 19 h 35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6438" h="35921">
                <a:moveTo>
                  <a:pt x="378396" y="19"/>
                </a:moveTo>
                <a:cubicBezTo>
                  <a:pt x="388348" y="19"/>
                  <a:pt x="396416" y="19"/>
                  <a:pt x="396416" y="19"/>
                </a:cubicBezTo>
                <a:lnTo>
                  <a:pt x="396416" y="35941"/>
                </a:lnTo>
                <a:cubicBezTo>
                  <a:pt x="396416" y="35941"/>
                  <a:pt x="388348" y="35941"/>
                  <a:pt x="378396" y="35941"/>
                </a:cubicBezTo>
                <a:lnTo>
                  <a:pt x="17997" y="35941"/>
                </a:lnTo>
                <a:cubicBezTo>
                  <a:pt x="8045" y="35941"/>
                  <a:pt x="-23" y="35941"/>
                  <a:pt x="-23" y="35941"/>
                </a:cubicBezTo>
                <a:lnTo>
                  <a:pt x="-23" y="19"/>
                </a:lnTo>
                <a:cubicBezTo>
                  <a:pt x="-23" y="19"/>
                  <a:pt x="8045" y="19"/>
                  <a:pt x="17997" y="19"/>
                </a:cubicBezTo>
                <a:close/>
              </a:path>
            </a:pathLst>
          </a:custGeom>
          <a:solidFill>
            <a:srgbClr val="FFFFFF"/>
          </a:solidFill>
          <a:ln w="9513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grpSp>
        <p:nvGrpSpPr>
          <p:cNvPr id="19" name="Image 4" descr="preencoded.png">
            <a:extLst>
              <a:ext uri="{FF2B5EF4-FFF2-40B4-BE49-F238E27FC236}">
                <a16:creationId xmlns:a16="http://schemas.microsoft.com/office/drawing/2014/main" id="{32A33A68-B352-4B70-BD1B-7176CBA85960}"/>
              </a:ext>
            </a:extLst>
          </p:cNvPr>
          <p:cNvGrpSpPr/>
          <p:nvPr/>
        </p:nvGrpSpPr>
        <p:grpSpPr>
          <a:xfrm>
            <a:off x="3178570" y="5185145"/>
            <a:ext cx="451359" cy="575893"/>
            <a:chOff x="3178570" y="5185145"/>
            <a:chExt cx="451359" cy="575893"/>
          </a:xfrm>
          <a:solidFill>
            <a:srgbClr val="FFFFFF"/>
          </a:solidFill>
        </p:grpSpPr>
        <p:sp>
          <p:nvSpPr>
            <p:cNvPr id="20" name="Полилиния: фигура 19">
              <a:extLst>
                <a:ext uri="{FF2B5EF4-FFF2-40B4-BE49-F238E27FC236}">
                  <a16:creationId xmlns:a16="http://schemas.microsoft.com/office/drawing/2014/main" id="{FCFC2878-C8F1-405B-B405-72D7E92FA986}"/>
                </a:ext>
              </a:extLst>
            </p:cNvPr>
            <p:cNvSpPr/>
            <p:nvPr/>
          </p:nvSpPr>
          <p:spPr>
            <a:xfrm>
              <a:off x="3227116" y="5624852"/>
              <a:ext cx="162463" cy="136186"/>
            </a:xfrm>
            <a:custGeom>
              <a:avLst/>
              <a:gdLst>
                <a:gd name="connsiteX0" fmla="*/ 144390 w 162463"/>
                <a:gd name="connsiteY0" fmla="*/ 10153 h 136186"/>
                <a:gd name="connsiteX1" fmla="*/ 63221 w 162463"/>
                <a:gd name="connsiteY1" fmla="*/ 22284 h 136186"/>
                <a:gd name="connsiteX2" fmla="*/ 38246 w 162463"/>
                <a:gd name="connsiteY2" fmla="*/ 2938 h 136186"/>
                <a:gd name="connsiteX3" fmla="*/ 687 w 162463"/>
                <a:gd name="connsiteY3" fmla="*/ 85884 h 136186"/>
                <a:gd name="connsiteX4" fmla="*/ 1785 w 162463"/>
                <a:gd name="connsiteY4" fmla="*/ 93547 h 136186"/>
                <a:gd name="connsiteX5" fmla="*/ 9203 w 162463"/>
                <a:gd name="connsiteY5" fmla="*/ 95800 h 136186"/>
                <a:gd name="connsiteX6" fmla="*/ 36546 w 162463"/>
                <a:gd name="connsiteY6" fmla="*/ 88204 h 136186"/>
                <a:gd name="connsiteX7" fmla="*/ 45918 w 162463"/>
                <a:gd name="connsiteY7" fmla="*/ 86920 h 136186"/>
                <a:gd name="connsiteX8" fmla="*/ 77290 w 162463"/>
                <a:gd name="connsiteY8" fmla="*/ 106600 h 136186"/>
                <a:gd name="connsiteX9" fmla="*/ 89639 w 162463"/>
                <a:gd name="connsiteY9" fmla="*/ 132116 h 136186"/>
                <a:gd name="connsiteX10" fmla="*/ 96234 w 162463"/>
                <a:gd name="connsiteY10" fmla="*/ 136185 h 136186"/>
                <a:gd name="connsiteX11" fmla="*/ 102720 w 162463"/>
                <a:gd name="connsiteY11" fmla="*/ 131944 h 136186"/>
                <a:gd name="connsiteX12" fmla="*/ 162463 w 162463"/>
                <a:gd name="connsiteY12" fmla="*/ 0 h 136186"/>
                <a:gd name="connsiteX13" fmla="*/ 144390 w 162463"/>
                <a:gd name="connsiteY13" fmla="*/ 10153 h 13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2463" h="136186">
                  <a:moveTo>
                    <a:pt x="144390" y="10153"/>
                  </a:moveTo>
                  <a:cubicBezTo>
                    <a:pt x="121905" y="30897"/>
                    <a:pt x="90805" y="35546"/>
                    <a:pt x="63221" y="22284"/>
                  </a:cubicBezTo>
                  <a:cubicBezTo>
                    <a:pt x="53249" y="17483"/>
                    <a:pt x="44834" y="10866"/>
                    <a:pt x="38246" y="2938"/>
                  </a:cubicBezTo>
                  <a:lnTo>
                    <a:pt x="687" y="85884"/>
                  </a:lnTo>
                  <a:cubicBezTo>
                    <a:pt x="-1022" y="89658"/>
                    <a:pt x="886" y="92501"/>
                    <a:pt x="1785" y="93547"/>
                  </a:cubicBezTo>
                  <a:cubicBezTo>
                    <a:pt x="2684" y="94592"/>
                    <a:pt x="5209" y="96912"/>
                    <a:pt x="9203" y="95800"/>
                  </a:cubicBezTo>
                  <a:lnTo>
                    <a:pt x="36546" y="88204"/>
                  </a:lnTo>
                  <a:cubicBezTo>
                    <a:pt x="39662" y="87339"/>
                    <a:pt x="42812" y="86920"/>
                    <a:pt x="45918" y="86920"/>
                  </a:cubicBezTo>
                  <a:cubicBezTo>
                    <a:pt x="59020" y="86920"/>
                    <a:pt x="71352" y="94326"/>
                    <a:pt x="77290" y="106600"/>
                  </a:cubicBezTo>
                  <a:lnTo>
                    <a:pt x="89639" y="132116"/>
                  </a:lnTo>
                  <a:cubicBezTo>
                    <a:pt x="91443" y="135842"/>
                    <a:pt x="94826" y="136213"/>
                    <a:pt x="96234" y="136185"/>
                  </a:cubicBezTo>
                  <a:cubicBezTo>
                    <a:pt x="97615" y="136165"/>
                    <a:pt x="101013" y="135719"/>
                    <a:pt x="102720" y="131944"/>
                  </a:cubicBezTo>
                  <a:lnTo>
                    <a:pt x="162463" y="0"/>
                  </a:lnTo>
                  <a:cubicBezTo>
                    <a:pt x="155899" y="1892"/>
                    <a:pt x="149683" y="5267"/>
                    <a:pt x="144390" y="10153"/>
                  </a:cubicBezTo>
                  <a:close/>
                </a:path>
              </a:pathLst>
            </a:custGeom>
            <a:solidFill>
              <a:srgbClr val="FFFFFF"/>
            </a:solidFill>
            <a:ln w="95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8" name="Полилиния: фигура 27">
              <a:extLst>
                <a:ext uri="{FF2B5EF4-FFF2-40B4-BE49-F238E27FC236}">
                  <a16:creationId xmlns:a16="http://schemas.microsoft.com/office/drawing/2014/main" id="{F8076C13-77BA-4C44-8889-58CDF9E92E8D}"/>
                </a:ext>
              </a:extLst>
            </p:cNvPr>
            <p:cNvSpPr/>
            <p:nvPr/>
          </p:nvSpPr>
          <p:spPr>
            <a:xfrm>
              <a:off x="3418926" y="5624852"/>
              <a:ext cx="162465" cy="136186"/>
            </a:xfrm>
            <a:custGeom>
              <a:avLst/>
              <a:gdLst>
                <a:gd name="connsiteX0" fmla="*/ 161779 w 162465"/>
                <a:gd name="connsiteY0" fmla="*/ 85884 h 136186"/>
                <a:gd name="connsiteX1" fmla="*/ 124219 w 162465"/>
                <a:gd name="connsiteY1" fmla="*/ 2938 h 136186"/>
                <a:gd name="connsiteX2" fmla="*/ 99244 w 162465"/>
                <a:gd name="connsiteY2" fmla="*/ 22284 h 136186"/>
                <a:gd name="connsiteX3" fmla="*/ 18075 w 162465"/>
                <a:gd name="connsiteY3" fmla="*/ 10153 h 136186"/>
                <a:gd name="connsiteX4" fmla="*/ 0 w 162465"/>
                <a:gd name="connsiteY4" fmla="*/ 0 h 136186"/>
                <a:gd name="connsiteX5" fmla="*/ 59743 w 162465"/>
                <a:gd name="connsiteY5" fmla="*/ 131944 h 136186"/>
                <a:gd name="connsiteX6" fmla="*/ 66229 w 162465"/>
                <a:gd name="connsiteY6" fmla="*/ 136185 h 136186"/>
                <a:gd name="connsiteX7" fmla="*/ 72824 w 162465"/>
                <a:gd name="connsiteY7" fmla="*/ 132116 h 136186"/>
                <a:gd name="connsiteX8" fmla="*/ 85173 w 162465"/>
                <a:gd name="connsiteY8" fmla="*/ 106600 h 136186"/>
                <a:gd name="connsiteX9" fmla="*/ 116545 w 162465"/>
                <a:gd name="connsiteY9" fmla="*/ 86920 h 136186"/>
                <a:gd name="connsiteX10" fmla="*/ 125917 w 162465"/>
                <a:gd name="connsiteY10" fmla="*/ 88204 h 136186"/>
                <a:gd name="connsiteX11" fmla="*/ 153260 w 162465"/>
                <a:gd name="connsiteY11" fmla="*/ 95800 h 136186"/>
                <a:gd name="connsiteX12" fmla="*/ 160678 w 162465"/>
                <a:gd name="connsiteY12" fmla="*/ 93547 h 136186"/>
                <a:gd name="connsiteX13" fmla="*/ 161779 w 162465"/>
                <a:gd name="connsiteY13" fmla="*/ 85884 h 13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2465" h="136186">
                  <a:moveTo>
                    <a:pt x="161779" y="85884"/>
                  </a:moveTo>
                  <a:lnTo>
                    <a:pt x="124219" y="2938"/>
                  </a:lnTo>
                  <a:cubicBezTo>
                    <a:pt x="117632" y="10866"/>
                    <a:pt x="109217" y="17492"/>
                    <a:pt x="99244" y="22284"/>
                  </a:cubicBezTo>
                  <a:cubicBezTo>
                    <a:pt x="71659" y="35546"/>
                    <a:pt x="40561" y="30897"/>
                    <a:pt x="18075" y="10153"/>
                  </a:cubicBezTo>
                  <a:cubicBezTo>
                    <a:pt x="12783" y="5267"/>
                    <a:pt x="6567" y="1892"/>
                    <a:pt x="0" y="0"/>
                  </a:cubicBezTo>
                  <a:lnTo>
                    <a:pt x="59743" y="131944"/>
                  </a:lnTo>
                  <a:cubicBezTo>
                    <a:pt x="61452" y="135719"/>
                    <a:pt x="64849" y="136165"/>
                    <a:pt x="66229" y="136185"/>
                  </a:cubicBezTo>
                  <a:cubicBezTo>
                    <a:pt x="67637" y="136213"/>
                    <a:pt x="71020" y="135842"/>
                    <a:pt x="72824" y="132116"/>
                  </a:cubicBezTo>
                  <a:lnTo>
                    <a:pt x="85173" y="106600"/>
                  </a:lnTo>
                  <a:cubicBezTo>
                    <a:pt x="91110" y="94326"/>
                    <a:pt x="103443" y="86920"/>
                    <a:pt x="116545" y="86920"/>
                  </a:cubicBezTo>
                  <a:cubicBezTo>
                    <a:pt x="119651" y="86920"/>
                    <a:pt x="122803" y="87339"/>
                    <a:pt x="125917" y="88204"/>
                  </a:cubicBezTo>
                  <a:lnTo>
                    <a:pt x="153260" y="95800"/>
                  </a:lnTo>
                  <a:cubicBezTo>
                    <a:pt x="157254" y="96912"/>
                    <a:pt x="159780" y="94592"/>
                    <a:pt x="160678" y="93547"/>
                  </a:cubicBezTo>
                  <a:cubicBezTo>
                    <a:pt x="161579" y="92501"/>
                    <a:pt x="163488" y="89658"/>
                    <a:pt x="161779" y="85884"/>
                  </a:cubicBezTo>
                  <a:close/>
                </a:path>
              </a:pathLst>
            </a:custGeom>
            <a:solidFill>
              <a:srgbClr val="FFFFFF"/>
            </a:solidFill>
            <a:ln w="95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9" name="Полилиния: фигура 28">
              <a:extLst>
                <a:ext uri="{FF2B5EF4-FFF2-40B4-BE49-F238E27FC236}">
                  <a16:creationId xmlns:a16="http://schemas.microsoft.com/office/drawing/2014/main" id="{BCF4995F-3589-406C-8FA0-7EAA3ED586F0}"/>
                </a:ext>
              </a:extLst>
            </p:cNvPr>
            <p:cNvSpPr/>
            <p:nvPr/>
          </p:nvSpPr>
          <p:spPr>
            <a:xfrm>
              <a:off x="3178570" y="5185145"/>
              <a:ext cx="451359" cy="441723"/>
            </a:xfrm>
            <a:custGeom>
              <a:avLst/>
              <a:gdLst>
                <a:gd name="connsiteX0" fmla="*/ 431632 w 451359"/>
                <a:gd name="connsiteY0" fmla="*/ 233724 h 441723"/>
                <a:gd name="connsiteX1" fmla="*/ 409597 w 451359"/>
                <a:gd name="connsiteY1" fmla="*/ 137325 h 441723"/>
                <a:gd name="connsiteX2" fmla="*/ 405736 w 451359"/>
                <a:gd name="connsiteY2" fmla="*/ 86578 h 441723"/>
                <a:gd name="connsiteX3" fmla="*/ 357045 w 451359"/>
                <a:gd name="connsiteY3" fmla="*/ 71529 h 441723"/>
                <a:gd name="connsiteX4" fmla="*/ 267823 w 451359"/>
                <a:gd name="connsiteY4" fmla="*/ 28625 h 441723"/>
                <a:gd name="connsiteX5" fmla="*/ 225680 w 451359"/>
                <a:gd name="connsiteY5" fmla="*/ 0 h 441723"/>
                <a:gd name="connsiteX6" fmla="*/ 183537 w 451359"/>
                <a:gd name="connsiteY6" fmla="*/ 28625 h 441723"/>
                <a:gd name="connsiteX7" fmla="*/ 94315 w 451359"/>
                <a:gd name="connsiteY7" fmla="*/ 71529 h 441723"/>
                <a:gd name="connsiteX8" fmla="*/ 45623 w 451359"/>
                <a:gd name="connsiteY8" fmla="*/ 86578 h 441723"/>
                <a:gd name="connsiteX9" fmla="*/ 41763 w 451359"/>
                <a:gd name="connsiteY9" fmla="*/ 137325 h 441723"/>
                <a:gd name="connsiteX10" fmla="*/ 19728 w 451359"/>
                <a:gd name="connsiteY10" fmla="*/ 233724 h 441723"/>
                <a:gd name="connsiteX11" fmla="*/ 1153 w 451359"/>
                <a:gd name="connsiteY11" fmla="*/ 281115 h 441723"/>
                <a:gd name="connsiteX12" fmla="*/ 38482 w 451359"/>
                <a:gd name="connsiteY12" fmla="*/ 315768 h 441723"/>
                <a:gd name="connsiteX13" fmla="*/ 100226 w 451359"/>
                <a:gd name="connsiteY13" fmla="*/ 393077 h 441723"/>
                <a:gd name="connsiteX14" fmla="*/ 125755 w 451359"/>
                <a:gd name="connsiteY14" fmla="*/ 437131 h 441723"/>
                <a:gd name="connsiteX15" fmla="*/ 176165 w 451359"/>
                <a:gd name="connsiteY15" fmla="*/ 429592 h 441723"/>
                <a:gd name="connsiteX16" fmla="*/ 225679 w 451359"/>
                <a:gd name="connsiteY16" fmla="*/ 410379 h 441723"/>
                <a:gd name="connsiteX17" fmla="*/ 275192 w 451359"/>
                <a:gd name="connsiteY17" fmla="*/ 429592 h 441723"/>
                <a:gd name="connsiteX18" fmla="*/ 325603 w 451359"/>
                <a:gd name="connsiteY18" fmla="*/ 437131 h 441723"/>
                <a:gd name="connsiteX19" fmla="*/ 351132 w 451359"/>
                <a:gd name="connsiteY19" fmla="*/ 393077 h 441723"/>
                <a:gd name="connsiteX20" fmla="*/ 412876 w 451359"/>
                <a:gd name="connsiteY20" fmla="*/ 315768 h 441723"/>
                <a:gd name="connsiteX21" fmla="*/ 450206 w 451359"/>
                <a:gd name="connsiteY21" fmla="*/ 281115 h 441723"/>
                <a:gd name="connsiteX22" fmla="*/ 431632 w 451359"/>
                <a:gd name="connsiteY22" fmla="*/ 233724 h 441723"/>
                <a:gd name="connsiteX23" fmla="*/ 225680 w 451359"/>
                <a:gd name="connsiteY23" fmla="*/ 377847 h 441723"/>
                <a:gd name="connsiteX24" fmla="*/ 77408 w 451359"/>
                <a:gd name="connsiteY24" fmla="*/ 229798 h 441723"/>
                <a:gd name="connsiteX25" fmla="*/ 225680 w 451359"/>
                <a:gd name="connsiteY25" fmla="*/ 81749 h 441723"/>
                <a:gd name="connsiteX26" fmla="*/ 373951 w 451359"/>
                <a:gd name="connsiteY26" fmla="*/ 229798 h 441723"/>
                <a:gd name="connsiteX27" fmla="*/ 225680 w 451359"/>
                <a:gd name="connsiteY27" fmla="*/ 377847 h 441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451359" h="441723">
                  <a:moveTo>
                    <a:pt x="431632" y="233724"/>
                  </a:moveTo>
                  <a:cubicBezTo>
                    <a:pt x="400438" y="212400"/>
                    <a:pt x="390759" y="170057"/>
                    <a:pt x="409597" y="137325"/>
                  </a:cubicBezTo>
                  <a:cubicBezTo>
                    <a:pt x="420919" y="117646"/>
                    <a:pt x="415027" y="98205"/>
                    <a:pt x="405736" y="86578"/>
                  </a:cubicBezTo>
                  <a:cubicBezTo>
                    <a:pt x="396445" y="74942"/>
                    <a:pt x="378772" y="64884"/>
                    <a:pt x="357045" y="71529"/>
                  </a:cubicBezTo>
                  <a:cubicBezTo>
                    <a:pt x="320901" y="82576"/>
                    <a:pt x="281706" y="63733"/>
                    <a:pt x="267823" y="28625"/>
                  </a:cubicBezTo>
                  <a:cubicBezTo>
                    <a:pt x="259478" y="7520"/>
                    <a:pt x="240581" y="0"/>
                    <a:pt x="225680" y="0"/>
                  </a:cubicBezTo>
                  <a:cubicBezTo>
                    <a:pt x="210779" y="0"/>
                    <a:pt x="191882" y="7520"/>
                    <a:pt x="183537" y="28625"/>
                  </a:cubicBezTo>
                  <a:cubicBezTo>
                    <a:pt x="169653" y="63743"/>
                    <a:pt x="130462" y="82576"/>
                    <a:pt x="94315" y="71529"/>
                  </a:cubicBezTo>
                  <a:cubicBezTo>
                    <a:pt x="72586" y="64884"/>
                    <a:pt x="54916" y="74942"/>
                    <a:pt x="45623" y="86578"/>
                  </a:cubicBezTo>
                  <a:cubicBezTo>
                    <a:pt x="36333" y="98215"/>
                    <a:pt x="30441" y="117646"/>
                    <a:pt x="41763" y="137325"/>
                  </a:cubicBezTo>
                  <a:cubicBezTo>
                    <a:pt x="60601" y="170057"/>
                    <a:pt x="50922" y="212400"/>
                    <a:pt x="19728" y="233724"/>
                  </a:cubicBezTo>
                  <a:cubicBezTo>
                    <a:pt x="976" y="246549"/>
                    <a:pt x="-2161" y="266608"/>
                    <a:pt x="1153" y="281115"/>
                  </a:cubicBezTo>
                  <a:cubicBezTo>
                    <a:pt x="4468" y="295623"/>
                    <a:pt x="16017" y="312345"/>
                    <a:pt x="38482" y="315768"/>
                  </a:cubicBezTo>
                  <a:cubicBezTo>
                    <a:pt x="75854" y="321472"/>
                    <a:pt x="102974" y="355430"/>
                    <a:pt x="100226" y="393077"/>
                  </a:cubicBezTo>
                  <a:cubicBezTo>
                    <a:pt x="98572" y="415712"/>
                    <a:pt x="112330" y="430667"/>
                    <a:pt x="125755" y="437131"/>
                  </a:cubicBezTo>
                  <a:cubicBezTo>
                    <a:pt x="139181" y="443586"/>
                    <a:pt x="159474" y="444993"/>
                    <a:pt x="176165" y="429592"/>
                  </a:cubicBezTo>
                  <a:cubicBezTo>
                    <a:pt x="190046" y="416786"/>
                    <a:pt x="207867" y="410379"/>
                    <a:pt x="225679" y="410379"/>
                  </a:cubicBezTo>
                  <a:cubicBezTo>
                    <a:pt x="243498" y="410379"/>
                    <a:pt x="261309" y="416777"/>
                    <a:pt x="275192" y="429592"/>
                  </a:cubicBezTo>
                  <a:cubicBezTo>
                    <a:pt x="291884" y="444993"/>
                    <a:pt x="312179" y="443586"/>
                    <a:pt x="325603" y="437131"/>
                  </a:cubicBezTo>
                  <a:cubicBezTo>
                    <a:pt x="339028" y="430667"/>
                    <a:pt x="352785" y="415712"/>
                    <a:pt x="351132" y="393077"/>
                  </a:cubicBezTo>
                  <a:cubicBezTo>
                    <a:pt x="348385" y="355430"/>
                    <a:pt x="375505" y="321472"/>
                    <a:pt x="412876" y="315768"/>
                  </a:cubicBezTo>
                  <a:cubicBezTo>
                    <a:pt x="435342" y="312345"/>
                    <a:pt x="446889" y="295623"/>
                    <a:pt x="450206" y="281115"/>
                  </a:cubicBezTo>
                  <a:cubicBezTo>
                    <a:pt x="453521" y="266608"/>
                    <a:pt x="450381" y="246539"/>
                    <a:pt x="431632" y="233724"/>
                  </a:cubicBezTo>
                  <a:close/>
                  <a:moveTo>
                    <a:pt x="225680" y="377847"/>
                  </a:moveTo>
                  <a:cubicBezTo>
                    <a:pt x="143923" y="377847"/>
                    <a:pt x="77408" y="311432"/>
                    <a:pt x="77408" y="229798"/>
                  </a:cubicBezTo>
                  <a:cubicBezTo>
                    <a:pt x="77408" y="148163"/>
                    <a:pt x="143922" y="81749"/>
                    <a:pt x="225680" y="81749"/>
                  </a:cubicBezTo>
                  <a:cubicBezTo>
                    <a:pt x="307438" y="81749"/>
                    <a:pt x="373951" y="148163"/>
                    <a:pt x="373951" y="229798"/>
                  </a:cubicBezTo>
                  <a:cubicBezTo>
                    <a:pt x="373950" y="311432"/>
                    <a:pt x="307437" y="377847"/>
                    <a:pt x="225680" y="377847"/>
                  </a:cubicBezTo>
                  <a:close/>
                </a:path>
              </a:pathLst>
            </a:custGeom>
            <a:solidFill>
              <a:srgbClr val="FFFFFF"/>
            </a:solidFill>
            <a:ln w="95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0" name="Полилиния: фигура 29">
              <a:extLst>
                <a:ext uri="{FF2B5EF4-FFF2-40B4-BE49-F238E27FC236}">
                  <a16:creationId xmlns:a16="http://schemas.microsoft.com/office/drawing/2014/main" id="{701F523C-F43D-4EFA-8BA6-8CC82B8670F6}"/>
                </a:ext>
              </a:extLst>
            </p:cNvPr>
            <p:cNvSpPr/>
            <p:nvPr/>
          </p:nvSpPr>
          <p:spPr>
            <a:xfrm>
              <a:off x="3283630" y="5294492"/>
              <a:ext cx="241252" cy="240891"/>
            </a:xfrm>
            <a:custGeom>
              <a:avLst/>
              <a:gdLst>
                <a:gd name="connsiteX0" fmla="*/ 120626 w 241252"/>
                <a:gd name="connsiteY0" fmla="*/ 0 h 240891"/>
                <a:gd name="connsiteX1" fmla="*/ 0 w 241252"/>
                <a:gd name="connsiteY1" fmla="*/ 120441 h 240891"/>
                <a:gd name="connsiteX2" fmla="*/ 120626 w 241252"/>
                <a:gd name="connsiteY2" fmla="*/ 240892 h 240891"/>
                <a:gd name="connsiteX3" fmla="*/ 241253 w 241252"/>
                <a:gd name="connsiteY3" fmla="*/ 120441 h 240891"/>
                <a:gd name="connsiteX4" fmla="*/ 120626 w 241252"/>
                <a:gd name="connsiteY4" fmla="*/ 0 h 240891"/>
                <a:gd name="connsiteX5" fmla="*/ 182444 w 241252"/>
                <a:gd name="connsiteY5" fmla="*/ 108767 h 240891"/>
                <a:gd name="connsiteX6" fmla="*/ 107370 w 241252"/>
                <a:gd name="connsiteY6" fmla="*/ 163517 h 240891"/>
                <a:gd name="connsiteX7" fmla="*/ 99218 w 241252"/>
                <a:gd name="connsiteY7" fmla="*/ 166178 h 240891"/>
                <a:gd name="connsiteX8" fmla="*/ 96964 w 241252"/>
                <a:gd name="connsiteY8" fmla="*/ 165988 h 240891"/>
                <a:gd name="connsiteX9" fmla="*/ 87905 w 241252"/>
                <a:gd name="connsiteY9" fmla="*/ 160303 h 240891"/>
                <a:gd name="connsiteX10" fmla="*/ 65449 w 241252"/>
                <a:gd name="connsiteY10" fmla="*/ 128379 h 240891"/>
                <a:gd name="connsiteX11" fmla="*/ 68817 w 241252"/>
                <a:gd name="connsiteY11" fmla="*/ 109147 h 240891"/>
                <a:gd name="connsiteX12" fmla="*/ 88074 w 241252"/>
                <a:gd name="connsiteY12" fmla="*/ 112513 h 240891"/>
                <a:gd name="connsiteX13" fmla="*/ 102437 w 241252"/>
                <a:gd name="connsiteY13" fmla="*/ 132933 h 240891"/>
                <a:gd name="connsiteX14" fmla="*/ 166139 w 241252"/>
                <a:gd name="connsiteY14" fmla="*/ 86474 h 240891"/>
                <a:gd name="connsiteX15" fmla="*/ 185454 w 241252"/>
                <a:gd name="connsiteY15" fmla="*/ 89478 h 240891"/>
                <a:gd name="connsiteX16" fmla="*/ 182444 w 241252"/>
                <a:gd name="connsiteY16" fmla="*/ 108767 h 240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1252" h="240891">
                  <a:moveTo>
                    <a:pt x="120626" y="0"/>
                  </a:moveTo>
                  <a:cubicBezTo>
                    <a:pt x="54112" y="0"/>
                    <a:pt x="0" y="54036"/>
                    <a:pt x="0" y="120441"/>
                  </a:cubicBezTo>
                  <a:cubicBezTo>
                    <a:pt x="0" y="186856"/>
                    <a:pt x="54111" y="240892"/>
                    <a:pt x="120626" y="240892"/>
                  </a:cubicBezTo>
                  <a:cubicBezTo>
                    <a:pt x="187142" y="240892"/>
                    <a:pt x="241253" y="186856"/>
                    <a:pt x="241253" y="120441"/>
                  </a:cubicBezTo>
                  <a:cubicBezTo>
                    <a:pt x="241253" y="54036"/>
                    <a:pt x="187141" y="0"/>
                    <a:pt x="120626" y="0"/>
                  </a:cubicBezTo>
                  <a:close/>
                  <a:moveTo>
                    <a:pt x="182444" y="108767"/>
                  </a:moveTo>
                  <a:lnTo>
                    <a:pt x="107370" y="163517"/>
                  </a:lnTo>
                  <a:cubicBezTo>
                    <a:pt x="104988" y="165256"/>
                    <a:pt x="102129" y="166178"/>
                    <a:pt x="99218" y="166178"/>
                  </a:cubicBezTo>
                  <a:cubicBezTo>
                    <a:pt x="98468" y="166178"/>
                    <a:pt x="97714" y="166112"/>
                    <a:pt x="96964" y="165988"/>
                  </a:cubicBezTo>
                  <a:cubicBezTo>
                    <a:pt x="93304" y="165389"/>
                    <a:pt x="90039" y="163336"/>
                    <a:pt x="87905" y="160303"/>
                  </a:cubicBezTo>
                  <a:lnTo>
                    <a:pt x="65449" y="128379"/>
                  </a:lnTo>
                  <a:cubicBezTo>
                    <a:pt x="61062" y="122143"/>
                    <a:pt x="62570" y="113530"/>
                    <a:pt x="68817" y="109147"/>
                  </a:cubicBezTo>
                  <a:cubicBezTo>
                    <a:pt x="75064" y="104774"/>
                    <a:pt x="83684" y="106276"/>
                    <a:pt x="88074" y="112513"/>
                  </a:cubicBezTo>
                  <a:lnTo>
                    <a:pt x="102437" y="132933"/>
                  </a:lnTo>
                  <a:lnTo>
                    <a:pt x="166139" y="86474"/>
                  </a:lnTo>
                  <a:cubicBezTo>
                    <a:pt x="172305" y="81986"/>
                    <a:pt x="180953" y="83327"/>
                    <a:pt x="185454" y="89478"/>
                  </a:cubicBezTo>
                  <a:cubicBezTo>
                    <a:pt x="189957" y="95638"/>
                    <a:pt x="188609" y="104270"/>
                    <a:pt x="182444" y="108767"/>
                  </a:cubicBezTo>
                  <a:close/>
                </a:path>
              </a:pathLst>
            </a:custGeom>
            <a:solidFill>
              <a:srgbClr val="FFFFFF"/>
            </a:solidFill>
            <a:ln w="95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31" name="Полилиния: фигура 30">
            <a:extLst>
              <a:ext uri="{FF2B5EF4-FFF2-40B4-BE49-F238E27FC236}">
                <a16:creationId xmlns:a16="http://schemas.microsoft.com/office/drawing/2014/main" id="{CEEC743E-3075-4E54-849A-65B2F5415B21}"/>
              </a:ext>
            </a:extLst>
          </p:cNvPr>
          <p:cNvSpPr/>
          <p:nvPr/>
        </p:nvSpPr>
        <p:spPr>
          <a:xfrm rot="5400000">
            <a:off x="2638220" y="6183970"/>
            <a:ext cx="396535" cy="35993"/>
          </a:xfrm>
          <a:custGeom>
            <a:avLst/>
            <a:gdLst>
              <a:gd name="connsiteX0" fmla="*/ 378488 w 396535"/>
              <a:gd name="connsiteY0" fmla="*/ 19 h 35993"/>
              <a:gd name="connsiteX1" fmla="*/ 396513 w 396535"/>
              <a:gd name="connsiteY1" fmla="*/ 19 h 35993"/>
              <a:gd name="connsiteX2" fmla="*/ 396513 w 396535"/>
              <a:gd name="connsiteY2" fmla="*/ 36013 h 35993"/>
              <a:gd name="connsiteX3" fmla="*/ 378488 w 396535"/>
              <a:gd name="connsiteY3" fmla="*/ 36013 h 35993"/>
              <a:gd name="connsiteX4" fmla="*/ 18002 w 396535"/>
              <a:gd name="connsiteY4" fmla="*/ 36013 h 35993"/>
              <a:gd name="connsiteX5" fmla="*/ -23 w 396535"/>
              <a:gd name="connsiteY5" fmla="*/ 36013 h 35993"/>
              <a:gd name="connsiteX6" fmla="*/ -23 w 396535"/>
              <a:gd name="connsiteY6" fmla="*/ 19 h 35993"/>
              <a:gd name="connsiteX7" fmla="*/ 18002 w 396535"/>
              <a:gd name="connsiteY7" fmla="*/ 19 h 35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6535" h="35993">
                <a:moveTo>
                  <a:pt x="378488" y="19"/>
                </a:moveTo>
                <a:cubicBezTo>
                  <a:pt x="388443" y="19"/>
                  <a:pt x="396513" y="19"/>
                  <a:pt x="396513" y="19"/>
                </a:cubicBezTo>
                <a:lnTo>
                  <a:pt x="396513" y="36013"/>
                </a:lnTo>
                <a:cubicBezTo>
                  <a:pt x="396513" y="36013"/>
                  <a:pt x="388443" y="36013"/>
                  <a:pt x="378488" y="36013"/>
                </a:cubicBezTo>
                <a:lnTo>
                  <a:pt x="18002" y="36013"/>
                </a:lnTo>
                <a:cubicBezTo>
                  <a:pt x="8047" y="36013"/>
                  <a:pt x="-23" y="36013"/>
                  <a:pt x="-23" y="36013"/>
                </a:cubicBezTo>
                <a:lnTo>
                  <a:pt x="-23" y="19"/>
                </a:lnTo>
                <a:cubicBezTo>
                  <a:pt x="-23" y="19"/>
                  <a:pt x="8047" y="19"/>
                  <a:pt x="18002" y="19"/>
                </a:cubicBezTo>
                <a:close/>
              </a:path>
            </a:pathLst>
          </a:custGeom>
          <a:solidFill>
            <a:srgbClr val="FFFFFF"/>
          </a:solidFill>
          <a:ln w="9519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32" name="Полилиния: фигура 31">
            <a:extLst>
              <a:ext uri="{FF2B5EF4-FFF2-40B4-BE49-F238E27FC236}">
                <a16:creationId xmlns:a16="http://schemas.microsoft.com/office/drawing/2014/main" id="{94FCF9B2-61C7-47C7-B775-8D62707EB479}"/>
              </a:ext>
            </a:extLst>
          </p:cNvPr>
          <p:cNvSpPr/>
          <p:nvPr/>
        </p:nvSpPr>
        <p:spPr>
          <a:xfrm>
            <a:off x="13682388" y="2411856"/>
            <a:ext cx="539855" cy="541878"/>
          </a:xfrm>
          <a:custGeom>
            <a:avLst/>
            <a:gdLst>
              <a:gd name="connsiteX0" fmla="*/ 148150 w 539855"/>
              <a:gd name="connsiteY0" fmla="*/ 127237 h 541878"/>
              <a:gd name="connsiteX1" fmla="*/ 190425 w 539855"/>
              <a:gd name="connsiteY1" fmla="*/ 85827 h 541878"/>
              <a:gd name="connsiteX2" fmla="*/ 210325 w 539855"/>
              <a:gd name="connsiteY2" fmla="*/ 86867 h 541878"/>
              <a:gd name="connsiteX3" fmla="*/ 319819 w 539855"/>
              <a:gd name="connsiteY3" fmla="*/ 209225 h 541878"/>
              <a:gd name="connsiteX4" fmla="*/ 362094 w 539855"/>
              <a:gd name="connsiteY4" fmla="*/ 167814 h 541878"/>
              <a:gd name="connsiteX5" fmla="*/ 381993 w 539855"/>
              <a:gd name="connsiteY5" fmla="*/ 168800 h 541878"/>
              <a:gd name="connsiteX6" fmla="*/ 481490 w 539855"/>
              <a:gd name="connsiteY6" fmla="*/ 277405 h 541878"/>
              <a:gd name="connsiteX7" fmla="*/ 478730 w 539855"/>
              <a:gd name="connsiteY7" fmla="*/ 265516 h 541878"/>
              <a:gd name="connsiteX8" fmla="*/ 488726 w 539855"/>
              <a:gd name="connsiteY8" fmla="*/ 249260 h 541878"/>
              <a:gd name="connsiteX9" fmla="*/ 505007 w 539855"/>
              <a:gd name="connsiteY9" fmla="*/ 259241 h 541878"/>
              <a:gd name="connsiteX10" fmla="*/ 519861 w 539855"/>
              <a:gd name="connsiteY10" fmla="*/ 321634 h 541878"/>
              <a:gd name="connsiteX11" fmla="*/ 503104 w 539855"/>
              <a:gd name="connsiteY11" fmla="*/ 338194 h 541878"/>
              <a:gd name="connsiteX12" fmla="*/ 441406 w 539855"/>
              <a:gd name="connsiteY12" fmla="*/ 320225 h 541878"/>
              <a:gd name="connsiteX13" fmla="*/ 432171 w 539855"/>
              <a:gd name="connsiteY13" fmla="*/ 303513 h 541878"/>
              <a:gd name="connsiteX14" fmla="*/ 448928 w 539855"/>
              <a:gd name="connsiteY14" fmla="*/ 294301 h 541878"/>
              <a:gd name="connsiteX15" fmla="*/ 464542 w 539855"/>
              <a:gd name="connsiteY15" fmla="*/ 298853 h 541878"/>
              <a:gd name="connsiteX16" fmla="*/ 371044 w 539855"/>
              <a:gd name="connsiteY16" fmla="*/ 196892 h 541878"/>
              <a:gd name="connsiteX17" fmla="*/ 328674 w 539855"/>
              <a:gd name="connsiteY17" fmla="*/ 238368 h 541878"/>
              <a:gd name="connsiteX18" fmla="*/ 309155 w 539855"/>
              <a:gd name="connsiteY18" fmla="*/ 237782 h 541878"/>
              <a:gd name="connsiteX19" fmla="*/ 199280 w 539855"/>
              <a:gd name="connsiteY19" fmla="*/ 115023 h 541878"/>
              <a:gd name="connsiteX20" fmla="*/ 157101 w 539855"/>
              <a:gd name="connsiteY20" fmla="*/ 156369 h 541878"/>
              <a:gd name="connsiteX21" fmla="*/ 137487 w 539855"/>
              <a:gd name="connsiteY21" fmla="*/ 155784 h 541878"/>
              <a:gd name="connsiteX22" fmla="*/ 18186 w 539855"/>
              <a:gd name="connsiteY22" fmla="*/ 22448 h 541878"/>
              <a:gd name="connsiteX23" fmla="*/ 19233 w 539855"/>
              <a:gd name="connsiteY23" fmla="*/ 3406 h 541878"/>
              <a:gd name="connsiteX24" fmla="*/ 38371 w 539855"/>
              <a:gd name="connsiteY24" fmla="*/ 4446 h 541878"/>
              <a:gd name="connsiteX25" fmla="*/ 148150 w 539855"/>
              <a:gd name="connsiteY25" fmla="*/ 127237 h 541878"/>
              <a:gd name="connsiteX26" fmla="*/ 467113 w 539855"/>
              <a:gd name="connsiteY26" fmla="*/ 541878 h 541878"/>
              <a:gd name="connsiteX27" fmla="*/ 467113 w 539855"/>
              <a:gd name="connsiteY27" fmla="*/ 435462 h 541878"/>
              <a:gd name="connsiteX28" fmla="*/ 539856 w 539855"/>
              <a:gd name="connsiteY28" fmla="*/ 435462 h 541878"/>
              <a:gd name="connsiteX29" fmla="*/ 539856 w 539855"/>
              <a:gd name="connsiteY29" fmla="*/ 541878 h 541878"/>
              <a:gd name="connsiteX30" fmla="*/ 467113 w 539855"/>
              <a:gd name="connsiteY30" fmla="*/ 541878 h 541878"/>
              <a:gd name="connsiteX31" fmla="*/ 311440 w 539855"/>
              <a:gd name="connsiteY31" fmla="*/ 541878 h 541878"/>
              <a:gd name="connsiteX32" fmla="*/ 311440 w 539855"/>
              <a:gd name="connsiteY32" fmla="*/ 366643 h 541878"/>
              <a:gd name="connsiteX33" fmla="*/ 384088 w 539855"/>
              <a:gd name="connsiteY33" fmla="*/ 366643 h 541878"/>
              <a:gd name="connsiteX34" fmla="*/ 384088 w 539855"/>
              <a:gd name="connsiteY34" fmla="*/ 541878 h 541878"/>
              <a:gd name="connsiteX35" fmla="*/ 311440 w 539855"/>
              <a:gd name="connsiteY35" fmla="*/ 541878 h 541878"/>
              <a:gd name="connsiteX36" fmla="*/ 155673 w 539855"/>
              <a:gd name="connsiteY36" fmla="*/ 541878 h 541878"/>
              <a:gd name="connsiteX37" fmla="*/ 155673 w 539855"/>
              <a:gd name="connsiteY37" fmla="*/ 291007 h 541878"/>
              <a:gd name="connsiteX38" fmla="*/ 228415 w 539855"/>
              <a:gd name="connsiteY38" fmla="*/ 291007 h 541878"/>
              <a:gd name="connsiteX39" fmla="*/ 228415 w 539855"/>
              <a:gd name="connsiteY39" fmla="*/ 541878 h 541878"/>
              <a:gd name="connsiteX40" fmla="*/ 155673 w 539855"/>
              <a:gd name="connsiteY40" fmla="*/ 541878 h 541878"/>
              <a:gd name="connsiteX41" fmla="*/ 0 w 539855"/>
              <a:gd name="connsiteY41" fmla="*/ 541878 h 541878"/>
              <a:gd name="connsiteX42" fmla="*/ 0 w 539855"/>
              <a:gd name="connsiteY42" fmla="*/ 214297 h 541878"/>
              <a:gd name="connsiteX43" fmla="*/ 72743 w 539855"/>
              <a:gd name="connsiteY43" fmla="*/ 214297 h 541878"/>
              <a:gd name="connsiteX44" fmla="*/ 72743 w 539855"/>
              <a:gd name="connsiteY44" fmla="*/ 541878 h 541878"/>
              <a:gd name="connsiteX45" fmla="*/ 0 w 539855"/>
              <a:gd name="connsiteY45" fmla="*/ 541878 h 541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539855" h="541878">
                <a:moveTo>
                  <a:pt x="148150" y="127237"/>
                </a:moveTo>
                <a:lnTo>
                  <a:pt x="190425" y="85827"/>
                </a:lnTo>
                <a:cubicBezTo>
                  <a:pt x="196233" y="80148"/>
                  <a:pt x="205183" y="80820"/>
                  <a:pt x="210325" y="86867"/>
                </a:cubicBezTo>
                <a:lnTo>
                  <a:pt x="319819" y="209225"/>
                </a:lnTo>
                <a:lnTo>
                  <a:pt x="362094" y="167814"/>
                </a:lnTo>
                <a:cubicBezTo>
                  <a:pt x="367807" y="162135"/>
                  <a:pt x="376756" y="162839"/>
                  <a:pt x="381993" y="168800"/>
                </a:cubicBezTo>
                <a:lnTo>
                  <a:pt x="481490" y="277405"/>
                </a:lnTo>
                <a:lnTo>
                  <a:pt x="478730" y="265516"/>
                </a:lnTo>
                <a:cubicBezTo>
                  <a:pt x="476920" y="258331"/>
                  <a:pt x="481490" y="250950"/>
                  <a:pt x="488726" y="249260"/>
                </a:cubicBezTo>
                <a:cubicBezTo>
                  <a:pt x="495867" y="247536"/>
                  <a:pt x="503294" y="252088"/>
                  <a:pt x="505007" y="259241"/>
                </a:cubicBezTo>
                <a:lnTo>
                  <a:pt x="519861" y="321634"/>
                </a:lnTo>
                <a:cubicBezTo>
                  <a:pt x="522527" y="331767"/>
                  <a:pt x="513292" y="341142"/>
                  <a:pt x="503104" y="338194"/>
                </a:cubicBezTo>
                <a:lnTo>
                  <a:pt x="441406" y="320225"/>
                </a:lnTo>
                <a:cubicBezTo>
                  <a:pt x="434265" y="318166"/>
                  <a:pt x="430075" y="310644"/>
                  <a:pt x="432171" y="303513"/>
                </a:cubicBezTo>
                <a:cubicBezTo>
                  <a:pt x="434265" y="296382"/>
                  <a:pt x="441787" y="292209"/>
                  <a:pt x="448928" y="294301"/>
                </a:cubicBezTo>
                <a:lnTo>
                  <a:pt x="464542" y="298853"/>
                </a:lnTo>
                <a:lnTo>
                  <a:pt x="371044" y="196892"/>
                </a:lnTo>
                <a:lnTo>
                  <a:pt x="328674" y="238368"/>
                </a:lnTo>
                <a:cubicBezTo>
                  <a:pt x="323151" y="243808"/>
                  <a:pt x="314297" y="243559"/>
                  <a:pt x="309155" y="237782"/>
                </a:cubicBezTo>
                <a:lnTo>
                  <a:pt x="199280" y="115023"/>
                </a:lnTo>
                <a:lnTo>
                  <a:pt x="157101" y="156369"/>
                </a:lnTo>
                <a:cubicBezTo>
                  <a:pt x="151578" y="161810"/>
                  <a:pt x="142628" y="161561"/>
                  <a:pt x="137487" y="155784"/>
                </a:cubicBezTo>
                <a:lnTo>
                  <a:pt x="18186" y="22448"/>
                </a:lnTo>
                <a:cubicBezTo>
                  <a:pt x="13235" y="16953"/>
                  <a:pt x="13710" y="8315"/>
                  <a:pt x="19233" y="3406"/>
                </a:cubicBezTo>
                <a:cubicBezTo>
                  <a:pt x="24755" y="-1514"/>
                  <a:pt x="33420" y="-1048"/>
                  <a:pt x="38371" y="4446"/>
                </a:cubicBezTo>
                <a:lnTo>
                  <a:pt x="148150" y="127237"/>
                </a:lnTo>
                <a:close/>
                <a:moveTo>
                  <a:pt x="467113" y="541878"/>
                </a:moveTo>
                <a:lnTo>
                  <a:pt x="467113" y="435462"/>
                </a:lnTo>
                <a:lnTo>
                  <a:pt x="539856" y="435462"/>
                </a:lnTo>
                <a:lnTo>
                  <a:pt x="539856" y="541878"/>
                </a:lnTo>
                <a:lnTo>
                  <a:pt x="467113" y="541878"/>
                </a:lnTo>
                <a:close/>
                <a:moveTo>
                  <a:pt x="311440" y="541878"/>
                </a:moveTo>
                <a:lnTo>
                  <a:pt x="311440" y="366643"/>
                </a:lnTo>
                <a:lnTo>
                  <a:pt x="384088" y="366643"/>
                </a:lnTo>
                <a:lnTo>
                  <a:pt x="384088" y="541878"/>
                </a:lnTo>
                <a:lnTo>
                  <a:pt x="311440" y="541878"/>
                </a:lnTo>
                <a:close/>
                <a:moveTo>
                  <a:pt x="155673" y="541878"/>
                </a:moveTo>
                <a:lnTo>
                  <a:pt x="155673" y="291007"/>
                </a:lnTo>
                <a:lnTo>
                  <a:pt x="228415" y="291007"/>
                </a:lnTo>
                <a:lnTo>
                  <a:pt x="228415" y="541878"/>
                </a:lnTo>
                <a:lnTo>
                  <a:pt x="155673" y="541878"/>
                </a:lnTo>
                <a:close/>
                <a:moveTo>
                  <a:pt x="0" y="541878"/>
                </a:moveTo>
                <a:lnTo>
                  <a:pt x="0" y="214297"/>
                </a:lnTo>
                <a:lnTo>
                  <a:pt x="72743" y="214297"/>
                </a:lnTo>
                <a:lnTo>
                  <a:pt x="72743" y="541878"/>
                </a:lnTo>
                <a:lnTo>
                  <a:pt x="0" y="541878"/>
                </a:lnTo>
                <a:close/>
              </a:path>
            </a:pathLst>
          </a:custGeom>
          <a:solidFill>
            <a:srgbClr val="FFFFFF"/>
          </a:solidFill>
          <a:ln w="9519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grpSp>
        <p:nvGrpSpPr>
          <p:cNvPr id="33" name="Image 4" descr="preencoded.png">
            <a:extLst>
              <a:ext uri="{FF2B5EF4-FFF2-40B4-BE49-F238E27FC236}">
                <a16:creationId xmlns:a16="http://schemas.microsoft.com/office/drawing/2014/main" id="{96F98CFB-06F3-43EE-9500-E4BF4F86FC92}"/>
              </a:ext>
            </a:extLst>
          </p:cNvPr>
          <p:cNvGrpSpPr/>
          <p:nvPr/>
        </p:nvGrpSpPr>
        <p:grpSpPr>
          <a:xfrm>
            <a:off x="11079453" y="4967602"/>
            <a:ext cx="486652" cy="499200"/>
            <a:chOff x="11079453" y="4967602"/>
            <a:chExt cx="486652" cy="499200"/>
          </a:xfrm>
          <a:solidFill>
            <a:srgbClr val="FFFFFF"/>
          </a:solidFill>
        </p:grpSpPr>
        <p:sp>
          <p:nvSpPr>
            <p:cNvPr id="34" name="Полилиния: фигура 33">
              <a:extLst>
                <a:ext uri="{FF2B5EF4-FFF2-40B4-BE49-F238E27FC236}">
                  <a16:creationId xmlns:a16="http://schemas.microsoft.com/office/drawing/2014/main" id="{7E360BC5-67BB-43F1-A712-D45357A0305A}"/>
                </a:ext>
              </a:extLst>
            </p:cNvPr>
            <p:cNvSpPr/>
            <p:nvPr/>
          </p:nvSpPr>
          <p:spPr>
            <a:xfrm>
              <a:off x="11180838" y="5067442"/>
              <a:ext cx="385267" cy="299520"/>
            </a:xfrm>
            <a:custGeom>
              <a:avLst/>
              <a:gdLst>
                <a:gd name="connsiteX0" fmla="*/ 342468 w 385267"/>
                <a:gd name="connsiteY0" fmla="*/ 108158 h 299520"/>
                <a:gd name="connsiteX1" fmla="*/ 300517 w 385267"/>
                <a:gd name="connsiteY1" fmla="*/ 141442 h 299520"/>
                <a:gd name="connsiteX2" fmla="*/ 196059 w 385267"/>
                <a:gd name="connsiteY2" fmla="*/ 141442 h 299520"/>
                <a:gd name="connsiteX3" fmla="*/ 181683 w 385267"/>
                <a:gd name="connsiteY3" fmla="*/ 118065 h 299520"/>
                <a:gd name="connsiteX4" fmla="*/ 210618 w 385267"/>
                <a:gd name="connsiteY4" fmla="*/ 66557 h 299520"/>
                <a:gd name="connsiteX5" fmla="*/ 240581 w 385267"/>
                <a:gd name="connsiteY5" fmla="*/ 66557 h 299520"/>
                <a:gd name="connsiteX6" fmla="*/ 286826 w 385267"/>
                <a:gd name="connsiteY6" fmla="*/ 99631 h 299520"/>
                <a:gd name="connsiteX7" fmla="*/ 325330 w 385267"/>
                <a:gd name="connsiteY7" fmla="*/ 58239 h 299520"/>
                <a:gd name="connsiteX8" fmla="*/ 286826 w 385267"/>
                <a:gd name="connsiteY8" fmla="*/ 16855 h 299520"/>
                <a:gd name="connsiteX9" fmla="*/ 240581 w 385267"/>
                <a:gd name="connsiteY9" fmla="*/ 49920 h 299520"/>
                <a:gd name="connsiteX10" fmla="*/ 214045 w 385267"/>
                <a:gd name="connsiteY10" fmla="*/ 49920 h 299520"/>
                <a:gd name="connsiteX11" fmla="*/ 214045 w 385267"/>
                <a:gd name="connsiteY11" fmla="*/ 11817 h 299520"/>
                <a:gd name="connsiteX12" fmla="*/ 209704 w 385267"/>
                <a:gd name="connsiteY12" fmla="*/ 10267 h 299520"/>
                <a:gd name="connsiteX13" fmla="*/ 208513 w 385267"/>
                <a:gd name="connsiteY13" fmla="*/ 9611 h 299520"/>
                <a:gd name="connsiteX14" fmla="*/ 202677 w 385267"/>
                <a:gd name="connsiteY14" fmla="*/ 7748 h 299520"/>
                <a:gd name="connsiteX15" fmla="*/ 198240 w 385267"/>
                <a:gd name="connsiteY15" fmla="*/ 6331 h 299520"/>
                <a:gd name="connsiteX16" fmla="*/ 188423 w 385267"/>
                <a:gd name="connsiteY16" fmla="*/ 3869 h 299520"/>
                <a:gd name="connsiteX17" fmla="*/ 183853 w 385267"/>
                <a:gd name="connsiteY17" fmla="*/ 2852 h 299520"/>
                <a:gd name="connsiteX18" fmla="*/ 173332 w 385267"/>
                <a:gd name="connsiteY18" fmla="*/ 1293 h 299520"/>
                <a:gd name="connsiteX19" fmla="*/ 169105 w 385267"/>
                <a:gd name="connsiteY19" fmla="*/ 732 h 299520"/>
                <a:gd name="connsiteX20" fmla="*/ 154109 w 385267"/>
                <a:gd name="connsiteY20" fmla="*/ 0 h 299520"/>
                <a:gd name="connsiteX21" fmla="*/ 56744 w 385267"/>
                <a:gd name="connsiteY21" fmla="*/ 33806 h 299520"/>
                <a:gd name="connsiteX22" fmla="*/ 56163 w 385267"/>
                <a:gd name="connsiteY22" fmla="*/ 34234 h 299520"/>
                <a:gd name="connsiteX23" fmla="*/ 48023 w 385267"/>
                <a:gd name="connsiteY23" fmla="*/ 41411 h 299520"/>
                <a:gd name="connsiteX24" fmla="*/ 45204 w 385267"/>
                <a:gd name="connsiteY24" fmla="*/ 43902 h 299520"/>
                <a:gd name="connsiteX25" fmla="*/ 39825 w 385267"/>
                <a:gd name="connsiteY25" fmla="*/ 49654 h 299520"/>
                <a:gd name="connsiteX26" fmla="*/ 35245 w 385267"/>
                <a:gd name="connsiteY26" fmla="*/ 54550 h 299520"/>
                <a:gd name="connsiteX27" fmla="*/ 32446 w 385267"/>
                <a:gd name="connsiteY27" fmla="*/ 58191 h 299520"/>
                <a:gd name="connsiteX28" fmla="*/ 26362 w 385267"/>
                <a:gd name="connsiteY28" fmla="*/ 66081 h 299520"/>
                <a:gd name="connsiteX29" fmla="*/ 25876 w 385267"/>
                <a:gd name="connsiteY29" fmla="*/ 66861 h 299520"/>
                <a:gd name="connsiteX30" fmla="*/ 12137 w 385267"/>
                <a:gd name="connsiteY30" fmla="*/ 91522 h 299520"/>
                <a:gd name="connsiteX31" fmla="*/ 11861 w 385267"/>
                <a:gd name="connsiteY31" fmla="*/ 92254 h 299520"/>
                <a:gd name="connsiteX32" fmla="*/ 11861 w 385267"/>
                <a:gd name="connsiteY32" fmla="*/ 207267 h 299520"/>
                <a:gd name="connsiteX33" fmla="*/ 12137 w 385267"/>
                <a:gd name="connsiteY33" fmla="*/ 207999 h 299520"/>
                <a:gd name="connsiteX34" fmla="*/ 25866 w 385267"/>
                <a:gd name="connsiteY34" fmla="*/ 232659 h 299520"/>
                <a:gd name="connsiteX35" fmla="*/ 26362 w 385267"/>
                <a:gd name="connsiteY35" fmla="*/ 233429 h 299520"/>
                <a:gd name="connsiteX36" fmla="*/ 32436 w 385267"/>
                <a:gd name="connsiteY36" fmla="*/ 241329 h 299520"/>
                <a:gd name="connsiteX37" fmla="*/ 35245 w 385267"/>
                <a:gd name="connsiteY37" fmla="*/ 244971 h 299520"/>
                <a:gd name="connsiteX38" fmla="*/ 39825 w 385267"/>
                <a:gd name="connsiteY38" fmla="*/ 249866 h 299520"/>
                <a:gd name="connsiteX39" fmla="*/ 45204 w 385267"/>
                <a:gd name="connsiteY39" fmla="*/ 255618 h 299520"/>
                <a:gd name="connsiteX40" fmla="*/ 48023 w 385267"/>
                <a:gd name="connsiteY40" fmla="*/ 258109 h 299520"/>
                <a:gd name="connsiteX41" fmla="*/ 56154 w 385267"/>
                <a:gd name="connsiteY41" fmla="*/ 265286 h 299520"/>
                <a:gd name="connsiteX42" fmla="*/ 56734 w 385267"/>
                <a:gd name="connsiteY42" fmla="*/ 265714 h 299520"/>
                <a:gd name="connsiteX43" fmla="*/ 154109 w 385267"/>
                <a:gd name="connsiteY43" fmla="*/ 299520 h 299520"/>
                <a:gd name="connsiteX44" fmla="*/ 169105 w 385267"/>
                <a:gd name="connsiteY44" fmla="*/ 298788 h 299520"/>
                <a:gd name="connsiteX45" fmla="*/ 173332 w 385267"/>
                <a:gd name="connsiteY45" fmla="*/ 298227 h 299520"/>
                <a:gd name="connsiteX46" fmla="*/ 183853 w 385267"/>
                <a:gd name="connsiteY46" fmla="*/ 296668 h 299520"/>
                <a:gd name="connsiteX47" fmla="*/ 188423 w 385267"/>
                <a:gd name="connsiteY47" fmla="*/ 295651 h 299520"/>
                <a:gd name="connsiteX48" fmla="*/ 198240 w 385267"/>
                <a:gd name="connsiteY48" fmla="*/ 293189 h 299520"/>
                <a:gd name="connsiteX49" fmla="*/ 202677 w 385267"/>
                <a:gd name="connsiteY49" fmla="*/ 291772 h 299520"/>
                <a:gd name="connsiteX50" fmla="*/ 208513 w 385267"/>
                <a:gd name="connsiteY50" fmla="*/ 289909 h 299520"/>
                <a:gd name="connsiteX51" fmla="*/ 209704 w 385267"/>
                <a:gd name="connsiteY51" fmla="*/ 289253 h 299520"/>
                <a:gd name="connsiteX52" fmla="*/ 214045 w 385267"/>
                <a:gd name="connsiteY52" fmla="*/ 287703 h 299520"/>
                <a:gd name="connsiteX53" fmla="*/ 214045 w 385267"/>
                <a:gd name="connsiteY53" fmla="*/ 249600 h 299520"/>
                <a:gd name="connsiteX54" fmla="*/ 240581 w 385267"/>
                <a:gd name="connsiteY54" fmla="*/ 249600 h 299520"/>
                <a:gd name="connsiteX55" fmla="*/ 286826 w 385267"/>
                <a:gd name="connsiteY55" fmla="*/ 282665 h 299520"/>
                <a:gd name="connsiteX56" fmla="*/ 325330 w 385267"/>
                <a:gd name="connsiteY56" fmla="*/ 241282 h 299520"/>
                <a:gd name="connsiteX57" fmla="*/ 286826 w 385267"/>
                <a:gd name="connsiteY57" fmla="*/ 199889 h 299520"/>
                <a:gd name="connsiteX58" fmla="*/ 240581 w 385267"/>
                <a:gd name="connsiteY58" fmla="*/ 232954 h 299520"/>
                <a:gd name="connsiteX59" fmla="*/ 210618 w 385267"/>
                <a:gd name="connsiteY59" fmla="*/ 232954 h 299520"/>
                <a:gd name="connsiteX60" fmla="*/ 181683 w 385267"/>
                <a:gd name="connsiteY60" fmla="*/ 181456 h 299520"/>
                <a:gd name="connsiteX61" fmla="*/ 196059 w 385267"/>
                <a:gd name="connsiteY61" fmla="*/ 158079 h 299520"/>
                <a:gd name="connsiteX62" fmla="*/ 300517 w 385267"/>
                <a:gd name="connsiteY62" fmla="*/ 158079 h 299520"/>
                <a:gd name="connsiteX63" fmla="*/ 348181 w 385267"/>
                <a:gd name="connsiteY63" fmla="*/ 190991 h 299520"/>
                <a:gd name="connsiteX64" fmla="*/ 385171 w 385267"/>
                <a:gd name="connsiteY64" fmla="*/ 146975 h 299520"/>
                <a:gd name="connsiteX65" fmla="*/ 342468 w 385267"/>
                <a:gd name="connsiteY65" fmla="*/ 108158 h 299520"/>
                <a:gd name="connsiteX66" fmla="*/ 282532 w 385267"/>
                <a:gd name="connsiteY66" fmla="*/ 33283 h 299520"/>
                <a:gd name="connsiteX67" fmla="*/ 308220 w 385267"/>
                <a:gd name="connsiteY67" fmla="*/ 58239 h 299520"/>
                <a:gd name="connsiteX68" fmla="*/ 282532 w 385267"/>
                <a:gd name="connsiteY68" fmla="*/ 83203 h 299520"/>
                <a:gd name="connsiteX69" fmla="*/ 256843 w 385267"/>
                <a:gd name="connsiteY69" fmla="*/ 58239 h 299520"/>
                <a:gd name="connsiteX70" fmla="*/ 282532 w 385267"/>
                <a:gd name="connsiteY70" fmla="*/ 33283 h 299520"/>
                <a:gd name="connsiteX71" fmla="*/ 282532 w 385267"/>
                <a:gd name="connsiteY71" fmla="*/ 216317 h 299520"/>
                <a:gd name="connsiteX72" fmla="*/ 308220 w 385267"/>
                <a:gd name="connsiteY72" fmla="*/ 241282 h 299520"/>
                <a:gd name="connsiteX73" fmla="*/ 282532 w 385267"/>
                <a:gd name="connsiteY73" fmla="*/ 266237 h 299520"/>
                <a:gd name="connsiteX74" fmla="*/ 256843 w 385267"/>
                <a:gd name="connsiteY74" fmla="*/ 241282 h 299520"/>
                <a:gd name="connsiteX75" fmla="*/ 282532 w 385267"/>
                <a:gd name="connsiteY75" fmla="*/ 216317 h 299520"/>
                <a:gd name="connsiteX76" fmla="*/ 90069 w 385267"/>
                <a:gd name="connsiteY76" fmla="*/ 73716 h 299520"/>
                <a:gd name="connsiteX77" fmla="*/ 51374 w 385267"/>
                <a:gd name="connsiteY77" fmla="*/ 141442 h 299520"/>
                <a:gd name="connsiteX78" fmla="*/ 42815 w 385267"/>
                <a:gd name="connsiteY78" fmla="*/ 149760 h 299520"/>
                <a:gd name="connsiteX79" fmla="*/ 34255 w 385267"/>
                <a:gd name="connsiteY79" fmla="*/ 141442 h 299520"/>
                <a:gd name="connsiteX80" fmla="*/ 81252 w 385267"/>
                <a:gd name="connsiteY80" fmla="*/ 59408 h 299520"/>
                <a:gd name="connsiteX81" fmla="*/ 89831 w 385267"/>
                <a:gd name="connsiteY81" fmla="*/ 59275 h 299520"/>
                <a:gd name="connsiteX82" fmla="*/ 94239 w 385267"/>
                <a:gd name="connsiteY82" fmla="*/ 66424 h 299520"/>
                <a:gd name="connsiteX83" fmla="*/ 90069 w 385267"/>
                <a:gd name="connsiteY83" fmla="*/ 73716 h 299520"/>
                <a:gd name="connsiteX84" fmla="*/ 166439 w 385267"/>
                <a:gd name="connsiteY84" fmla="*/ 171635 h 299520"/>
                <a:gd name="connsiteX85" fmla="*/ 154109 w 385267"/>
                <a:gd name="connsiteY85" fmla="*/ 174725 h 299520"/>
                <a:gd name="connsiteX86" fmla="*/ 128421 w 385267"/>
                <a:gd name="connsiteY86" fmla="*/ 149760 h 299520"/>
                <a:gd name="connsiteX87" fmla="*/ 154109 w 385267"/>
                <a:gd name="connsiteY87" fmla="*/ 124795 h 299520"/>
                <a:gd name="connsiteX88" fmla="*/ 166439 w 385267"/>
                <a:gd name="connsiteY88" fmla="*/ 127876 h 299520"/>
                <a:gd name="connsiteX89" fmla="*/ 179797 w 385267"/>
                <a:gd name="connsiteY89" fmla="*/ 149760 h 299520"/>
                <a:gd name="connsiteX90" fmla="*/ 166439 w 385267"/>
                <a:gd name="connsiteY90" fmla="*/ 171635 h 299520"/>
                <a:gd name="connsiteX91" fmla="*/ 342468 w 385267"/>
                <a:gd name="connsiteY91" fmla="*/ 174725 h 299520"/>
                <a:gd name="connsiteX92" fmla="*/ 316780 w 385267"/>
                <a:gd name="connsiteY92" fmla="*/ 149760 h 299520"/>
                <a:gd name="connsiteX93" fmla="*/ 342468 w 385267"/>
                <a:gd name="connsiteY93" fmla="*/ 124795 h 299520"/>
                <a:gd name="connsiteX94" fmla="*/ 368147 w 385267"/>
                <a:gd name="connsiteY94" fmla="*/ 149760 h 299520"/>
                <a:gd name="connsiteX95" fmla="*/ 342468 w 385267"/>
                <a:gd name="connsiteY95" fmla="*/ 174725 h 299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385267" h="299520">
                  <a:moveTo>
                    <a:pt x="342468" y="108158"/>
                  </a:moveTo>
                  <a:cubicBezTo>
                    <a:pt x="322121" y="108158"/>
                    <a:pt x="304583" y="122067"/>
                    <a:pt x="300517" y="141442"/>
                  </a:cubicBezTo>
                  <a:lnTo>
                    <a:pt x="196059" y="141442"/>
                  </a:lnTo>
                  <a:cubicBezTo>
                    <a:pt x="194127" y="132287"/>
                    <a:pt x="189061" y="124044"/>
                    <a:pt x="181683" y="118065"/>
                  </a:cubicBezTo>
                  <a:lnTo>
                    <a:pt x="210618" y="66557"/>
                  </a:lnTo>
                  <a:lnTo>
                    <a:pt x="240581" y="66557"/>
                  </a:lnTo>
                  <a:cubicBezTo>
                    <a:pt x="244980" y="87481"/>
                    <a:pt x="264965" y="101779"/>
                    <a:pt x="286826" y="99631"/>
                  </a:cubicBezTo>
                  <a:cubicBezTo>
                    <a:pt x="308696" y="97482"/>
                    <a:pt x="325330" y="79591"/>
                    <a:pt x="325330" y="58239"/>
                  </a:cubicBezTo>
                  <a:cubicBezTo>
                    <a:pt x="325330" y="36886"/>
                    <a:pt x="308696" y="18994"/>
                    <a:pt x="286826" y="16855"/>
                  </a:cubicBezTo>
                  <a:cubicBezTo>
                    <a:pt x="264965" y="14707"/>
                    <a:pt x="244980" y="28996"/>
                    <a:pt x="240581" y="49920"/>
                  </a:cubicBezTo>
                  <a:lnTo>
                    <a:pt x="214045" y="49920"/>
                  </a:lnTo>
                  <a:lnTo>
                    <a:pt x="214045" y="11817"/>
                  </a:lnTo>
                  <a:cubicBezTo>
                    <a:pt x="212627" y="11237"/>
                    <a:pt x="211141" y="10809"/>
                    <a:pt x="209704" y="10267"/>
                  </a:cubicBezTo>
                  <a:cubicBezTo>
                    <a:pt x="209332" y="10011"/>
                    <a:pt x="208932" y="9792"/>
                    <a:pt x="208513" y="9611"/>
                  </a:cubicBezTo>
                  <a:cubicBezTo>
                    <a:pt x="206600" y="8898"/>
                    <a:pt x="204619" y="8375"/>
                    <a:pt x="202677" y="7748"/>
                  </a:cubicBezTo>
                  <a:cubicBezTo>
                    <a:pt x="201201" y="7263"/>
                    <a:pt x="199735" y="6769"/>
                    <a:pt x="198240" y="6331"/>
                  </a:cubicBezTo>
                  <a:cubicBezTo>
                    <a:pt x="195003" y="5390"/>
                    <a:pt x="191718" y="4601"/>
                    <a:pt x="188423" y="3869"/>
                  </a:cubicBezTo>
                  <a:cubicBezTo>
                    <a:pt x="186900" y="3527"/>
                    <a:pt x="185395" y="3147"/>
                    <a:pt x="183853" y="2852"/>
                  </a:cubicBezTo>
                  <a:cubicBezTo>
                    <a:pt x="180378" y="2196"/>
                    <a:pt x="176864" y="1721"/>
                    <a:pt x="173332" y="1293"/>
                  </a:cubicBezTo>
                  <a:cubicBezTo>
                    <a:pt x="171923" y="1122"/>
                    <a:pt x="170533" y="865"/>
                    <a:pt x="169105" y="732"/>
                  </a:cubicBezTo>
                  <a:cubicBezTo>
                    <a:pt x="164144" y="276"/>
                    <a:pt x="159155" y="0"/>
                    <a:pt x="154109" y="0"/>
                  </a:cubicBezTo>
                  <a:cubicBezTo>
                    <a:pt x="118604" y="-19"/>
                    <a:pt x="84194" y="11921"/>
                    <a:pt x="56744" y="33806"/>
                  </a:cubicBezTo>
                  <a:cubicBezTo>
                    <a:pt x="56554" y="33949"/>
                    <a:pt x="56345" y="34082"/>
                    <a:pt x="56163" y="34234"/>
                  </a:cubicBezTo>
                  <a:cubicBezTo>
                    <a:pt x="53326" y="36496"/>
                    <a:pt x="50679" y="38959"/>
                    <a:pt x="48023" y="41411"/>
                  </a:cubicBezTo>
                  <a:cubicBezTo>
                    <a:pt x="47109" y="42267"/>
                    <a:pt x="46099" y="43028"/>
                    <a:pt x="45204" y="43902"/>
                  </a:cubicBezTo>
                  <a:cubicBezTo>
                    <a:pt x="43319" y="45737"/>
                    <a:pt x="41615" y="47724"/>
                    <a:pt x="39825" y="49654"/>
                  </a:cubicBezTo>
                  <a:cubicBezTo>
                    <a:pt x="38311" y="51289"/>
                    <a:pt x="36692" y="52839"/>
                    <a:pt x="35245" y="54550"/>
                  </a:cubicBezTo>
                  <a:cubicBezTo>
                    <a:pt x="34255" y="55710"/>
                    <a:pt x="33398" y="56993"/>
                    <a:pt x="32446" y="58191"/>
                  </a:cubicBezTo>
                  <a:cubicBezTo>
                    <a:pt x="30370" y="60786"/>
                    <a:pt x="28266" y="63353"/>
                    <a:pt x="26362" y="66081"/>
                  </a:cubicBezTo>
                  <a:cubicBezTo>
                    <a:pt x="26191" y="66329"/>
                    <a:pt x="26048" y="66614"/>
                    <a:pt x="25876" y="66861"/>
                  </a:cubicBezTo>
                  <a:cubicBezTo>
                    <a:pt x="20506" y="74647"/>
                    <a:pt x="15908" y="82899"/>
                    <a:pt x="12137" y="91522"/>
                  </a:cubicBezTo>
                  <a:cubicBezTo>
                    <a:pt x="12033" y="91759"/>
                    <a:pt x="11966" y="92016"/>
                    <a:pt x="11861" y="92254"/>
                  </a:cubicBezTo>
                  <a:cubicBezTo>
                    <a:pt x="-3954" y="129054"/>
                    <a:pt x="-3954" y="170466"/>
                    <a:pt x="11861" y="207267"/>
                  </a:cubicBezTo>
                  <a:cubicBezTo>
                    <a:pt x="11956" y="207504"/>
                    <a:pt x="12033" y="207761"/>
                    <a:pt x="12137" y="207999"/>
                  </a:cubicBezTo>
                  <a:cubicBezTo>
                    <a:pt x="15908" y="216621"/>
                    <a:pt x="20506" y="224873"/>
                    <a:pt x="25866" y="232659"/>
                  </a:cubicBezTo>
                  <a:cubicBezTo>
                    <a:pt x="26048" y="232906"/>
                    <a:pt x="26181" y="233182"/>
                    <a:pt x="26362" y="233429"/>
                  </a:cubicBezTo>
                  <a:cubicBezTo>
                    <a:pt x="28257" y="236158"/>
                    <a:pt x="30370" y="238734"/>
                    <a:pt x="32436" y="241329"/>
                  </a:cubicBezTo>
                  <a:cubicBezTo>
                    <a:pt x="33398" y="242527"/>
                    <a:pt x="34255" y="243801"/>
                    <a:pt x="35245" y="244971"/>
                  </a:cubicBezTo>
                  <a:cubicBezTo>
                    <a:pt x="36692" y="246672"/>
                    <a:pt x="38302" y="248231"/>
                    <a:pt x="39825" y="249866"/>
                  </a:cubicBezTo>
                  <a:cubicBezTo>
                    <a:pt x="41615" y="251787"/>
                    <a:pt x="43319" y="253783"/>
                    <a:pt x="45204" y="255618"/>
                  </a:cubicBezTo>
                  <a:cubicBezTo>
                    <a:pt x="46099" y="256483"/>
                    <a:pt x="47099" y="257253"/>
                    <a:pt x="48023" y="258109"/>
                  </a:cubicBezTo>
                  <a:cubicBezTo>
                    <a:pt x="50679" y="260562"/>
                    <a:pt x="53326" y="263014"/>
                    <a:pt x="56154" y="265286"/>
                  </a:cubicBezTo>
                  <a:cubicBezTo>
                    <a:pt x="56345" y="265439"/>
                    <a:pt x="56554" y="265562"/>
                    <a:pt x="56734" y="265714"/>
                  </a:cubicBezTo>
                  <a:cubicBezTo>
                    <a:pt x="84194" y="287599"/>
                    <a:pt x="118604" y="299539"/>
                    <a:pt x="154109" y="299520"/>
                  </a:cubicBezTo>
                  <a:cubicBezTo>
                    <a:pt x="159155" y="299520"/>
                    <a:pt x="164144" y="299245"/>
                    <a:pt x="169105" y="298788"/>
                  </a:cubicBezTo>
                  <a:cubicBezTo>
                    <a:pt x="170533" y="298655"/>
                    <a:pt x="171923" y="298399"/>
                    <a:pt x="173332" y="298227"/>
                  </a:cubicBezTo>
                  <a:cubicBezTo>
                    <a:pt x="176864" y="297799"/>
                    <a:pt x="180378" y="297324"/>
                    <a:pt x="183853" y="296668"/>
                  </a:cubicBezTo>
                  <a:cubicBezTo>
                    <a:pt x="185395" y="296374"/>
                    <a:pt x="186900" y="295993"/>
                    <a:pt x="188423" y="295651"/>
                  </a:cubicBezTo>
                  <a:cubicBezTo>
                    <a:pt x="191718" y="294919"/>
                    <a:pt x="195003" y="294130"/>
                    <a:pt x="198240" y="293189"/>
                  </a:cubicBezTo>
                  <a:cubicBezTo>
                    <a:pt x="199735" y="292752"/>
                    <a:pt x="201201" y="292257"/>
                    <a:pt x="202677" y="291772"/>
                  </a:cubicBezTo>
                  <a:cubicBezTo>
                    <a:pt x="204619" y="291145"/>
                    <a:pt x="206600" y="290622"/>
                    <a:pt x="208513" y="289909"/>
                  </a:cubicBezTo>
                  <a:cubicBezTo>
                    <a:pt x="208932" y="289728"/>
                    <a:pt x="209332" y="289500"/>
                    <a:pt x="209704" y="289253"/>
                  </a:cubicBezTo>
                  <a:cubicBezTo>
                    <a:pt x="211141" y="288711"/>
                    <a:pt x="212627" y="288293"/>
                    <a:pt x="214045" y="287703"/>
                  </a:cubicBezTo>
                  <a:lnTo>
                    <a:pt x="214045" y="249600"/>
                  </a:lnTo>
                  <a:lnTo>
                    <a:pt x="240581" y="249600"/>
                  </a:lnTo>
                  <a:cubicBezTo>
                    <a:pt x="244980" y="270525"/>
                    <a:pt x="264965" y="284813"/>
                    <a:pt x="286826" y="282665"/>
                  </a:cubicBezTo>
                  <a:cubicBezTo>
                    <a:pt x="308696" y="280526"/>
                    <a:pt x="325330" y="262634"/>
                    <a:pt x="325330" y="241282"/>
                  </a:cubicBezTo>
                  <a:cubicBezTo>
                    <a:pt x="325330" y="219930"/>
                    <a:pt x="308696" y="202038"/>
                    <a:pt x="286826" y="199889"/>
                  </a:cubicBezTo>
                  <a:cubicBezTo>
                    <a:pt x="264965" y="197741"/>
                    <a:pt x="244980" y="212030"/>
                    <a:pt x="240581" y="232954"/>
                  </a:cubicBezTo>
                  <a:lnTo>
                    <a:pt x="210618" y="232954"/>
                  </a:lnTo>
                  <a:lnTo>
                    <a:pt x="181683" y="181456"/>
                  </a:lnTo>
                  <a:cubicBezTo>
                    <a:pt x="189061" y="175476"/>
                    <a:pt x="194127" y="167234"/>
                    <a:pt x="196059" y="158079"/>
                  </a:cubicBezTo>
                  <a:lnTo>
                    <a:pt x="300517" y="158079"/>
                  </a:lnTo>
                  <a:cubicBezTo>
                    <a:pt x="305021" y="179526"/>
                    <a:pt x="325853" y="193910"/>
                    <a:pt x="348181" y="190991"/>
                  </a:cubicBezTo>
                  <a:cubicBezTo>
                    <a:pt x="370508" y="188063"/>
                    <a:pt x="386675" y="168821"/>
                    <a:pt x="385171" y="146975"/>
                  </a:cubicBezTo>
                  <a:cubicBezTo>
                    <a:pt x="383657" y="125138"/>
                    <a:pt x="364996" y="108168"/>
                    <a:pt x="342468" y="108158"/>
                  </a:cubicBezTo>
                  <a:close/>
                  <a:moveTo>
                    <a:pt x="282532" y="33283"/>
                  </a:moveTo>
                  <a:cubicBezTo>
                    <a:pt x="296718" y="33283"/>
                    <a:pt x="308220" y="44454"/>
                    <a:pt x="308220" y="58239"/>
                  </a:cubicBezTo>
                  <a:cubicBezTo>
                    <a:pt x="308220" y="72023"/>
                    <a:pt x="296718" y="83203"/>
                    <a:pt x="282532" y="83203"/>
                  </a:cubicBezTo>
                  <a:cubicBezTo>
                    <a:pt x="268354" y="83203"/>
                    <a:pt x="256843" y="72023"/>
                    <a:pt x="256843" y="58239"/>
                  </a:cubicBezTo>
                  <a:cubicBezTo>
                    <a:pt x="256891" y="44473"/>
                    <a:pt x="268364" y="33321"/>
                    <a:pt x="282532" y="33283"/>
                  </a:cubicBezTo>
                  <a:close/>
                  <a:moveTo>
                    <a:pt x="282532" y="216317"/>
                  </a:moveTo>
                  <a:cubicBezTo>
                    <a:pt x="296718" y="216317"/>
                    <a:pt x="308220" y="227497"/>
                    <a:pt x="308220" y="241282"/>
                  </a:cubicBezTo>
                  <a:cubicBezTo>
                    <a:pt x="308220" y="255067"/>
                    <a:pt x="296718" y="266237"/>
                    <a:pt x="282532" y="266237"/>
                  </a:cubicBezTo>
                  <a:cubicBezTo>
                    <a:pt x="268354" y="266237"/>
                    <a:pt x="256843" y="255067"/>
                    <a:pt x="256843" y="241282"/>
                  </a:cubicBezTo>
                  <a:cubicBezTo>
                    <a:pt x="256891" y="227516"/>
                    <a:pt x="268364" y="216365"/>
                    <a:pt x="282532" y="216317"/>
                  </a:cubicBezTo>
                  <a:close/>
                  <a:moveTo>
                    <a:pt x="90069" y="73716"/>
                  </a:moveTo>
                  <a:cubicBezTo>
                    <a:pt x="66437" y="88679"/>
                    <a:pt x="51955" y="114034"/>
                    <a:pt x="51374" y="141442"/>
                  </a:cubicBezTo>
                  <a:cubicBezTo>
                    <a:pt x="51374" y="146033"/>
                    <a:pt x="47537" y="149760"/>
                    <a:pt x="42815" y="149760"/>
                  </a:cubicBezTo>
                  <a:cubicBezTo>
                    <a:pt x="38082" y="149760"/>
                    <a:pt x="34255" y="146033"/>
                    <a:pt x="34255" y="141442"/>
                  </a:cubicBezTo>
                  <a:cubicBezTo>
                    <a:pt x="34893" y="108196"/>
                    <a:pt x="52517" y="77452"/>
                    <a:pt x="81252" y="59408"/>
                  </a:cubicBezTo>
                  <a:cubicBezTo>
                    <a:pt x="83880" y="57877"/>
                    <a:pt x="87155" y="57820"/>
                    <a:pt x="89831" y="59275"/>
                  </a:cubicBezTo>
                  <a:cubicBezTo>
                    <a:pt x="92515" y="60720"/>
                    <a:pt x="94191" y="63448"/>
                    <a:pt x="94239" y="66424"/>
                  </a:cubicBezTo>
                  <a:cubicBezTo>
                    <a:pt x="94296" y="69409"/>
                    <a:pt x="92697" y="72185"/>
                    <a:pt x="90069" y="73716"/>
                  </a:cubicBezTo>
                  <a:close/>
                  <a:moveTo>
                    <a:pt x="166439" y="171635"/>
                  </a:moveTo>
                  <a:cubicBezTo>
                    <a:pt x="162678" y="173689"/>
                    <a:pt x="158422" y="174744"/>
                    <a:pt x="154109" y="174725"/>
                  </a:cubicBezTo>
                  <a:cubicBezTo>
                    <a:pt x="139932" y="174725"/>
                    <a:pt x="128421" y="163545"/>
                    <a:pt x="128421" y="149760"/>
                  </a:cubicBezTo>
                  <a:cubicBezTo>
                    <a:pt x="128421" y="135975"/>
                    <a:pt x="139932" y="124795"/>
                    <a:pt x="154109" y="124795"/>
                  </a:cubicBezTo>
                  <a:cubicBezTo>
                    <a:pt x="158422" y="124776"/>
                    <a:pt x="162678" y="125832"/>
                    <a:pt x="166439" y="127876"/>
                  </a:cubicBezTo>
                  <a:cubicBezTo>
                    <a:pt x="174675" y="132249"/>
                    <a:pt x="179797" y="140643"/>
                    <a:pt x="179797" y="149760"/>
                  </a:cubicBezTo>
                  <a:cubicBezTo>
                    <a:pt x="179797" y="158877"/>
                    <a:pt x="174675" y="167272"/>
                    <a:pt x="166439" y="171635"/>
                  </a:cubicBezTo>
                  <a:close/>
                  <a:moveTo>
                    <a:pt x="342468" y="174725"/>
                  </a:moveTo>
                  <a:cubicBezTo>
                    <a:pt x="328281" y="174725"/>
                    <a:pt x="316780" y="163545"/>
                    <a:pt x="316780" y="149760"/>
                  </a:cubicBezTo>
                  <a:cubicBezTo>
                    <a:pt x="316780" y="135975"/>
                    <a:pt x="328281" y="124795"/>
                    <a:pt x="342468" y="124795"/>
                  </a:cubicBezTo>
                  <a:cubicBezTo>
                    <a:pt x="356645" y="124795"/>
                    <a:pt x="368147" y="135975"/>
                    <a:pt x="368147" y="149760"/>
                  </a:cubicBezTo>
                  <a:cubicBezTo>
                    <a:pt x="368109" y="163526"/>
                    <a:pt x="356636" y="174677"/>
                    <a:pt x="342468" y="174725"/>
                  </a:cubicBezTo>
                  <a:close/>
                </a:path>
              </a:pathLst>
            </a:custGeom>
            <a:solidFill>
              <a:srgbClr val="FFFFFF"/>
            </a:solidFill>
            <a:ln w="95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5" name="Полилиния: фигура 34">
              <a:extLst>
                <a:ext uri="{FF2B5EF4-FFF2-40B4-BE49-F238E27FC236}">
                  <a16:creationId xmlns:a16="http://schemas.microsoft.com/office/drawing/2014/main" id="{6E915FB8-6C0F-4415-9A53-7219B17A3EBB}"/>
                </a:ext>
              </a:extLst>
            </p:cNvPr>
            <p:cNvSpPr/>
            <p:nvPr/>
          </p:nvSpPr>
          <p:spPr>
            <a:xfrm>
              <a:off x="11079453" y="4967602"/>
              <a:ext cx="470876" cy="499200"/>
            </a:xfrm>
            <a:custGeom>
              <a:avLst/>
              <a:gdLst>
                <a:gd name="connsiteX0" fmla="*/ 428077 w 470876"/>
                <a:gd name="connsiteY0" fmla="*/ 399360 h 499200"/>
                <a:gd name="connsiteX1" fmla="*/ 386126 w 470876"/>
                <a:gd name="connsiteY1" fmla="*/ 432644 h 499200"/>
                <a:gd name="connsiteX2" fmla="*/ 386126 w 470876"/>
                <a:gd name="connsiteY2" fmla="*/ 432644 h 499200"/>
                <a:gd name="connsiteX3" fmla="*/ 346032 w 470876"/>
                <a:gd name="connsiteY3" fmla="*/ 432663 h 499200"/>
                <a:gd name="connsiteX4" fmla="*/ 334987 w 470876"/>
                <a:gd name="connsiteY4" fmla="*/ 421930 h 499200"/>
                <a:gd name="connsiteX5" fmla="*/ 334844 w 470876"/>
                <a:gd name="connsiteY5" fmla="*/ 421739 h 499200"/>
                <a:gd name="connsiteX6" fmla="*/ 334758 w 470876"/>
                <a:gd name="connsiteY6" fmla="*/ 421654 h 499200"/>
                <a:gd name="connsiteX7" fmla="*/ 317715 w 470876"/>
                <a:gd name="connsiteY7" fmla="*/ 405188 h 499200"/>
                <a:gd name="connsiteX8" fmla="*/ 133431 w 470876"/>
                <a:gd name="connsiteY8" fmla="*/ 364975 h 499200"/>
                <a:gd name="connsiteX9" fmla="*/ 99297 w 470876"/>
                <a:gd name="connsiteY9" fmla="*/ 184441 h 499200"/>
                <a:gd name="connsiteX10" fmla="*/ 256846 w 470876"/>
                <a:gd name="connsiteY10" fmla="*/ 83203 h 499200"/>
                <a:gd name="connsiteX11" fmla="*/ 317715 w 470876"/>
                <a:gd name="connsiteY11" fmla="*/ 94098 h 499200"/>
                <a:gd name="connsiteX12" fmla="*/ 334844 w 470876"/>
                <a:gd name="connsiteY12" fmla="*/ 77461 h 499200"/>
                <a:gd name="connsiteX13" fmla="*/ 334987 w 470876"/>
                <a:gd name="connsiteY13" fmla="*/ 77281 h 499200"/>
                <a:gd name="connsiteX14" fmla="*/ 345975 w 470876"/>
                <a:gd name="connsiteY14" fmla="*/ 66567 h 499200"/>
                <a:gd name="connsiteX15" fmla="*/ 386126 w 470876"/>
                <a:gd name="connsiteY15" fmla="*/ 66567 h 499200"/>
                <a:gd name="connsiteX16" fmla="*/ 432371 w 470876"/>
                <a:gd name="connsiteY16" fmla="*/ 99631 h 499200"/>
                <a:gd name="connsiteX17" fmla="*/ 470875 w 470876"/>
                <a:gd name="connsiteY17" fmla="*/ 58248 h 499200"/>
                <a:gd name="connsiteX18" fmla="*/ 432371 w 470876"/>
                <a:gd name="connsiteY18" fmla="*/ 16856 h 499200"/>
                <a:gd name="connsiteX19" fmla="*/ 386126 w 470876"/>
                <a:gd name="connsiteY19" fmla="*/ 49920 h 499200"/>
                <a:gd name="connsiteX20" fmla="*/ 345975 w 470876"/>
                <a:gd name="connsiteY20" fmla="*/ 49920 h 499200"/>
                <a:gd name="connsiteX21" fmla="*/ 333930 w 470876"/>
                <a:gd name="connsiteY21" fmla="*/ 54778 h 499200"/>
                <a:gd name="connsiteX22" fmla="*/ 326656 w 470876"/>
                <a:gd name="connsiteY22" fmla="*/ 61832 h 499200"/>
                <a:gd name="connsiteX23" fmla="*/ 326627 w 470876"/>
                <a:gd name="connsiteY23" fmla="*/ 61823 h 499200"/>
                <a:gd name="connsiteX24" fmla="*/ 308213 w 470876"/>
                <a:gd name="connsiteY24" fmla="*/ 56328 h 499200"/>
                <a:gd name="connsiteX25" fmla="*/ 308213 w 470876"/>
                <a:gd name="connsiteY25" fmla="*/ 16646 h 499200"/>
                <a:gd name="connsiteX26" fmla="*/ 291094 w 470876"/>
                <a:gd name="connsiteY26" fmla="*/ 0 h 499200"/>
                <a:gd name="connsiteX27" fmla="*/ 222598 w 470876"/>
                <a:gd name="connsiteY27" fmla="*/ 0 h 499200"/>
                <a:gd name="connsiteX28" fmla="*/ 205478 w 470876"/>
                <a:gd name="connsiteY28" fmla="*/ 16646 h 499200"/>
                <a:gd name="connsiteX29" fmla="*/ 205478 w 470876"/>
                <a:gd name="connsiteY29" fmla="*/ 56328 h 499200"/>
                <a:gd name="connsiteX30" fmla="*/ 152483 w 470876"/>
                <a:gd name="connsiteY30" fmla="*/ 77632 h 499200"/>
                <a:gd name="connsiteX31" fmla="*/ 123796 w 470876"/>
                <a:gd name="connsiteY31" fmla="*/ 49673 h 499200"/>
                <a:gd name="connsiteX32" fmla="*/ 111618 w 470876"/>
                <a:gd name="connsiteY32" fmla="*/ 44682 h 499200"/>
                <a:gd name="connsiteX33" fmla="*/ 99402 w 470876"/>
                <a:gd name="connsiteY33" fmla="*/ 49587 h 499200"/>
                <a:gd name="connsiteX34" fmla="*/ 51111 w 470876"/>
                <a:gd name="connsiteY34" fmla="*/ 96513 h 499200"/>
                <a:gd name="connsiteX35" fmla="*/ 45979 w 470876"/>
                <a:gd name="connsiteY35" fmla="*/ 108358 h 499200"/>
                <a:gd name="connsiteX36" fmla="*/ 51025 w 470876"/>
                <a:gd name="connsiteY36" fmla="*/ 120232 h 499200"/>
                <a:gd name="connsiteX37" fmla="*/ 79884 w 470876"/>
                <a:gd name="connsiteY37" fmla="*/ 148182 h 499200"/>
                <a:gd name="connsiteX38" fmla="*/ 57966 w 470876"/>
                <a:gd name="connsiteY38" fmla="*/ 199680 h 499200"/>
                <a:gd name="connsiteX39" fmla="*/ 17120 w 470876"/>
                <a:gd name="connsiteY39" fmla="*/ 199680 h 499200"/>
                <a:gd name="connsiteX40" fmla="*/ 0 w 470876"/>
                <a:gd name="connsiteY40" fmla="*/ 216327 h 499200"/>
                <a:gd name="connsiteX41" fmla="*/ 0 w 470876"/>
                <a:gd name="connsiteY41" fmla="*/ 282884 h 499200"/>
                <a:gd name="connsiteX42" fmla="*/ 17120 w 470876"/>
                <a:gd name="connsiteY42" fmla="*/ 299520 h 499200"/>
                <a:gd name="connsiteX43" fmla="*/ 57966 w 470876"/>
                <a:gd name="connsiteY43" fmla="*/ 299520 h 499200"/>
                <a:gd name="connsiteX44" fmla="*/ 79884 w 470876"/>
                <a:gd name="connsiteY44" fmla="*/ 351019 h 499200"/>
                <a:gd name="connsiteX45" fmla="*/ 51111 w 470876"/>
                <a:gd name="connsiteY45" fmla="*/ 378892 h 499200"/>
                <a:gd name="connsiteX46" fmla="*/ 45979 w 470876"/>
                <a:gd name="connsiteY46" fmla="*/ 390728 h 499200"/>
                <a:gd name="connsiteX47" fmla="*/ 51025 w 470876"/>
                <a:gd name="connsiteY47" fmla="*/ 402612 h 499200"/>
                <a:gd name="connsiteX48" fmla="*/ 99317 w 470876"/>
                <a:gd name="connsiteY48" fmla="*/ 449528 h 499200"/>
                <a:gd name="connsiteX49" fmla="*/ 111494 w 470876"/>
                <a:gd name="connsiteY49" fmla="*/ 454519 h 499200"/>
                <a:gd name="connsiteX50" fmla="*/ 123720 w 470876"/>
                <a:gd name="connsiteY50" fmla="*/ 449613 h 499200"/>
                <a:gd name="connsiteX51" fmla="*/ 152483 w 470876"/>
                <a:gd name="connsiteY51" fmla="*/ 421578 h 499200"/>
                <a:gd name="connsiteX52" fmla="*/ 205478 w 470876"/>
                <a:gd name="connsiteY52" fmla="*/ 442873 h 499200"/>
                <a:gd name="connsiteX53" fmla="*/ 205478 w 470876"/>
                <a:gd name="connsiteY53" fmla="*/ 482564 h 499200"/>
                <a:gd name="connsiteX54" fmla="*/ 222598 w 470876"/>
                <a:gd name="connsiteY54" fmla="*/ 499201 h 499200"/>
                <a:gd name="connsiteX55" fmla="*/ 291094 w 470876"/>
                <a:gd name="connsiteY55" fmla="*/ 499201 h 499200"/>
                <a:gd name="connsiteX56" fmla="*/ 308213 w 470876"/>
                <a:gd name="connsiteY56" fmla="*/ 482564 h 499200"/>
                <a:gd name="connsiteX57" fmla="*/ 308213 w 470876"/>
                <a:gd name="connsiteY57" fmla="*/ 442873 h 499200"/>
                <a:gd name="connsiteX58" fmla="*/ 326627 w 470876"/>
                <a:gd name="connsiteY58" fmla="*/ 437388 h 499200"/>
                <a:gd name="connsiteX59" fmla="*/ 326665 w 470876"/>
                <a:gd name="connsiteY59" fmla="*/ 437369 h 499200"/>
                <a:gd name="connsiteX60" fmla="*/ 333921 w 470876"/>
                <a:gd name="connsiteY60" fmla="*/ 444423 h 499200"/>
                <a:gd name="connsiteX61" fmla="*/ 345975 w 470876"/>
                <a:gd name="connsiteY61" fmla="*/ 449281 h 499200"/>
                <a:gd name="connsiteX62" fmla="*/ 386126 w 470876"/>
                <a:gd name="connsiteY62" fmla="*/ 449281 h 499200"/>
                <a:gd name="connsiteX63" fmla="*/ 433799 w 470876"/>
                <a:gd name="connsiteY63" fmla="*/ 482183 h 499200"/>
                <a:gd name="connsiteX64" fmla="*/ 470779 w 470876"/>
                <a:gd name="connsiteY64" fmla="*/ 438177 h 499200"/>
                <a:gd name="connsiteX65" fmla="*/ 428077 w 470876"/>
                <a:gd name="connsiteY65" fmla="*/ 399360 h 499200"/>
                <a:gd name="connsiteX66" fmla="*/ 428077 w 470876"/>
                <a:gd name="connsiteY66" fmla="*/ 33283 h 499200"/>
                <a:gd name="connsiteX67" fmla="*/ 453765 w 470876"/>
                <a:gd name="connsiteY67" fmla="*/ 58248 h 499200"/>
                <a:gd name="connsiteX68" fmla="*/ 428077 w 470876"/>
                <a:gd name="connsiteY68" fmla="*/ 83203 h 499200"/>
                <a:gd name="connsiteX69" fmla="*/ 402397 w 470876"/>
                <a:gd name="connsiteY69" fmla="*/ 58248 h 499200"/>
                <a:gd name="connsiteX70" fmla="*/ 428077 w 470876"/>
                <a:gd name="connsiteY70" fmla="*/ 33283 h 499200"/>
                <a:gd name="connsiteX71" fmla="*/ 428077 w 470876"/>
                <a:gd name="connsiteY71" fmla="*/ 465917 h 499200"/>
                <a:gd name="connsiteX72" fmla="*/ 402397 w 470876"/>
                <a:gd name="connsiteY72" fmla="*/ 440962 h 499200"/>
                <a:gd name="connsiteX73" fmla="*/ 428077 w 470876"/>
                <a:gd name="connsiteY73" fmla="*/ 416007 h 499200"/>
                <a:gd name="connsiteX74" fmla="*/ 453765 w 470876"/>
                <a:gd name="connsiteY74" fmla="*/ 440962 h 499200"/>
                <a:gd name="connsiteX75" fmla="*/ 428077 w 470876"/>
                <a:gd name="connsiteY75" fmla="*/ 465917 h 49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470876" h="499200">
                  <a:moveTo>
                    <a:pt x="428077" y="399360"/>
                  </a:moveTo>
                  <a:cubicBezTo>
                    <a:pt x="407739" y="399360"/>
                    <a:pt x="390201" y="413269"/>
                    <a:pt x="386126" y="432644"/>
                  </a:cubicBezTo>
                  <a:lnTo>
                    <a:pt x="386126" y="432644"/>
                  </a:lnTo>
                  <a:lnTo>
                    <a:pt x="346032" y="432663"/>
                  </a:lnTo>
                  <a:lnTo>
                    <a:pt x="334987" y="421930"/>
                  </a:lnTo>
                  <a:cubicBezTo>
                    <a:pt x="334930" y="421873"/>
                    <a:pt x="334901" y="421797"/>
                    <a:pt x="334844" y="421739"/>
                  </a:cubicBezTo>
                  <a:lnTo>
                    <a:pt x="334758" y="421654"/>
                  </a:lnTo>
                  <a:lnTo>
                    <a:pt x="317715" y="405188"/>
                  </a:lnTo>
                  <a:cubicBezTo>
                    <a:pt x="253551" y="428889"/>
                    <a:pt x="181009" y="413060"/>
                    <a:pt x="133431" y="364975"/>
                  </a:cubicBezTo>
                  <a:cubicBezTo>
                    <a:pt x="85844" y="316889"/>
                    <a:pt x="72410" y="245836"/>
                    <a:pt x="99297" y="184441"/>
                  </a:cubicBezTo>
                  <a:cubicBezTo>
                    <a:pt x="126185" y="123065"/>
                    <a:pt x="188197" y="83213"/>
                    <a:pt x="256846" y="83203"/>
                  </a:cubicBezTo>
                  <a:cubicBezTo>
                    <a:pt x="277650" y="83175"/>
                    <a:pt x="298292" y="86863"/>
                    <a:pt x="317715" y="94098"/>
                  </a:cubicBezTo>
                  <a:lnTo>
                    <a:pt x="334844" y="77461"/>
                  </a:lnTo>
                  <a:cubicBezTo>
                    <a:pt x="334901" y="77404"/>
                    <a:pt x="334930" y="77338"/>
                    <a:pt x="334987" y="77281"/>
                  </a:cubicBezTo>
                  <a:lnTo>
                    <a:pt x="345975" y="66567"/>
                  </a:lnTo>
                  <a:lnTo>
                    <a:pt x="386126" y="66567"/>
                  </a:lnTo>
                  <a:cubicBezTo>
                    <a:pt x="390524" y="87491"/>
                    <a:pt x="410510" y="101779"/>
                    <a:pt x="432371" y="99631"/>
                  </a:cubicBezTo>
                  <a:cubicBezTo>
                    <a:pt x="454232" y="97492"/>
                    <a:pt x="470875" y="79600"/>
                    <a:pt x="470875" y="58248"/>
                  </a:cubicBezTo>
                  <a:cubicBezTo>
                    <a:pt x="470875" y="36886"/>
                    <a:pt x="454232" y="19004"/>
                    <a:pt x="432371" y="16856"/>
                  </a:cubicBezTo>
                  <a:cubicBezTo>
                    <a:pt x="410510" y="14707"/>
                    <a:pt x="390524" y="28996"/>
                    <a:pt x="386126" y="49920"/>
                  </a:cubicBezTo>
                  <a:lnTo>
                    <a:pt x="345975" y="49920"/>
                  </a:lnTo>
                  <a:cubicBezTo>
                    <a:pt x="341452" y="49939"/>
                    <a:pt x="337129" y="51679"/>
                    <a:pt x="333930" y="54778"/>
                  </a:cubicBezTo>
                  <a:lnTo>
                    <a:pt x="326656" y="61832"/>
                  </a:lnTo>
                  <a:lnTo>
                    <a:pt x="326627" y="61823"/>
                  </a:lnTo>
                  <a:cubicBezTo>
                    <a:pt x="320591" y="59684"/>
                    <a:pt x="314450" y="57849"/>
                    <a:pt x="308213" y="56328"/>
                  </a:cubicBezTo>
                  <a:lnTo>
                    <a:pt x="308213" y="16646"/>
                  </a:lnTo>
                  <a:cubicBezTo>
                    <a:pt x="308185" y="7463"/>
                    <a:pt x="300539" y="29"/>
                    <a:pt x="291094" y="0"/>
                  </a:cubicBezTo>
                  <a:lnTo>
                    <a:pt x="222598" y="0"/>
                  </a:lnTo>
                  <a:cubicBezTo>
                    <a:pt x="213153" y="29"/>
                    <a:pt x="205508" y="7463"/>
                    <a:pt x="205478" y="16646"/>
                  </a:cubicBezTo>
                  <a:lnTo>
                    <a:pt x="205478" y="56328"/>
                  </a:lnTo>
                  <a:cubicBezTo>
                    <a:pt x="186855" y="60920"/>
                    <a:pt x="169003" y="68097"/>
                    <a:pt x="152483" y="77632"/>
                  </a:cubicBezTo>
                  <a:lnTo>
                    <a:pt x="123796" y="49673"/>
                  </a:lnTo>
                  <a:cubicBezTo>
                    <a:pt x="120587" y="46498"/>
                    <a:pt x="116207" y="44701"/>
                    <a:pt x="111618" y="44682"/>
                  </a:cubicBezTo>
                  <a:cubicBezTo>
                    <a:pt x="107029" y="44663"/>
                    <a:pt x="102640" y="46431"/>
                    <a:pt x="99402" y="49587"/>
                  </a:cubicBezTo>
                  <a:lnTo>
                    <a:pt x="51111" y="96513"/>
                  </a:lnTo>
                  <a:cubicBezTo>
                    <a:pt x="47845" y="99641"/>
                    <a:pt x="45988" y="103900"/>
                    <a:pt x="45979" y="108358"/>
                  </a:cubicBezTo>
                  <a:cubicBezTo>
                    <a:pt x="45959" y="112807"/>
                    <a:pt x="47778" y="117085"/>
                    <a:pt x="51025" y="120232"/>
                  </a:cubicBezTo>
                  <a:lnTo>
                    <a:pt x="79884" y="148182"/>
                  </a:lnTo>
                  <a:cubicBezTo>
                    <a:pt x="70067" y="164239"/>
                    <a:pt x="62688" y="181589"/>
                    <a:pt x="57966" y="199680"/>
                  </a:cubicBezTo>
                  <a:lnTo>
                    <a:pt x="17120" y="199680"/>
                  </a:lnTo>
                  <a:cubicBezTo>
                    <a:pt x="7674" y="199709"/>
                    <a:pt x="28" y="207143"/>
                    <a:pt x="0" y="216327"/>
                  </a:cubicBezTo>
                  <a:lnTo>
                    <a:pt x="0" y="282884"/>
                  </a:lnTo>
                  <a:cubicBezTo>
                    <a:pt x="28" y="292058"/>
                    <a:pt x="7674" y="299492"/>
                    <a:pt x="17120" y="299520"/>
                  </a:cubicBezTo>
                  <a:lnTo>
                    <a:pt x="57966" y="299520"/>
                  </a:lnTo>
                  <a:cubicBezTo>
                    <a:pt x="62688" y="317621"/>
                    <a:pt x="70067" y="334971"/>
                    <a:pt x="79884" y="351019"/>
                  </a:cubicBezTo>
                  <a:lnTo>
                    <a:pt x="51111" y="378892"/>
                  </a:lnTo>
                  <a:cubicBezTo>
                    <a:pt x="47845" y="382011"/>
                    <a:pt x="45988" y="386279"/>
                    <a:pt x="45979" y="390728"/>
                  </a:cubicBezTo>
                  <a:cubicBezTo>
                    <a:pt x="45959" y="395187"/>
                    <a:pt x="47778" y="399465"/>
                    <a:pt x="51025" y="402612"/>
                  </a:cubicBezTo>
                  <a:lnTo>
                    <a:pt x="99317" y="449528"/>
                  </a:lnTo>
                  <a:cubicBezTo>
                    <a:pt x="102525" y="452712"/>
                    <a:pt x="106914" y="454509"/>
                    <a:pt x="111494" y="454519"/>
                  </a:cubicBezTo>
                  <a:cubicBezTo>
                    <a:pt x="116083" y="454538"/>
                    <a:pt x="120482" y="452770"/>
                    <a:pt x="123720" y="449613"/>
                  </a:cubicBezTo>
                  <a:lnTo>
                    <a:pt x="152483" y="421578"/>
                  </a:lnTo>
                  <a:cubicBezTo>
                    <a:pt x="169003" y="431104"/>
                    <a:pt x="186855" y="438281"/>
                    <a:pt x="205478" y="442873"/>
                  </a:cubicBezTo>
                  <a:lnTo>
                    <a:pt x="205478" y="482564"/>
                  </a:lnTo>
                  <a:cubicBezTo>
                    <a:pt x="205508" y="491738"/>
                    <a:pt x="213153" y="499172"/>
                    <a:pt x="222598" y="499201"/>
                  </a:cubicBezTo>
                  <a:lnTo>
                    <a:pt x="291094" y="499201"/>
                  </a:lnTo>
                  <a:cubicBezTo>
                    <a:pt x="300539" y="499172"/>
                    <a:pt x="308185" y="491738"/>
                    <a:pt x="308213" y="482564"/>
                  </a:cubicBezTo>
                  <a:lnTo>
                    <a:pt x="308213" y="442873"/>
                  </a:lnTo>
                  <a:cubicBezTo>
                    <a:pt x="314450" y="441352"/>
                    <a:pt x="320591" y="439527"/>
                    <a:pt x="326627" y="437388"/>
                  </a:cubicBezTo>
                  <a:lnTo>
                    <a:pt x="326665" y="437369"/>
                  </a:lnTo>
                  <a:lnTo>
                    <a:pt x="333921" y="444423"/>
                  </a:lnTo>
                  <a:cubicBezTo>
                    <a:pt x="337120" y="447522"/>
                    <a:pt x="341452" y="449271"/>
                    <a:pt x="345975" y="449281"/>
                  </a:cubicBezTo>
                  <a:lnTo>
                    <a:pt x="386126" y="449281"/>
                  </a:lnTo>
                  <a:cubicBezTo>
                    <a:pt x="390630" y="470728"/>
                    <a:pt x="411471" y="485121"/>
                    <a:pt x="433799" y="482183"/>
                  </a:cubicBezTo>
                  <a:cubicBezTo>
                    <a:pt x="456117" y="479256"/>
                    <a:pt x="472284" y="460014"/>
                    <a:pt x="470779" y="438177"/>
                  </a:cubicBezTo>
                  <a:cubicBezTo>
                    <a:pt x="469275" y="416330"/>
                    <a:pt x="450604" y="399370"/>
                    <a:pt x="428077" y="399360"/>
                  </a:cubicBezTo>
                  <a:close/>
                  <a:moveTo>
                    <a:pt x="428077" y="33283"/>
                  </a:moveTo>
                  <a:cubicBezTo>
                    <a:pt x="442263" y="33283"/>
                    <a:pt x="453765" y="44454"/>
                    <a:pt x="453765" y="58248"/>
                  </a:cubicBezTo>
                  <a:cubicBezTo>
                    <a:pt x="453765" y="72033"/>
                    <a:pt x="442263" y="83203"/>
                    <a:pt x="428077" y="83203"/>
                  </a:cubicBezTo>
                  <a:cubicBezTo>
                    <a:pt x="413890" y="83203"/>
                    <a:pt x="402397" y="72033"/>
                    <a:pt x="402397" y="58248"/>
                  </a:cubicBezTo>
                  <a:cubicBezTo>
                    <a:pt x="402436" y="44473"/>
                    <a:pt x="413909" y="33321"/>
                    <a:pt x="428077" y="33283"/>
                  </a:cubicBezTo>
                  <a:close/>
                  <a:moveTo>
                    <a:pt x="428077" y="465917"/>
                  </a:moveTo>
                  <a:cubicBezTo>
                    <a:pt x="413890" y="465917"/>
                    <a:pt x="402397" y="454747"/>
                    <a:pt x="402397" y="440962"/>
                  </a:cubicBezTo>
                  <a:cubicBezTo>
                    <a:pt x="402397" y="427177"/>
                    <a:pt x="413890" y="416007"/>
                    <a:pt x="428077" y="416007"/>
                  </a:cubicBezTo>
                  <a:cubicBezTo>
                    <a:pt x="442263" y="416007"/>
                    <a:pt x="453765" y="427177"/>
                    <a:pt x="453765" y="440962"/>
                  </a:cubicBezTo>
                  <a:cubicBezTo>
                    <a:pt x="453727" y="454728"/>
                    <a:pt x="442244" y="465879"/>
                    <a:pt x="428077" y="465917"/>
                  </a:cubicBezTo>
                  <a:close/>
                </a:path>
              </a:pathLst>
            </a:custGeom>
            <a:solidFill>
              <a:srgbClr val="FFFFFF"/>
            </a:solidFill>
            <a:ln w="95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36" name="Полилиния: фигура 35">
            <a:extLst>
              <a:ext uri="{FF2B5EF4-FFF2-40B4-BE49-F238E27FC236}">
                <a16:creationId xmlns:a16="http://schemas.microsoft.com/office/drawing/2014/main" id="{5C3099B0-6286-4A63-8458-4A7C227F9900}"/>
              </a:ext>
            </a:extLst>
          </p:cNvPr>
          <p:cNvSpPr/>
          <p:nvPr/>
        </p:nvSpPr>
        <p:spPr>
          <a:xfrm rot="5400000">
            <a:off x="10579751" y="6183970"/>
            <a:ext cx="396535" cy="35993"/>
          </a:xfrm>
          <a:custGeom>
            <a:avLst/>
            <a:gdLst>
              <a:gd name="connsiteX0" fmla="*/ 378488 w 396535"/>
              <a:gd name="connsiteY0" fmla="*/ 19 h 35993"/>
              <a:gd name="connsiteX1" fmla="*/ 396513 w 396535"/>
              <a:gd name="connsiteY1" fmla="*/ 19 h 35993"/>
              <a:gd name="connsiteX2" fmla="*/ 396513 w 396535"/>
              <a:gd name="connsiteY2" fmla="*/ 36013 h 35993"/>
              <a:gd name="connsiteX3" fmla="*/ 378488 w 396535"/>
              <a:gd name="connsiteY3" fmla="*/ 36013 h 35993"/>
              <a:gd name="connsiteX4" fmla="*/ 18002 w 396535"/>
              <a:gd name="connsiteY4" fmla="*/ 36013 h 35993"/>
              <a:gd name="connsiteX5" fmla="*/ -23 w 396535"/>
              <a:gd name="connsiteY5" fmla="*/ 36013 h 35993"/>
              <a:gd name="connsiteX6" fmla="*/ -23 w 396535"/>
              <a:gd name="connsiteY6" fmla="*/ 19 h 35993"/>
              <a:gd name="connsiteX7" fmla="*/ 18002 w 396535"/>
              <a:gd name="connsiteY7" fmla="*/ 19 h 35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6535" h="35993">
                <a:moveTo>
                  <a:pt x="378488" y="19"/>
                </a:moveTo>
                <a:cubicBezTo>
                  <a:pt x="388443" y="19"/>
                  <a:pt x="396513" y="19"/>
                  <a:pt x="396513" y="19"/>
                </a:cubicBezTo>
                <a:lnTo>
                  <a:pt x="396513" y="36013"/>
                </a:lnTo>
                <a:cubicBezTo>
                  <a:pt x="396513" y="36013"/>
                  <a:pt x="388443" y="36013"/>
                  <a:pt x="378488" y="36013"/>
                </a:cubicBezTo>
                <a:lnTo>
                  <a:pt x="18002" y="36013"/>
                </a:lnTo>
                <a:cubicBezTo>
                  <a:pt x="8047" y="36013"/>
                  <a:pt x="-23" y="36013"/>
                  <a:pt x="-23" y="36013"/>
                </a:cubicBezTo>
                <a:lnTo>
                  <a:pt x="-23" y="19"/>
                </a:lnTo>
                <a:cubicBezTo>
                  <a:pt x="-23" y="19"/>
                  <a:pt x="8047" y="19"/>
                  <a:pt x="18002" y="19"/>
                </a:cubicBezTo>
                <a:close/>
              </a:path>
            </a:pathLst>
          </a:custGeom>
          <a:solidFill>
            <a:srgbClr val="FFFFFF"/>
          </a:solidFill>
          <a:ln w="9519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8" name="Text 0"/>
          <p:cNvSpPr/>
          <p:nvPr/>
        </p:nvSpPr>
        <p:spPr>
          <a:xfrm>
            <a:off x="1276350" y="1372281"/>
            <a:ext cx="12844723" cy="79822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6375"/>
              </a:lnSpc>
              <a:buNone/>
            </a:pPr>
            <a:r>
              <a:rPr lang="ru-RU" sz="6375" b="1" kern="0" spc="48" dirty="0">
                <a:solidFill>
                  <a:srgbClr val="F7F7F7"/>
                </a:solidFill>
                <a:latin typeface="Gilroy" panose="00000500000000000000" pitchFamily="2" charset="-52"/>
                <a:ea typeface="Gilroy Bold" pitchFamily="34" charset="-122"/>
                <a:cs typeface="Gilroy Bold" pitchFamily="34" charset="-120"/>
              </a:rPr>
              <a:t>Ресурсы </a:t>
            </a:r>
            <a:r>
              <a:rPr lang="en-US" sz="6375" b="1" kern="0" spc="48" dirty="0">
                <a:solidFill>
                  <a:srgbClr val="F7F7F7"/>
                </a:solidFill>
                <a:latin typeface="Gilroy" panose="00000500000000000000" pitchFamily="2" charset="-52"/>
                <a:ea typeface="Gilroy Bold" pitchFamily="34" charset="-122"/>
                <a:cs typeface="Gilroy Bold" pitchFamily="34" charset="-120"/>
              </a:rPr>
              <a:t>НАОТ</a:t>
            </a:r>
            <a:r>
              <a:rPr lang="ru-RU" sz="6375" b="1" kern="0" spc="48" dirty="0">
                <a:solidFill>
                  <a:srgbClr val="F7F7F7"/>
                </a:solidFill>
                <a:latin typeface="Gilroy" panose="00000500000000000000" pitchFamily="2" charset="-52"/>
                <a:ea typeface="Gilroy Bold" pitchFamily="34" charset="-122"/>
                <a:cs typeface="Gilroy Bold" pitchFamily="34" charset="-120"/>
              </a:rPr>
              <a:t>:</a:t>
            </a:r>
            <a:endParaRPr lang="en-US" sz="6375" dirty="0">
              <a:latin typeface="Gilroy" panose="00000500000000000000" pitchFamily="2" charset="-52"/>
            </a:endParaRPr>
          </a:p>
        </p:txBody>
      </p:sp>
      <p:sp>
        <p:nvSpPr>
          <p:cNvPr id="9" name="Text 1"/>
          <p:cNvSpPr/>
          <p:nvPr/>
        </p:nvSpPr>
        <p:spPr>
          <a:xfrm>
            <a:off x="1946776" y="3284368"/>
            <a:ext cx="4544927" cy="3619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15"/>
              </a:lnSpc>
              <a:buNone/>
            </a:pPr>
            <a:r>
              <a:rPr lang="en-US" sz="2800" b="1" dirty="0">
                <a:solidFill>
                  <a:srgbClr val="FFFFFF"/>
                </a:solidFill>
                <a:latin typeface="Gilroy" panose="00000500000000000000" pitchFamily="2" charset="-52"/>
                <a:ea typeface="Gilroy Bold" pitchFamily="34" charset="-122"/>
                <a:cs typeface="Gilroy Bold" pitchFamily="34" charset="-120"/>
              </a:rPr>
              <a:t>Новые возможности</a:t>
            </a:r>
            <a:endParaRPr lang="en-US" sz="2800" dirty="0">
              <a:latin typeface="Gilroy" panose="00000500000000000000" pitchFamily="2" charset="-52"/>
            </a:endParaRPr>
          </a:p>
        </p:txBody>
      </p:sp>
      <p:sp>
        <p:nvSpPr>
          <p:cNvPr id="10" name="Text 2"/>
          <p:cNvSpPr/>
          <p:nvPr/>
        </p:nvSpPr>
        <p:spPr>
          <a:xfrm>
            <a:off x="1946776" y="3687686"/>
            <a:ext cx="4278853" cy="8858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35"/>
              </a:lnSpc>
              <a:buNone/>
            </a:pPr>
            <a:r>
              <a:rPr lang="en-US" sz="2000" dirty="0" err="1">
                <a:solidFill>
                  <a:srgbClr val="FFFFFF"/>
                </a:solidFill>
                <a:latin typeface="Gilroy" panose="00000500000000000000" pitchFamily="2" charset="-52"/>
                <a:ea typeface="Gilroy Regular" pitchFamily="34" charset="-122"/>
                <a:cs typeface="Gilroy Regular" pitchFamily="34" charset="-120"/>
              </a:rPr>
              <a:t>Участ</a:t>
            </a:r>
            <a:r>
              <a:rPr lang="ru-RU" sz="2000" dirty="0" err="1">
                <a:solidFill>
                  <a:srgbClr val="FFFFFF"/>
                </a:solidFill>
                <a:latin typeface="Gilroy" panose="00000500000000000000" pitchFamily="2" charset="-52"/>
                <a:ea typeface="Gilroy Regular" pitchFamily="34" charset="-122"/>
                <a:cs typeface="Gilroy Regular" pitchFamily="34" charset="-120"/>
              </a:rPr>
              <a:t>ие</a:t>
            </a:r>
            <a:r>
              <a:rPr lang="en-US" sz="2000" dirty="0">
                <a:solidFill>
                  <a:srgbClr val="FFFFFF"/>
                </a:solidFill>
                <a:latin typeface="Gilroy" panose="00000500000000000000" pitchFamily="2" charset="-52"/>
                <a:ea typeface="Gilroy Regular" pitchFamily="34" charset="-122"/>
                <a:cs typeface="Gilroy Regular" pitchFamily="34" charset="-120"/>
              </a:rPr>
              <a:t> в формировании единого мнения отрасли при разработке законодательных инициатив</a:t>
            </a:r>
            <a:endParaRPr lang="en-US" sz="2000" dirty="0">
              <a:latin typeface="Gilroy" panose="00000500000000000000" pitchFamily="2" charset="-52"/>
            </a:endParaRPr>
          </a:p>
        </p:txBody>
      </p:sp>
      <p:sp>
        <p:nvSpPr>
          <p:cNvPr id="11" name="Text 3"/>
          <p:cNvSpPr/>
          <p:nvPr/>
        </p:nvSpPr>
        <p:spPr>
          <a:xfrm>
            <a:off x="7842751" y="3273215"/>
            <a:ext cx="4544927" cy="3619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15"/>
              </a:lnSpc>
              <a:buNone/>
            </a:pPr>
            <a:r>
              <a:rPr lang="en-US" sz="2800" b="1" dirty="0">
                <a:solidFill>
                  <a:srgbClr val="FFFFFF"/>
                </a:solidFill>
                <a:latin typeface="Gilroy" panose="00000500000000000000" pitchFamily="2" charset="-52"/>
                <a:ea typeface="Gilroy Bold" pitchFamily="34" charset="-122"/>
                <a:cs typeface="Gilroy Bold" pitchFamily="34" charset="-120"/>
              </a:rPr>
              <a:t>Рост компетентности</a:t>
            </a:r>
            <a:endParaRPr lang="en-US" sz="2800" dirty="0">
              <a:latin typeface="Gilroy" panose="00000500000000000000" pitchFamily="2" charset="-52"/>
            </a:endParaRPr>
          </a:p>
        </p:txBody>
      </p:sp>
      <p:sp>
        <p:nvSpPr>
          <p:cNvPr id="12" name="Text 4"/>
          <p:cNvSpPr/>
          <p:nvPr/>
        </p:nvSpPr>
        <p:spPr>
          <a:xfrm>
            <a:off x="7842751" y="3687685"/>
            <a:ext cx="3897251" cy="8858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35"/>
              </a:lnSpc>
              <a:buNone/>
            </a:pPr>
            <a:r>
              <a:rPr lang="en-US" sz="2000" dirty="0" err="1">
                <a:solidFill>
                  <a:srgbClr val="FFFFFF"/>
                </a:solidFill>
                <a:latin typeface="Gilroy" panose="00000500000000000000" pitchFamily="2" charset="-52"/>
                <a:ea typeface="Gilroy Regular" pitchFamily="34" charset="-122"/>
                <a:cs typeface="Gilroy Regular" pitchFamily="34" charset="-120"/>
              </a:rPr>
              <a:t>Повы</a:t>
            </a:r>
            <a:r>
              <a:rPr lang="ru-RU" sz="2000" dirty="0" err="1">
                <a:solidFill>
                  <a:srgbClr val="FFFFFF"/>
                </a:solidFill>
                <a:latin typeface="Gilroy" panose="00000500000000000000" pitchFamily="2" charset="-52"/>
                <a:ea typeface="Gilroy Regular" pitchFamily="34" charset="-122"/>
                <a:cs typeface="Gilroy Regular" pitchFamily="34" charset="-120"/>
              </a:rPr>
              <a:t>шение</a:t>
            </a:r>
            <a:r>
              <a:rPr lang="en-US" sz="2000" dirty="0">
                <a:solidFill>
                  <a:srgbClr val="FFFFFF"/>
                </a:solidFill>
                <a:latin typeface="Gilroy" panose="00000500000000000000" pitchFamily="2" charset="-52"/>
                <a:ea typeface="Gilroy Regular" pitchFamily="34" charset="-122"/>
                <a:cs typeface="Gilroy Regular" pitchFamily="34" charset="-12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Gilroy" panose="00000500000000000000" pitchFamily="2" charset="-52"/>
                <a:ea typeface="Gilroy Regular" pitchFamily="34" charset="-122"/>
                <a:cs typeface="Gilroy Regular" pitchFamily="34" charset="-120"/>
              </a:rPr>
              <a:t>профессиональн</a:t>
            </a:r>
            <a:r>
              <a:rPr lang="ru-RU" sz="2000" dirty="0">
                <a:solidFill>
                  <a:srgbClr val="FFFFFF"/>
                </a:solidFill>
                <a:latin typeface="Gilroy" panose="00000500000000000000" pitchFamily="2" charset="-52"/>
                <a:ea typeface="Gilroy Regular" pitchFamily="34" charset="-122"/>
                <a:cs typeface="Gilroy Regular" pitchFamily="34" charset="-120"/>
              </a:rPr>
              <a:t>ого</a:t>
            </a:r>
            <a:r>
              <a:rPr lang="en-US" sz="2000" dirty="0">
                <a:solidFill>
                  <a:srgbClr val="FFFFFF"/>
                </a:solidFill>
                <a:latin typeface="Gilroy" panose="00000500000000000000" pitchFamily="2" charset="-52"/>
                <a:ea typeface="Gilroy Regular" pitchFamily="34" charset="-122"/>
                <a:cs typeface="Gilroy Regular" pitchFamily="34" charset="-12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Gilroy" panose="00000500000000000000" pitchFamily="2" charset="-52"/>
                <a:ea typeface="Gilroy Regular" pitchFamily="34" charset="-122"/>
                <a:cs typeface="Gilroy Regular" pitchFamily="34" charset="-120"/>
              </a:rPr>
              <a:t>уровн</a:t>
            </a:r>
            <a:r>
              <a:rPr lang="ru-RU" sz="2000" dirty="0">
                <a:solidFill>
                  <a:srgbClr val="FFFFFF"/>
                </a:solidFill>
                <a:latin typeface="Gilroy" panose="00000500000000000000" pitchFamily="2" charset="-52"/>
                <a:ea typeface="Gilroy Regular" pitchFamily="34" charset="-122"/>
                <a:cs typeface="Gilroy Regular" pitchFamily="34" charset="-120"/>
              </a:rPr>
              <a:t>я</a:t>
            </a:r>
            <a:r>
              <a:rPr lang="en-US" sz="2000" dirty="0">
                <a:solidFill>
                  <a:srgbClr val="FFFFFF"/>
                </a:solidFill>
                <a:latin typeface="Gilroy" panose="00000500000000000000" pitchFamily="2" charset="-52"/>
                <a:ea typeface="Gilroy Regular" pitchFamily="34" charset="-122"/>
                <a:cs typeface="Gilroy Regular" pitchFamily="34" charset="-120"/>
              </a:rPr>
              <a:t> благодаря семинарам ведущих экспертов в стране</a:t>
            </a:r>
            <a:endParaRPr lang="en-US" sz="2000" dirty="0">
              <a:latin typeface="Gilroy" panose="00000500000000000000" pitchFamily="2" charset="-52"/>
            </a:endParaRPr>
          </a:p>
        </p:txBody>
      </p:sp>
      <p:sp>
        <p:nvSpPr>
          <p:cNvPr id="13" name="Text 5"/>
          <p:cNvSpPr/>
          <p:nvPr/>
        </p:nvSpPr>
        <p:spPr>
          <a:xfrm>
            <a:off x="13682388" y="3281045"/>
            <a:ext cx="4074795" cy="3619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15"/>
              </a:lnSpc>
              <a:buNone/>
            </a:pPr>
            <a:r>
              <a:rPr lang="ru-RU" altLang="en-US" sz="2800" b="1" dirty="0">
                <a:solidFill>
                  <a:srgbClr val="FFFFFF"/>
                </a:solidFill>
                <a:latin typeface="Gilroy" panose="00000500000000000000" pitchFamily="2" charset="-52"/>
                <a:ea typeface="Gilroy Bold" pitchFamily="34" charset="-122"/>
                <a:cs typeface="Gilroy Bold" pitchFamily="34" charset="-120"/>
              </a:rPr>
              <a:t>Профильные комитеты</a:t>
            </a:r>
          </a:p>
        </p:txBody>
      </p:sp>
      <p:sp>
        <p:nvSpPr>
          <p:cNvPr id="14" name="Text 6"/>
          <p:cNvSpPr/>
          <p:nvPr/>
        </p:nvSpPr>
        <p:spPr>
          <a:xfrm>
            <a:off x="13682388" y="3674948"/>
            <a:ext cx="3753485" cy="83312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35"/>
              </a:lnSpc>
              <a:buNone/>
            </a:pPr>
            <a:r>
              <a:rPr lang="ru-RU" sz="2000" dirty="0">
                <a:solidFill>
                  <a:schemeClr val="bg1"/>
                </a:solidFill>
                <a:latin typeface="Gilroy" panose="00000500000000000000" pitchFamily="2" charset="-52"/>
              </a:rPr>
              <a:t>В</a:t>
            </a:r>
            <a:r>
              <a:rPr sz="2000" dirty="0" err="1">
                <a:solidFill>
                  <a:schemeClr val="bg1"/>
                </a:solidFill>
                <a:latin typeface="Gilroy" panose="00000500000000000000" pitchFamily="2" charset="-52"/>
              </a:rPr>
              <a:t>озможность</a:t>
            </a:r>
            <a:r>
              <a:rPr sz="2000" dirty="0">
                <a:solidFill>
                  <a:schemeClr val="bg1"/>
                </a:solidFill>
                <a:latin typeface="Gilroy" panose="00000500000000000000" pitchFamily="2" charset="-52"/>
              </a:rPr>
              <a:t> </a:t>
            </a:r>
            <a:r>
              <a:rPr sz="2000" dirty="0" err="1">
                <a:solidFill>
                  <a:schemeClr val="bg1"/>
                </a:solidFill>
                <a:latin typeface="Gilroy" panose="00000500000000000000" pitchFamily="2" charset="-52"/>
              </a:rPr>
              <a:t>участия</a:t>
            </a:r>
            <a:r>
              <a:rPr sz="2000" dirty="0">
                <a:solidFill>
                  <a:schemeClr val="bg1"/>
                </a:solidFill>
                <a:latin typeface="Gilroy" panose="00000500000000000000" pitchFamily="2" charset="-52"/>
              </a:rPr>
              <a:t> в </a:t>
            </a:r>
            <a:r>
              <a:rPr lang="ru-RU" sz="2000" dirty="0">
                <a:solidFill>
                  <a:schemeClr val="bg1"/>
                </a:solidFill>
                <a:latin typeface="Gilroy" panose="00000500000000000000" pitchFamily="2" charset="-52"/>
              </a:rPr>
              <a:t>подготовке</a:t>
            </a:r>
            <a:r>
              <a:rPr sz="2000" dirty="0">
                <a:solidFill>
                  <a:schemeClr val="bg1"/>
                </a:solidFill>
                <a:latin typeface="Gilroy" panose="00000500000000000000" pitchFamily="2" charset="-52"/>
              </a:rPr>
              <a:t> </a:t>
            </a:r>
            <a:r>
              <a:rPr lang="ru-RU" sz="2000" dirty="0">
                <a:solidFill>
                  <a:schemeClr val="bg1"/>
                </a:solidFill>
                <a:latin typeface="Gilroy" panose="00000500000000000000" pitchFamily="2" charset="-52"/>
              </a:rPr>
              <a:t>и обсуждении </a:t>
            </a:r>
            <a:r>
              <a:rPr sz="2000" dirty="0">
                <a:solidFill>
                  <a:schemeClr val="bg1"/>
                </a:solidFill>
                <a:latin typeface="Gilroy" panose="00000500000000000000" pitchFamily="2" charset="-52"/>
              </a:rPr>
              <a:t>НПА </a:t>
            </a:r>
            <a:r>
              <a:rPr sz="2000" dirty="0" err="1">
                <a:solidFill>
                  <a:schemeClr val="bg1"/>
                </a:solidFill>
                <a:latin typeface="Gilroy" panose="00000500000000000000" pitchFamily="2" charset="-52"/>
              </a:rPr>
              <a:t>Минтруда</a:t>
            </a:r>
            <a:r>
              <a:rPr sz="2000" dirty="0">
                <a:solidFill>
                  <a:schemeClr val="bg1"/>
                </a:solidFill>
                <a:latin typeface="Gilroy" panose="00000500000000000000" pitchFamily="2" charset="-52"/>
              </a:rPr>
              <a:t>, </a:t>
            </a:r>
            <a:r>
              <a:rPr sz="2000" dirty="0" err="1">
                <a:solidFill>
                  <a:schemeClr val="bg1"/>
                </a:solidFill>
                <a:latin typeface="Gilroy" panose="00000500000000000000" pitchFamily="2" charset="-52"/>
              </a:rPr>
              <a:t>Роспотребнадзора</a:t>
            </a:r>
            <a:r>
              <a:rPr sz="2000" dirty="0">
                <a:solidFill>
                  <a:schemeClr val="bg1"/>
                </a:solidFill>
                <a:latin typeface="Gilroy" panose="00000500000000000000" pitchFamily="2" charset="-52"/>
              </a:rPr>
              <a:t> и </a:t>
            </a:r>
            <a:r>
              <a:rPr sz="2000" dirty="0" err="1">
                <a:solidFill>
                  <a:schemeClr val="bg1"/>
                </a:solidFill>
                <a:latin typeface="Gilroy" panose="00000500000000000000" pitchFamily="2" charset="-52"/>
              </a:rPr>
              <a:t>Росаккредитации</a:t>
            </a:r>
            <a:endParaRPr sz="2000" dirty="0">
              <a:solidFill>
                <a:schemeClr val="bg1"/>
              </a:solidFill>
              <a:latin typeface="Gilroy" panose="00000500000000000000" pitchFamily="2" charset="-52"/>
            </a:endParaRPr>
          </a:p>
        </p:txBody>
      </p:sp>
      <p:sp>
        <p:nvSpPr>
          <p:cNvPr id="15" name="Text 7"/>
          <p:cNvSpPr/>
          <p:nvPr/>
        </p:nvSpPr>
        <p:spPr>
          <a:xfrm>
            <a:off x="3078521" y="6027943"/>
            <a:ext cx="4544927" cy="34619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15"/>
              </a:lnSpc>
              <a:buNone/>
            </a:pPr>
            <a:r>
              <a:rPr lang="en-US" sz="2800" b="1" dirty="0">
                <a:solidFill>
                  <a:srgbClr val="FFFFFF"/>
                </a:solidFill>
                <a:latin typeface="Gilroy" panose="00000500000000000000" pitchFamily="2" charset="-52"/>
                <a:ea typeface="Gilroy Bold" pitchFamily="34" charset="-122"/>
                <a:cs typeface="Gilroy Bold" pitchFamily="34" charset="-120"/>
              </a:rPr>
              <a:t>Актуальные кейсы</a:t>
            </a:r>
            <a:endParaRPr lang="en-US" sz="2800" dirty="0">
              <a:latin typeface="Gilroy" panose="00000500000000000000" pitchFamily="2" charset="-52"/>
            </a:endParaRPr>
          </a:p>
        </p:txBody>
      </p:sp>
      <p:sp>
        <p:nvSpPr>
          <p:cNvPr id="16" name="Text 8"/>
          <p:cNvSpPr/>
          <p:nvPr/>
        </p:nvSpPr>
        <p:spPr>
          <a:xfrm>
            <a:off x="3078521" y="6443539"/>
            <a:ext cx="6057011" cy="8472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35"/>
              </a:lnSpc>
              <a:buNone/>
            </a:pPr>
            <a:r>
              <a:rPr lang="ru-RU" sz="2000" dirty="0">
                <a:solidFill>
                  <a:srgbClr val="FFFFFF"/>
                </a:solidFill>
                <a:latin typeface="Gilroy" panose="00000500000000000000" pitchFamily="2" charset="-52"/>
                <a:ea typeface="Gilroy Regular" pitchFamily="34" charset="-122"/>
                <a:cs typeface="Gilroy Regular" pitchFamily="34" charset="-120"/>
              </a:rPr>
              <a:t>Д</a:t>
            </a:r>
            <a:r>
              <a:rPr lang="en-US" sz="2000" dirty="0" err="1">
                <a:solidFill>
                  <a:srgbClr val="FFFFFF"/>
                </a:solidFill>
                <a:latin typeface="Gilroy" panose="00000500000000000000" pitchFamily="2" charset="-52"/>
                <a:ea typeface="Gilroy Regular" pitchFamily="34" charset="-122"/>
                <a:cs typeface="Gilroy Regular" pitchFamily="34" charset="-120"/>
              </a:rPr>
              <a:t>оступ</a:t>
            </a:r>
            <a:r>
              <a:rPr lang="en-US" sz="2000" dirty="0">
                <a:solidFill>
                  <a:srgbClr val="FFFFFF"/>
                </a:solidFill>
                <a:latin typeface="Gilroy" panose="00000500000000000000" pitchFamily="2" charset="-52"/>
                <a:ea typeface="Gilroy Regular" pitchFamily="34" charset="-122"/>
                <a:cs typeface="Gilroy Regular" pitchFamily="34" charset="-120"/>
              </a:rPr>
              <a:t> к информационной базе Ассоциации </a:t>
            </a:r>
            <a:br>
              <a:rPr sz="2000" dirty="0">
                <a:latin typeface="Gilroy" panose="00000500000000000000" pitchFamily="2" charset="-52"/>
              </a:rPr>
            </a:br>
            <a:r>
              <a:rPr lang="en-US" sz="2000" dirty="0">
                <a:solidFill>
                  <a:srgbClr val="FFFFFF"/>
                </a:solidFill>
                <a:latin typeface="Gilroy" panose="00000500000000000000" pitchFamily="2" charset="-52"/>
                <a:ea typeface="Gilroy Regular" pitchFamily="34" charset="-122"/>
                <a:cs typeface="Gilroy Regular" pitchFamily="34" charset="-120"/>
              </a:rPr>
              <a:t>с аналитическими обзорами и ответами экспертов по повышению эффективности управления охраной труда</a:t>
            </a:r>
            <a:endParaRPr lang="en-US" sz="2000" dirty="0">
              <a:latin typeface="Gilroy" panose="00000500000000000000" pitchFamily="2" charset="-52"/>
            </a:endParaRPr>
          </a:p>
        </p:txBody>
      </p:sp>
      <p:sp>
        <p:nvSpPr>
          <p:cNvPr id="17" name="Text 9"/>
          <p:cNvSpPr/>
          <p:nvPr/>
        </p:nvSpPr>
        <p:spPr>
          <a:xfrm>
            <a:off x="11034899" y="6027943"/>
            <a:ext cx="3571233" cy="34619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15"/>
              </a:lnSpc>
              <a:buNone/>
            </a:pPr>
            <a:r>
              <a:rPr lang="en-US" sz="2800" b="1" dirty="0">
                <a:solidFill>
                  <a:srgbClr val="FFFFFF"/>
                </a:solidFill>
                <a:latin typeface="Gilroy" panose="00000500000000000000" pitchFamily="2" charset="-52"/>
                <a:ea typeface="Gilroy Bold" pitchFamily="34" charset="-122"/>
                <a:cs typeface="Gilroy Bold" pitchFamily="34" charset="-120"/>
              </a:rPr>
              <a:t>Нетворкинг</a:t>
            </a:r>
            <a:endParaRPr lang="en-US" sz="2800" dirty="0">
              <a:latin typeface="Gilroy" panose="00000500000000000000" pitchFamily="2" charset="-52"/>
            </a:endParaRPr>
          </a:p>
        </p:txBody>
      </p:sp>
      <p:sp>
        <p:nvSpPr>
          <p:cNvPr id="18" name="Text 10"/>
          <p:cNvSpPr/>
          <p:nvPr/>
        </p:nvSpPr>
        <p:spPr>
          <a:xfrm>
            <a:off x="11034899" y="6429339"/>
            <a:ext cx="5538601" cy="8472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35"/>
              </a:lnSpc>
              <a:buNone/>
            </a:pPr>
            <a:r>
              <a:rPr lang="ru-RU" altLang="en-US" sz="2000" dirty="0">
                <a:solidFill>
                  <a:schemeClr val="bg1"/>
                </a:solidFill>
                <a:latin typeface="Gilroy" panose="00000500000000000000" pitchFamily="2" charset="-52"/>
              </a:rPr>
              <a:t>Н</a:t>
            </a:r>
            <a:r>
              <a:rPr lang="en-US" sz="2000" dirty="0">
                <a:solidFill>
                  <a:schemeClr val="bg1"/>
                </a:solidFill>
                <a:latin typeface="Gilroy" panose="00000500000000000000" pitchFamily="2" charset="-52"/>
              </a:rPr>
              <a:t>етворкинг с ключевыми игроками рынка, экспертами, представителями государственных органов</a:t>
            </a:r>
          </a:p>
        </p:txBody>
      </p:sp>
      <p:sp>
        <p:nvSpPr>
          <p:cNvPr id="48" name="Полилиния: фигура 47">
            <a:extLst>
              <a:ext uri="{FF2B5EF4-FFF2-40B4-BE49-F238E27FC236}">
                <a16:creationId xmlns:a16="http://schemas.microsoft.com/office/drawing/2014/main" id="{8A6775E4-E4E5-4826-9140-6FA60DA50B57}"/>
              </a:ext>
            </a:extLst>
          </p:cNvPr>
          <p:cNvSpPr/>
          <p:nvPr/>
        </p:nvSpPr>
        <p:spPr>
          <a:xfrm rot="5400000">
            <a:off x="13319909" y="3418986"/>
            <a:ext cx="396438" cy="35921"/>
          </a:xfrm>
          <a:custGeom>
            <a:avLst/>
            <a:gdLst>
              <a:gd name="connsiteX0" fmla="*/ 378396 w 396438"/>
              <a:gd name="connsiteY0" fmla="*/ 19 h 35921"/>
              <a:gd name="connsiteX1" fmla="*/ 396415 w 396438"/>
              <a:gd name="connsiteY1" fmla="*/ 19 h 35921"/>
              <a:gd name="connsiteX2" fmla="*/ 396415 w 396438"/>
              <a:gd name="connsiteY2" fmla="*/ 35941 h 35921"/>
              <a:gd name="connsiteX3" fmla="*/ 378396 w 396438"/>
              <a:gd name="connsiteY3" fmla="*/ 35941 h 35921"/>
              <a:gd name="connsiteX4" fmla="*/ 17997 w 396438"/>
              <a:gd name="connsiteY4" fmla="*/ 35941 h 35921"/>
              <a:gd name="connsiteX5" fmla="*/ -23 w 396438"/>
              <a:gd name="connsiteY5" fmla="*/ 35941 h 35921"/>
              <a:gd name="connsiteX6" fmla="*/ -23 w 396438"/>
              <a:gd name="connsiteY6" fmla="*/ 19 h 35921"/>
              <a:gd name="connsiteX7" fmla="*/ 17997 w 396438"/>
              <a:gd name="connsiteY7" fmla="*/ 19 h 35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6438" h="35921">
                <a:moveTo>
                  <a:pt x="378396" y="19"/>
                </a:moveTo>
                <a:cubicBezTo>
                  <a:pt x="388348" y="19"/>
                  <a:pt x="396415" y="19"/>
                  <a:pt x="396415" y="19"/>
                </a:cubicBezTo>
                <a:lnTo>
                  <a:pt x="396415" y="35941"/>
                </a:lnTo>
                <a:cubicBezTo>
                  <a:pt x="396415" y="35941"/>
                  <a:pt x="388348" y="35941"/>
                  <a:pt x="378396" y="35941"/>
                </a:cubicBezTo>
                <a:lnTo>
                  <a:pt x="17997" y="35941"/>
                </a:lnTo>
                <a:cubicBezTo>
                  <a:pt x="8045" y="35941"/>
                  <a:pt x="-23" y="35941"/>
                  <a:pt x="-23" y="35941"/>
                </a:cubicBezTo>
                <a:lnTo>
                  <a:pt x="-23" y="19"/>
                </a:lnTo>
                <a:cubicBezTo>
                  <a:pt x="-23" y="19"/>
                  <a:pt x="8045" y="19"/>
                  <a:pt x="17997" y="19"/>
                </a:cubicBezTo>
                <a:close/>
              </a:path>
            </a:pathLst>
          </a:custGeom>
          <a:solidFill>
            <a:srgbClr val="FFFFFF"/>
          </a:solidFill>
          <a:ln w="9513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959212B-EF82-4367-8FC4-16BE4598FB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00158" y="7894016"/>
            <a:ext cx="11158377" cy="182396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8288635" cy="9839325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177374" y="4660355"/>
            <a:ext cx="15298862" cy="1834335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173504" y="3994216"/>
            <a:ext cx="14344464" cy="965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79809" y="107577"/>
            <a:ext cx="975099" cy="9731748"/>
          </a:xfrm>
          <a:prstGeom prst="rect">
            <a:avLst/>
          </a:prstGeom>
        </p:spPr>
      </p:pic>
      <p:sp>
        <p:nvSpPr>
          <p:cNvPr id="7" name="Text 0"/>
          <p:cNvSpPr/>
          <p:nvPr/>
        </p:nvSpPr>
        <p:spPr>
          <a:xfrm>
            <a:off x="2158324" y="893661"/>
            <a:ext cx="15317912" cy="236679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6375"/>
              </a:lnSpc>
              <a:buNone/>
            </a:pPr>
            <a:r>
              <a:rPr lang="en-US" sz="5600" b="1" kern="0" spc="48" dirty="0">
                <a:solidFill>
                  <a:srgbClr val="FFFFFF"/>
                </a:solidFill>
                <a:latin typeface="Gilroy Bold" pitchFamily="34" charset="0"/>
                <a:ea typeface="Gilroy Bold" pitchFamily="34" charset="-122"/>
                <a:cs typeface="Gilroy Bold" pitchFamily="34" charset="-120"/>
              </a:rPr>
              <a:t>Создать экспертное сообщество </a:t>
            </a:r>
            <a:br>
              <a:rPr lang="en-US" sz="5600" b="1" kern="0" spc="48" dirty="0">
                <a:solidFill>
                  <a:srgbClr val="FFFFFF"/>
                </a:solidFill>
                <a:latin typeface="Gilroy Bold" pitchFamily="34" charset="0"/>
                <a:ea typeface="Gilroy Bold" pitchFamily="34" charset="-122"/>
                <a:cs typeface="Gilroy Bold" pitchFamily="34" charset="-120"/>
              </a:rPr>
            </a:br>
            <a:r>
              <a:rPr lang="en-US" sz="5600" b="1" kern="0" spc="48" dirty="0">
                <a:solidFill>
                  <a:srgbClr val="FFFFFF"/>
                </a:solidFill>
                <a:latin typeface="Gilroy Bold" pitchFamily="34" charset="0"/>
                <a:ea typeface="Gilroy Bold" pitchFamily="34" charset="-122"/>
                <a:cs typeface="Gilroy Bold" pitchFamily="34" charset="-120"/>
              </a:rPr>
              <a:t>и повысить качество услуг на рынке охраны труда мы сможем вместе!</a:t>
            </a:r>
            <a:endParaRPr lang="en-US" sz="5600" dirty="0"/>
          </a:p>
        </p:txBody>
      </p:sp>
      <p:sp>
        <p:nvSpPr>
          <p:cNvPr id="8" name="Text 1"/>
          <p:cNvSpPr/>
          <p:nvPr/>
        </p:nvSpPr>
        <p:spPr>
          <a:xfrm>
            <a:off x="2543175" y="4674410"/>
            <a:ext cx="4287927" cy="9144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80"/>
              </a:lnSpc>
              <a:buNone/>
            </a:pPr>
            <a:r>
              <a:rPr lang="en-US" sz="2710" b="1" dirty="0">
                <a:solidFill>
                  <a:srgbClr val="FFFFFF"/>
                </a:solidFill>
                <a:latin typeface="Gilroy Bold" pitchFamily="34" charset="0"/>
                <a:ea typeface="Gilroy Bold" pitchFamily="34" charset="-122"/>
                <a:cs typeface="Gilroy Bold" pitchFamily="34" charset="-120"/>
              </a:rPr>
              <a:t>Кондратьева </a:t>
            </a:r>
            <a:br>
              <a:rPr lang="en-US" sz="2710" b="1" dirty="0">
                <a:solidFill>
                  <a:srgbClr val="FFFFFF"/>
                </a:solidFill>
                <a:latin typeface="Gilroy Bold" pitchFamily="34" charset="0"/>
                <a:ea typeface="Gilroy Bold" pitchFamily="34" charset="-122"/>
                <a:cs typeface="Gilroy Bold" pitchFamily="34" charset="-120"/>
              </a:rPr>
            </a:br>
            <a:r>
              <a:rPr lang="en-US" sz="2710" b="1" dirty="0">
                <a:solidFill>
                  <a:srgbClr val="FFFFFF"/>
                </a:solidFill>
                <a:latin typeface="Gilroy Bold" pitchFamily="34" charset="0"/>
                <a:ea typeface="Gilroy Bold" pitchFamily="34" charset="-122"/>
                <a:cs typeface="Gilroy Bold" pitchFamily="34" charset="-120"/>
              </a:rPr>
              <a:t>Ольга Евгеньевна</a:t>
            </a:r>
            <a:endParaRPr lang="en-US" sz="2710" dirty="0"/>
          </a:p>
        </p:txBody>
      </p:sp>
      <p:sp>
        <p:nvSpPr>
          <p:cNvPr id="9" name="Text 2"/>
          <p:cNvSpPr/>
          <p:nvPr/>
        </p:nvSpPr>
        <p:spPr>
          <a:xfrm>
            <a:off x="2543175" y="5732690"/>
            <a:ext cx="4287927" cy="7620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70"/>
              </a:lnSpc>
              <a:buNone/>
            </a:pPr>
            <a:r>
              <a:rPr lang="en-US" sz="2245" dirty="0">
                <a:solidFill>
                  <a:srgbClr val="FFFFFF"/>
                </a:solidFill>
                <a:latin typeface="Gilroy Regular" pitchFamily="34" charset="0"/>
                <a:ea typeface="Gilroy Regular" pitchFamily="34" charset="-122"/>
                <a:cs typeface="Gilroy Regular" pitchFamily="34" charset="-120"/>
              </a:rPr>
              <a:t>генеральный директор НАОТ, доктор технических наук</a:t>
            </a:r>
            <a:endParaRPr lang="en-US" sz="2245" dirty="0"/>
          </a:p>
        </p:txBody>
      </p:sp>
      <p:sp>
        <p:nvSpPr>
          <p:cNvPr id="10" name="Text 3"/>
          <p:cNvSpPr/>
          <p:nvPr/>
        </p:nvSpPr>
        <p:spPr>
          <a:xfrm>
            <a:off x="8782050" y="4674409"/>
            <a:ext cx="2084695" cy="4572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80"/>
              </a:lnSpc>
              <a:buNone/>
            </a:pPr>
            <a:r>
              <a:rPr lang="en-US" sz="2710" b="1" dirty="0">
                <a:solidFill>
                  <a:srgbClr val="FFFFFF"/>
                </a:solidFill>
                <a:latin typeface="Gilroy Bold" pitchFamily="34" charset="0"/>
                <a:ea typeface="Gilroy Bold" pitchFamily="34" charset="-122"/>
                <a:cs typeface="Gilroy Bold" pitchFamily="34" charset="-120"/>
              </a:rPr>
              <a:t>Почта:</a:t>
            </a:r>
            <a:endParaRPr lang="en-US" sz="2710" dirty="0"/>
          </a:p>
        </p:txBody>
      </p:sp>
      <p:sp>
        <p:nvSpPr>
          <p:cNvPr id="11" name="Text 4"/>
          <p:cNvSpPr/>
          <p:nvPr/>
        </p:nvSpPr>
        <p:spPr>
          <a:xfrm>
            <a:off x="8782050" y="5397049"/>
            <a:ext cx="2536100" cy="3810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70"/>
              </a:lnSpc>
              <a:buNone/>
            </a:pPr>
            <a:r>
              <a:rPr lang="en-US" sz="2245" dirty="0">
                <a:solidFill>
                  <a:srgbClr val="FFFFFF"/>
                </a:solidFill>
                <a:latin typeface="Gilroy Regular" pitchFamily="34" charset="0"/>
                <a:ea typeface="Gilroy Regular" pitchFamily="34" charset="-122"/>
                <a:cs typeface="Gilroy Regular" pitchFamily="34" charset="-120"/>
              </a:rPr>
              <a:t>info@nasot.ru</a:t>
            </a:r>
            <a:endParaRPr lang="en-US" sz="2245" dirty="0"/>
          </a:p>
        </p:txBody>
      </p:sp>
      <p:sp>
        <p:nvSpPr>
          <p:cNvPr id="12" name="Text 5"/>
          <p:cNvSpPr/>
          <p:nvPr/>
        </p:nvSpPr>
        <p:spPr>
          <a:xfrm>
            <a:off x="13268325" y="4674408"/>
            <a:ext cx="2084695" cy="4572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80"/>
              </a:lnSpc>
              <a:buNone/>
            </a:pPr>
            <a:r>
              <a:rPr lang="en-US" sz="2710" b="1" dirty="0">
                <a:solidFill>
                  <a:srgbClr val="FFFFFF"/>
                </a:solidFill>
                <a:latin typeface="Gilroy Bold" pitchFamily="34" charset="0"/>
                <a:ea typeface="Gilroy Bold" pitchFamily="34" charset="-122"/>
                <a:cs typeface="Gilroy Bold" pitchFamily="34" charset="-120"/>
              </a:rPr>
              <a:t>Сайт:</a:t>
            </a:r>
            <a:endParaRPr lang="en-US" sz="2710" dirty="0"/>
          </a:p>
        </p:txBody>
      </p:sp>
      <p:sp>
        <p:nvSpPr>
          <p:cNvPr id="13" name="Text 6"/>
          <p:cNvSpPr/>
          <p:nvPr/>
        </p:nvSpPr>
        <p:spPr>
          <a:xfrm>
            <a:off x="13268325" y="5397049"/>
            <a:ext cx="2536100" cy="3810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70"/>
              </a:lnSpc>
              <a:buNone/>
            </a:pPr>
            <a:r>
              <a:rPr lang="en-US" sz="2245" dirty="0">
                <a:solidFill>
                  <a:srgbClr val="FFFFFF"/>
                </a:solidFill>
                <a:latin typeface="Gilroy Regular" pitchFamily="34" charset="0"/>
                <a:ea typeface="Gilroy Regular" pitchFamily="34" charset="-122"/>
                <a:cs typeface="Gilroy Regular" pitchFamily="34" charset="-120"/>
              </a:rPr>
              <a:t>https://nasot.ru/</a:t>
            </a:r>
            <a:endParaRPr lang="en-US" sz="2245" dirty="0"/>
          </a:p>
        </p:txBody>
      </p:sp>
      <p:sp>
        <p:nvSpPr>
          <p:cNvPr id="14" name="Text 7"/>
          <p:cNvSpPr/>
          <p:nvPr/>
        </p:nvSpPr>
        <p:spPr>
          <a:xfrm rot="-5400000">
            <a:off x="-2047875" y="4810123"/>
            <a:ext cx="5556845" cy="21907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lnSpc>
                <a:spcPts val="1755"/>
              </a:lnSpc>
              <a:buNone/>
            </a:pPr>
            <a:r>
              <a:rPr lang="en-US" sz="1350" kern="0" spc="75" dirty="0">
                <a:solidFill>
                  <a:srgbClr val="FFFFFF"/>
                </a:solidFill>
                <a:latin typeface="Gilroy Light" pitchFamily="34" charset="0"/>
                <a:ea typeface="Gilroy Light" pitchFamily="34" charset="-122"/>
                <a:cs typeface="Gilroy Light" pitchFamily="34" charset="-120"/>
              </a:rPr>
              <a:t>Национальная Ассоциация Охраны Труда</a:t>
            </a:r>
            <a:endParaRPr lang="en-US" sz="135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6E89EBD-800D-48D8-9C34-3124FD176E8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64133" y="7284154"/>
            <a:ext cx="7359734" cy="242438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413</TotalTime>
  <Words>472</Words>
  <Application>Microsoft Office PowerPoint</Application>
  <PresentationFormat>Произвольный</PresentationFormat>
  <Paragraphs>85</Paragraphs>
  <Slides>8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5" baseType="lpstr">
      <vt:lpstr>Arial</vt:lpstr>
      <vt:lpstr>Calibri</vt:lpstr>
      <vt:lpstr>Gilroy</vt:lpstr>
      <vt:lpstr>Gilroy Bold</vt:lpstr>
      <vt:lpstr>Gilroy Light</vt:lpstr>
      <vt:lpstr>Gilroy Regular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Кристина Кобозева</cp:lastModifiedBy>
  <cp:revision>29</cp:revision>
  <cp:lastPrinted>2024-02-04T21:42:00Z</cp:lastPrinted>
  <dcterms:created xsi:type="dcterms:W3CDTF">2024-02-01T11:27:00Z</dcterms:created>
  <dcterms:modified xsi:type="dcterms:W3CDTF">2024-07-08T08:30:10Z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104CF7DCD973407589B977B57EF2F806_13</vt:lpwstr>
  </property>
  <property fmtid="{D5CDD505-2E9C-101B-9397-08002B2CF9AE}" pid="3" name="KSOProductBuildVer">
    <vt:lpwstr>1049-12.2.0.13431</vt:lpwstr>
  </property>
</Properties>
</file>