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7609" r:id="rId1"/>
    <p:sldMasterId id="2147483650" r:id="rId2"/>
  </p:sldMasterIdLst>
  <p:notesMasterIdLst>
    <p:notesMasterId r:id="rId11"/>
  </p:notesMasterIdLst>
  <p:handoutMasterIdLst>
    <p:handoutMasterId r:id="rId12"/>
  </p:handoutMasterIdLst>
  <p:sldIdLst>
    <p:sldId id="1570" r:id="rId3"/>
    <p:sldId id="1681" r:id="rId4"/>
    <p:sldId id="1684" r:id="rId5"/>
    <p:sldId id="1682" r:id="rId6"/>
    <p:sldId id="1685" r:id="rId7"/>
    <p:sldId id="1687" r:id="rId8"/>
    <p:sldId id="1688" r:id="rId9"/>
    <p:sldId id="1686" r:id="rId10"/>
  </p:sldIdLst>
  <p:sldSz cx="12190413" cy="7021513"/>
  <p:notesSz cx="9928225" cy="6797675"/>
  <p:embeddedFontLst>
    <p:embeddedFont>
      <p:font typeface="Tahoma" pitchFamily="34" charset="0"/>
      <p:regular r:id="rId13"/>
      <p:bold r:id="rId14"/>
    </p:embeddedFont>
  </p:embeddedFont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4300"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547688" indent="-90488" algn="l" rtl="0" eaLnBrk="0" fontAlgn="base" hangingPunct="0">
      <a:spcBef>
        <a:spcPct val="0"/>
      </a:spcBef>
      <a:spcAft>
        <a:spcPct val="0"/>
      </a:spcAft>
      <a:defRPr sz="4300"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1096963" indent="-182563" algn="l" rtl="0" eaLnBrk="0" fontAlgn="base" hangingPunct="0">
      <a:spcBef>
        <a:spcPct val="0"/>
      </a:spcBef>
      <a:spcAft>
        <a:spcPct val="0"/>
      </a:spcAft>
      <a:defRPr sz="4300"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646238" indent="-274638" algn="l" rtl="0" eaLnBrk="0" fontAlgn="base" hangingPunct="0">
      <a:spcBef>
        <a:spcPct val="0"/>
      </a:spcBef>
      <a:spcAft>
        <a:spcPct val="0"/>
      </a:spcAft>
      <a:defRPr sz="4300"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2193925" indent="-365125" algn="l" rtl="0" eaLnBrk="0" fontAlgn="base" hangingPunct="0">
      <a:spcBef>
        <a:spcPct val="0"/>
      </a:spcBef>
      <a:spcAft>
        <a:spcPct val="0"/>
      </a:spcAft>
      <a:defRPr sz="4300"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4300"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4300"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4300"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4300"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BA0C2F"/>
    <a:srgbClr val="B5B5B5"/>
    <a:srgbClr val="A5A5A5"/>
    <a:srgbClr val="5E666F"/>
    <a:srgbClr val="DDDDDD"/>
    <a:srgbClr val="F5F5F5"/>
    <a:srgbClr val="616C72"/>
    <a:srgbClr val="DB002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83" autoAdjust="0"/>
    <p:restoredTop sz="94552" autoAdjust="0"/>
  </p:normalViewPr>
  <p:slideViewPr>
    <p:cSldViewPr snapToGrid="0" snapToObjects="1">
      <p:cViewPr varScale="1">
        <p:scale>
          <a:sx n="114" d="100"/>
          <a:sy n="114" d="100"/>
        </p:scale>
        <p:origin x="-456" y="-102"/>
      </p:cViewPr>
      <p:guideLst>
        <p:guide orient="horz" pos="4159"/>
        <p:guide orient="horz" pos="4070"/>
        <p:guide orient="horz" pos="2859"/>
        <p:guide orient="horz" pos="2066"/>
        <p:guide orient="horz" pos="272"/>
        <p:guide orient="horz" pos="1314"/>
        <p:guide orient="horz" pos="3254"/>
        <p:guide pos="3737"/>
        <p:guide pos="3942"/>
        <p:guide pos="2682"/>
        <p:guide pos="347"/>
        <p:guide pos="7331"/>
        <p:guide pos="3838"/>
        <p:guide pos="4995"/>
        <p:guide pos="8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2598" y="84"/>
      </p:cViewPr>
      <p:guideLst/>
    </p:cSldViewPr>
  </p:notesViewPr>
  <p:gridSpacing cx="44242038" cy="442420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1.fntdata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2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63" tIns="45782" rIns="91563" bIns="45782" numCol="1" anchor="t" anchorCtr="0" compatLnSpc="1">
            <a:prstTxWarp prst="textNoShape">
              <a:avLst/>
            </a:prstTxWarp>
          </a:bodyPr>
          <a:lstStyle>
            <a:lvl1pPr defTabSz="915936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0883" name="Rectangle 3">
            <a:extLst/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5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63" tIns="45782" rIns="91563" bIns="45782" numCol="1" anchor="t" anchorCtr="0" compatLnSpc="1">
            <a:prstTxWarp prst="textNoShape">
              <a:avLst/>
            </a:prstTxWarp>
          </a:bodyPr>
          <a:lstStyle>
            <a:lvl1pPr algn="r" defTabSz="915936" eaLnBrk="0" hangingPunct="0">
              <a:defRPr sz="1200"/>
            </a:lvl1pPr>
          </a:lstStyle>
          <a:p>
            <a:pPr>
              <a:defRPr/>
            </a:pPr>
            <a:fld id="{568BF07B-B373-461F-9DAE-201FF99D94EB}" type="datetimeFigureOut">
              <a:rPr lang="ru-RU"/>
              <a:pPr>
                <a:defRPr/>
              </a:pPr>
              <a:t>17.04.2024</a:t>
            </a:fld>
            <a:endParaRPr lang="ru-RU"/>
          </a:p>
        </p:txBody>
      </p:sp>
      <p:sp>
        <p:nvSpPr>
          <p:cNvPr id="250884" name="Rectangle 4">
            <a:extLst/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63" tIns="45782" rIns="91563" bIns="45782" numCol="1" anchor="b" anchorCtr="0" compatLnSpc="1">
            <a:prstTxWarp prst="textNoShape">
              <a:avLst/>
            </a:prstTxWarp>
          </a:bodyPr>
          <a:lstStyle>
            <a:lvl1pPr defTabSz="915936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0885" name="Rectangle 5">
            <a:extLst/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25" y="6456363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63" tIns="45782" rIns="91563" bIns="457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B0BAEBF-5718-43B0-B126-14C3DE9854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2" tIns="47776" rIns="95552" bIns="47776" numCol="1" anchor="t" anchorCtr="0" compatLnSpc="1">
            <a:prstTxWarp prst="textNoShape">
              <a:avLst/>
            </a:prstTxWarp>
          </a:bodyPr>
          <a:lstStyle>
            <a:lvl1pPr defTabSz="955760" eaLnBrk="1" hangingPunct="1">
              <a:defRPr sz="13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>
            <a:extLst/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2" tIns="47776" rIns="95552" bIns="47776" numCol="1" anchor="t" anchorCtr="0" compatLnSpc="1">
            <a:prstTxWarp prst="textNoShape">
              <a:avLst/>
            </a:prstTxWarp>
          </a:bodyPr>
          <a:lstStyle>
            <a:lvl1pPr algn="r" defTabSz="955760" eaLnBrk="1" hangingPunct="1">
              <a:defRPr sz="13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51138" y="509588"/>
            <a:ext cx="44259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>
            <a:extLst/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385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2" tIns="47776" rIns="95552" bIns="477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4102" name="Rectangle 6">
            <a:extLst/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2" tIns="47776" rIns="95552" bIns="47776" numCol="1" anchor="b" anchorCtr="0" compatLnSpc="1">
            <a:prstTxWarp prst="textNoShape">
              <a:avLst/>
            </a:prstTxWarp>
          </a:bodyPr>
          <a:lstStyle>
            <a:lvl1pPr defTabSz="955760" eaLnBrk="1" hangingPunct="1">
              <a:defRPr sz="13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>
            <a:extLst/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6363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2" tIns="47776" rIns="95552" bIns="47776" numCol="1" anchor="b" anchorCtr="0" compatLnSpc="1">
            <a:prstTxWarp prst="textNoShape">
              <a:avLst/>
            </a:prstTxWarp>
          </a:bodyPr>
          <a:lstStyle>
            <a:lvl1pPr algn="r" defTabSz="954088" eaLnBrk="1" hangingPunct="1">
              <a:defRPr sz="1300" b="0"/>
            </a:lvl1pPr>
          </a:lstStyle>
          <a:p>
            <a:pPr>
              <a:defRPr/>
            </a:pPr>
            <a:fld id="{027BB691-BA8E-4A30-B6D2-25699E84FA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4768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9696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4623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193925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744343" algn="l" defTabSz="10977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93212" algn="l" defTabSz="10977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42080" algn="l" defTabSz="10977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90949" algn="l" defTabSz="10977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5624513" y="6457950"/>
            <a:ext cx="42989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17" tIns="47758" rIns="95517" bIns="47758" anchor="b"/>
          <a:lstStyle/>
          <a:p>
            <a:pPr algn="r" defTabSz="992188"/>
            <a:fld id="{87ADFF5D-B29B-44F5-96D9-E38029C339A1}" type="slidenum">
              <a:rPr lang="ru-RU" altLang="ru-RU" sz="1200" b="0"/>
              <a:pPr algn="r" defTabSz="992188"/>
              <a:t>1</a:t>
            </a:fld>
            <a:endParaRPr lang="ru-RU" altLang="ru-RU" sz="1200" b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59075" y="509588"/>
            <a:ext cx="4425950" cy="254952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2188" y="3230563"/>
            <a:ext cx="7943850" cy="3057525"/>
          </a:xfrm>
          <a:noFill/>
          <a:ln/>
        </p:spPr>
        <p:txBody>
          <a:bodyPr lIns="95517" tIns="47758" rIns="95517" bIns="47758"/>
          <a:lstStyle/>
          <a:p>
            <a:r>
              <a:rPr lang="ru-RU" altLang="ru-RU" smtClean="0">
                <a:latin typeface="Arial" charset="0"/>
              </a:rPr>
              <a:t>+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5624513" y="6457950"/>
            <a:ext cx="42989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17" tIns="47758" rIns="95517" bIns="47758" anchor="b"/>
          <a:lstStyle/>
          <a:p>
            <a:pPr algn="r" defTabSz="992188"/>
            <a:fld id="{7BF4E069-D5EB-401E-B5AF-566069ABBD9F}" type="slidenum">
              <a:rPr lang="ru-RU" altLang="ru-RU" sz="1200" b="0"/>
              <a:pPr algn="r" defTabSz="992188"/>
              <a:t>8</a:t>
            </a:fld>
            <a:endParaRPr lang="ru-RU" altLang="ru-RU" sz="1200" b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59075" y="509588"/>
            <a:ext cx="4425950" cy="254952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2188" y="3230563"/>
            <a:ext cx="7943850" cy="3057525"/>
          </a:xfrm>
          <a:noFill/>
          <a:ln/>
        </p:spPr>
        <p:txBody>
          <a:bodyPr lIns="95517" tIns="47758" rIns="95517" bIns="47758"/>
          <a:lstStyle/>
          <a:p>
            <a:r>
              <a:rPr lang="ru-RU" altLang="ru-RU" smtClean="0">
                <a:latin typeface="Arial" charset="0"/>
              </a:rPr>
              <a:t>+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>
            <a:spLocks/>
          </p:cNvSpPr>
          <p:nvPr userDrawn="1"/>
        </p:nvSpPr>
        <p:spPr>
          <a:xfrm>
            <a:off x="550863" y="431800"/>
            <a:ext cx="10971212" cy="11699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4400" dirty="0">
                <a:solidFill>
                  <a:srgbClr val="BA0C2F"/>
                </a:solidFill>
                <a:cs typeface="Tahoma" pitchFamily="34" charset="0"/>
              </a:rPr>
              <a:t>Образец заголовка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8481" y="1549400"/>
            <a:ext cx="11088687" cy="435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774" tIns="54887" rIns="109774" bIns="54887" numCol="1" anchor="t" anchorCtr="0" compatLnSpc="1">
            <a:prstTxWarp prst="textNoShape">
              <a:avLst/>
            </a:prstTxWarp>
          </a:bodyPr>
          <a:lstStyle>
            <a:lvl2pPr marL="0" indent="360363" algn="l">
              <a:buFont typeface="Wingdings" pitchFamily="2" charset="2"/>
              <a:buChar char="§"/>
              <a:defRPr sz="2400" b="0" baseline="0"/>
            </a:lvl2pPr>
            <a:lvl3pPr marL="360363" indent="447675" algn="l">
              <a:buFont typeface="Wingdings" pitchFamily="2" charset="2"/>
              <a:buChar char="§"/>
              <a:tabLst/>
              <a:defRPr sz="2000" b="0"/>
            </a:lvl3pPr>
            <a:lvl4pPr marL="1163638" indent="-355600" algn="l">
              <a:buFont typeface="Wingdings" pitchFamily="2" charset="2"/>
              <a:buChar char="§"/>
              <a:defRPr sz="1600" b="0"/>
            </a:lvl4pPr>
            <a:lvl5pPr marL="0" indent="360363" algn="l">
              <a:buFont typeface="Wingdings" pitchFamily="2" charset="2"/>
              <a:buNone/>
              <a:defRPr sz="2400"/>
            </a:lvl5pPr>
          </a:lstStyle>
          <a:p>
            <a:pPr lvl="1"/>
            <a:endParaRPr lang="ru-RU" altLang="ru-RU" noProof="0" dirty="0" smtClean="0"/>
          </a:p>
        </p:txBody>
      </p:sp>
      <p:sp>
        <p:nvSpPr>
          <p:cNvPr id="4" name="Rectangle 5">
            <a:extLst/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186AC-9C99-45FF-97D8-624759D98C8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0863" y="1629833"/>
            <a:ext cx="11088687" cy="4195498"/>
          </a:xfrm>
          <a:prstGeom prst="rect">
            <a:avLst/>
          </a:prstGeom>
        </p:spPr>
        <p:txBody>
          <a:bodyPr/>
          <a:lstStyle>
            <a:lvl1pPr>
              <a:buNone/>
              <a:defRPr sz="2400">
                <a:latin typeface="Tahoma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" name="Rectangle 5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1471B-3713-4478-90A5-543C66F84A5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550863" y="1629833"/>
            <a:ext cx="5381625" cy="4195498"/>
          </a:xfrm>
          <a:prstGeom prst="rect">
            <a:avLst/>
          </a:prstGeom>
        </p:spPr>
        <p:txBody>
          <a:bodyPr/>
          <a:lstStyle>
            <a:lvl1pPr>
              <a:buNone/>
              <a:defRPr sz="2400">
                <a:latin typeface="Tahoma" pitchFamily="34" charset="0"/>
              </a:defRPr>
            </a:lvl1pPr>
          </a:lstStyle>
          <a:p>
            <a:pPr lvl="0"/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2"/>
          </p:nvPr>
        </p:nvSpPr>
        <p:spPr bwMode="auto">
          <a:xfrm>
            <a:off x="6257925" y="1629833"/>
            <a:ext cx="5379243" cy="427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774" tIns="54887" rIns="109774" bIns="54887" numCol="1" anchor="t" anchorCtr="0" compatLnSpc="1">
            <a:prstTxWarp prst="textNoShape">
              <a:avLst/>
            </a:prstTxWarp>
          </a:bodyPr>
          <a:lstStyle>
            <a:lvl2pPr marL="0" indent="0" algn="l">
              <a:buFont typeface="Wingdings" pitchFamily="2" charset="2"/>
              <a:buNone/>
              <a:defRPr sz="2400" b="0" baseline="0">
                <a:solidFill>
                  <a:schemeClr val="tx1"/>
                </a:solidFill>
              </a:defRPr>
            </a:lvl2pPr>
            <a:lvl3pPr marL="360363" indent="447675" algn="l">
              <a:buFont typeface="Wingdings" pitchFamily="2" charset="2"/>
              <a:buChar char="§"/>
              <a:tabLst/>
              <a:defRPr sz="2000" b="0"/>
            </a:lvl3pPr>
            <a:lvl4pPr marL="1163638" indent="-355600" algn="l">
              <a:buFont typeface="Wingdings" pitchFamily="2" charset="2"/>
              <a:buChar char="§"/>
              <a:defRPr sz="1600" b="0"/>
            </a:lvl4pPr>
            <a:lvl5pPr marL="0" indent="360363" algn="l">
              <a:buFont typeface="Wingdings" pitchFamily="2" charset="2"/>
              <a:buNone/>
              <a:defRPr sz="2400"/>
            </a:lvl5pPr>
          </a:lstStyle>
          <a:p>
            <a:pPr lvl="1"/>
            <a:endParaRPr lang="ru-RU" altLang="ru-RU" noProof="0" dirty="0" smtClean="0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3"/>
          </p:nvPr>
        </p:nvSpPr>
        <p:spPr>
          <a:xfrm>
            <a:off x="7353300" y="6507163"/>
            <a:ext cx="3859213" cy="3190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/>
          </p:cNvPr>
          <p:cNvSpPr>
            <a:spLocks noGrp="1" noChangeArrowheads="1"/>
          </p:cNvSpPr>
          <p:nvPr>
            <p:ph type="sldNum" sz="quarter" idx="14"/>
          </p:nvPr>
        </p:nvSpPr>
        <p:spPr>
          <a:xfrm>
            <a:off x="11260138" y="6507163"/>
            <a:ext cx="450850" cy="3222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6B84D-FF6C-40A9-912B-F6E87D8ADF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D:\10_2022\Презентация Шаблон!\img\Cover_Present__Монтажная область 1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588"/>
            <a:ext cx="12207875" cy="7023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07" r:id="rId1"/>
    <p:sldLayoutId id="2147487708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D:\10_2022\Презентация Шаблон!\img\back_str2_Монтажная область 1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-1588"/>
            <a:ext cx="12190413" cy="7023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>
            <a:extLst/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8375" y="6511925"/>
            <a:ext cx="3797300" cy="3190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09774" tIns="54887" rIns="109774" bIns="5488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B5B5B5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77588" y="6507163"/>
            <a:ext cx="496887" cy="3222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09774" tIns="54887" rIns="109774" bIns="5488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B5B5B5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E1EA4CE3-B74C-4D3F-8878-0E461DDC38F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2053" name="Picture 7" descr="D:\!ПОЛЕЗНОЕ\Логотипы\Новые логотипы 2022\Logo Rostselmash RU_Documents__Монтажная область 1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63" y="6602413"/>
            <a:ext cx="26066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10" r:id="rId1"/>
    <p:sldLayoutId id="2147487709" r:id="rId2"/>
    <p:sldLayoutId id="2147487711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 spc="200">
          <a:solidFill>
            <a:schemeClr val="tx2"/>
          </a:solidFill>
          <a:latin typeface="Tahom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Tahoma" pitchFamily="34" charset="0"/>
        </a:defRPr>
      </a:lvl5pPr>
      <a:lvl6pPr marL="548869" algn="ctr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</a:defRPr>
      </a:lvl6pPr>
      <a:lvl7pPr marL="1097737" algn="ctr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</a:defRPr>
      </a:lvl7pPr>
      <a:lvl8pPr marL="1646606" algn="ctr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</a:defRPr>
      </a:lvl8pPr>
      <a:lvl9pPr marL="2195474" algn="ctr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charset="0"/>
        </a:defRPr>
      </a:lvl9pPr>
    </p:titleStyle>
    <p:bodyStyle>
      <a:lvl1pPr marL="411163" indent="-41116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Myriad Pro" pitchFamily="34" charset="0"/>
          <a:ea typeface="+mn-ea"/>
          <a:cs typeface="+mn-cs"/>
        </a:defRPr>
      </a:lvl1pPr>
      <a:lvl2pPr marL="890588" indent="-3429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ahoma" pitchFamily="34" charset="0"/>
        </a:defRPr>
      </a:lvl2pPr>
      <a:lvl3pPr marL="1371600" indent="-2730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ahoma" pitchFamily="34" charset="0"/>
        </a:defRPr>
      </a:lvl3pPr>
      <a:lvl4pPr marL="1920875" indent="-2730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ahoma" pitchFamily="34" charset="0"/>
        </a:defRPr>
      </a:lvl4pPr>
      <a:lvl5pPr marL="2468563" indent="-27305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ahoma" pitchFamily="34" charset="0"/>
        </a:defRPr>
      </a:lvl5pPr>
      <a:lvl6pPr marL="3018777" indent="-274434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3567646" indent="-274434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4116515" indent="-274434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4665383" indent="-274434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109773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869" algn="l" defTabSz="109773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737" algn="l" defTabSz="109773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6606" algn="l" defTabSz="109773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5474" algn="l" defTabSz="109773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4343" algn="l" defTabSz="109773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3212" algn="l" defTabSz="109773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2080" algn="l" defTabSz="109773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90949" algn="l" defTabSz="109773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6"/>
          <p:cNvSpPr txBox="1">
            <a:spLocks noChangeArrowheads="1"/>
          </p:cNvSpPr>
          <p:nvPr/>
        </p:nvSpPr>
        <p:spPr bwMode="auto">
          <a:xfrm>
            <a:off x="1312863" y="3448050"/>
            <a:ext cx="6675437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300"/>
              </a:lnSpc>
            </a:pPr>
            <a:r>
              <a:rPr lang="ru-RU" sz="2300">
                <a:solidFill>
                  <a:srgbClr val="616C72"/>
                </a:solidFill>
                <a:cs typeface="Tahoma" pitchFamily="34" charset="0"/>
              </a:rPr>
              <a:t>Культура безопасности – </a:t>
            </a:r>
          </a:p>
          <a:p>
            <a:pPr>
              <a:lnSpc>
                <a:spcPts val="2300"/>
              </a:lnSpc>
            </a:pPr>
            <a:r>
              <a:rPr lang="ru-RU" sz="2300">
                <a:solidFill>
                  <a:srgbClr val="616C72"/>
                </a:solidFill>
                <a:cs typeface="Tahoma" pitchFamily="34" charset="0"/>
              </a:rPr>
              <a:t>новый взгляд на старые проблемы</a:t>
            </a:r>
          </a:p>
        </p:txBody>
      </p:sp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1312863" y="1981200"/>
            <a:ext cx="5513387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500">
                <a:solidFill>
                  <a:srgbClr val="5E666F"/>
                </a:solidFill>
                <a:latin typeface="Arial" charset="0"/>
                <a:cs typeface="Tahoma" pitchFamily="34" charset="0"/>
              </a:rPr>
              <a:t>Денис</a:t>
            </a:r>
            <a:r>
              <a:rPr lang="ru-RU" sz="1500">
                <a:solidFill>
                  <a:srgbClr val="5E666F"/>
                </a:solidFill>
                <a:cs typeface="Tahoma" pitchFamily="34" charset="0"/>
              </a:rPr>
              <a:t> </a:t>
            </a:r>
            <a:r>
              <a:rPr lang="ru-RU" sz="1500">
                <a:solidFill>
                  <a:srgbClr val="5E666F"/>
                </a:solidFill>
                <a:latin typeface="Arial" charset="0"/>
                <a:cs typeface="Tahoma" pitchFamily="34" charset="0"/>
              </a:rPr>
              <a:t>Радионов</a:t>
            </a:r>
            <a:r>
              <a:rPr lang="ru-RU" sz="1500">
                <a:solidFill>
                  <a:srgbClr val="5E666F"/>
                </a:solidFill>
                <a:cs typeface="Tahoma" pitchFamily="34" charset="0"/>
              </a:rPr>
              <a:t>, </a:t>
            </a:r>
          </a:p>
          <a:p>
            <a:r>
              <a:rPr lang="ru-RU" sz="1500">
                <a:solidFill>
                  <a:srgbClr val="5E666F"/>
                </a:solidFill>
                <a:latin typeface="Arial" charset="0"/>
                <a:cs typeface="Tahoma" pitchFamily="34" charset="0"/>
              </a:rPr>
              <a:t>Директор по персоналу</a:t>
            </a:r>
          </a:p>
          <a:p>
            <a:r>
              <a:rPr lang="ru-RU" sz="1500">
                <a:solidFill>
                  <a:srgbClr val="5E666F"/>
                </a:solidFill>
                <a:cs typeface="Tahoma" pitchFamily="34" charset="0"/>
              </a:rPr>
              <a:t>ООО «КЗ» «Ростсельмаш»</a:t>
            </a:r>
          </a:p>
        </p:txBody>
      </p:sp>
      <p:sp>
        <p:nvSpPr>
          <p:cNvPr id="5124" name="TextBox 6"/>
          <p:cNvSpPr txBox="1">
            <a:spLocks noChangeArrowheads="1"/>
          </p:cNvSpPr>
          <p:nvPr/>
        </p:nvSpPr>
        <p:spPr bwMode="auto">
          <a:xfrm>
            <a:off x="1323975" y="5989638"/>
            <a:ext cx="29416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">
                <a:solidFill>
                  <a:srgbClr val="B5B5B5"/>
                </a:solidFill>
                <a:cs typeface="Tahoma" pitchFamily="34" charset="0"/>
              </a:rPr>
              <a:t>202</a:t>
            </a:r>
            <a:r>
              <a:rPr lang="en-US" sz="800">
                <a:solidFill>
                  <a:srgbClr val="B5B5B5"/>
                </a:solidFill>
                <a:cs typeface="Tahoma" pitchFamily="34" charset="0"/>
              </a:rPr>
              <a:t>3</a:t>
            </a:r>
            <a:endParaRPr lang="ru-RU" sz="800">
              <a:solidFill>
                <a:srgbClr val="B5B5B5"/>
              </a:solidFill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3888" y="195263"/>
            <a:ext cx="11087100" cy="8620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500" dirty="0">
                <a:solidFill>
                  <a:schemeClr val="bg2"/>
                </a:solidFill>
                <a:cs typeface="Tahoma" pitchFamily="34" charset="0"/>
              </a:rPr>
              <a:t>Предпосылки проекта «Развитие культуры безопасности на предприятии» (результаты оценки факторов)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68288" y="1459824"/>
          <a:ext cx="11698287" cy="3731260"/>
        </p:xfrm>
        <a:graphic>
          <a:graphicData uri="http://schemas.openxmlformats.org/drawingml/2006/table">
            <a:tbl>
              <a:tblPr/>
              <a:tblGrid>
                <a:gridCol w="2924175"/>
                <a:gridCol w="2924175"/>
                <a:gridCol w="2665412"/>
                <a:gridCol w="3184525"/>
              </a:tblGrid>
              <a:tr h="882650">
                <a:tc>
                  <a:txBody>
                    <a:bodyPr/>
                    <a:lstStyle/>
                    <a:p>
                      <a:pPr marL="0" marR="0" lvl="0" indent="0" algn="ctr" defTabSz="10969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Helvetica Neue Medium"/>
                          <a:cs typeface="Helvetica Neue Medium"/>
                        </a:rPr>
                        <a:t>Неразрешенная дилемма «Производственный план — безопасность» побуждает к небезопасному поведению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69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69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69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Helvetica Neue Medium"/>
                        <a:cs typeface="Helvetica Neue Medium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0" marR="0" lvl="0" indent="0" algn="ctr" defTabSz="10969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Helvetica Neue Medium"/>
                        <a:cs typeface="Helvetica Neue Medium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69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Helvetica Neue Medium"/>
                          <a:cs typeface="Helvetica Neue Medium"/>
                        </a:rPr>
                        <a:t>Работники не демонстрируют критическую позицию в вопросах безопасности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69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69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Helvetica Neue Medium"/>
                        <a:cs typeface="Helvetica Neue Medium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0" marR="0" lvl="0" indent="0" algn="ctr" defTabSz="10969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Helvetica Neue Medium"/>
                        <a:cs typeface="Helvetica Neue Medium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69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69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Helvetica Neue Medium"/>
                          <a:cs typeface="Helvetica Neue Medium"/>
                        </a:rPr>
                        <a:t>Среди персонала преобладает самоуспокоенность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69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Helvetica Neue Medium"/>
                        <a:cs typeface="Helvetica Neue Medium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0" marR="0" lvl="0" indent="0" algn="ctr" defTabSz="10969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Helvetica Neue Medium"/>
                        <a:cs typeface="Helvetica Neue Medium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69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69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69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Helvetica Neue Medium"/>
                          <a:cs typeface="Helvetica Neue Medium"/>
                        </a:rPr>
                        <a:t>Формальное  управление рисками не позволяет эффективно использовать результаты  оценки для предотвращения происшествий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Helvetica Neue Medium"/>
                        <a:cs typeface="Helvetica Neue Medium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pic>
        <p:nvPicPr>
          <p:cNvPr id="6164" name="Рисунок 2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6909" y="2833294"/>
            <a:ext cx="10160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459524" y="4233469"/>
            <a:ext cx="20521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096963" eaLnBrk="1" hangingPunct="1"/>
            <a:r>
              <a:rPr lang="ru-RU" sz="1200" b="0" dirty="0"/>
              <a:t>80% респондентов</a:t>
            </a:r>
          </a:p>
          <a:p>
            <a:pPr lvl="0" defTabSz="1096963" eaLnBrk="1" hangingPunct="1"/>
            <a:endParaRPr lang="ru-RU" sz="1200" b="0" dirty="0"/>
          </a:p>
          <a:p>
            <a:pPr lvl="0" defTabSz="1096963" eaLnBrk="1" hangingPunct="1"/>
            <a:r>
              <a:rPr lang="ru-RU" sz="1200" b="0" dirty="0"/>
              <a:t>«</a:t>
            </a:r>
            <a:r>
              <a:rPr lang="ru-RU" sz="1200" dirty="0"/>
              <a:t>Насколько лично вы удовлетворены ситуацией в области безопасности на вашем предприятии?»</a:t>
            </a:r>
            <a:endParaRPr lang="ru-RU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3888" y="195263"/>
            <a:ext cx="11087100" cy="8620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500" dirty="0">
                <a:solidFill>
                  <a:schemeClr val="bg2"/>
                </a:solidFill>
                <a:cs typeface="Tahoma" pitchFamily="34" charset="0"/>
              </a:rPr>
              <a:t>Предпосылки проекта «Развитие культуры безопасности на предприятии» (результаты оценки факторов)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01292" y="1392572"/>
          <a:ext cx="11509696" cy="4480560"/>
        </p:xfrm>
        <a:graphic>
          <a:graphicData uri="http://schemas.openxmlformats.org/drawingml/2006/table">
            <a:tbl>
              <a:tblPr/>
              <a:tblGrid>
                <a:gridCol w="3953172"/>
                <a:gridCol w="3953172"/>
                <a:gridCol w="3603352"/>
              </a:tblGrid>
              <a:tr h="2043019">
                <a:tc>
                  <a:txBody>
                    <a:bodyPr/>
                    <a:lstStyle/>
                    <a:p>
                      <a:pPr marL="0" marR="0" lvl="0" indent="0" algn="ctr" defTabSz="10969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Helvetica Neue Medium"/>
                          <a:cs typeface="Helvetica Neue Medium"/>
                        </a:rPr>
                        <a:t>Определение причин нарушений  сводится к поиску виновных, а не выявлению неработающих процессов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69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Helvetica Neue Medium"/>
                          <a:cs typeface="Helvetica Neue Medium"/>
                        </a:rPr>
                        <a:t>Система </a:t>
                      </a:r>
                      <a:r>
                        <a:rPr kumimoji="0" lang="ru-RU" altLang="ru-RU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Helvetica Neue Medium"/>
                          <a:cs typeface="Helvetica Neue Medium"/>
                        </a:rPr>
                        <a:t>целеполагания</a:t>
                      </a:r>
                      <a:r>
                        <a:rPr kumimoji="0" lang="ru-RU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Helvetica Neue Medium"/>
                          <a:cs typeface="Helvetica Neue Medium"/>
                        </a:rPr>
                        <a:t> в области не направлена на развитие КБ</a:t>
                      </a:r>
                    </a:p>
                    <a:p>
                      <a:pPr marL="0" marR="0" lvl="0" indent="0" algn="ctr" defTabSz="10969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969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Helvetica Neue Medium"/>
                          <a:cs typeface="Helvetica Neue Medium"/>
                        </a:rPr>
                        <a:t>Система управления безопасностью не интегрирована в производственные процессы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3888" y="195263"/>
            <a:ext cx="11087100" cy="8620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500" dirty="0">
                <a:solidFill>
                  <a:schemeClr val="bg2"/>
                </a:solidFill>
                <a:cs typeface="Tahoma" pitchFamily="34" charset="0"/>
              </a:rPr>
              <a:t>Цели проекта «Развитие культуры безопасности на предприятии»</a:t>
            </a: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623888" y="1276350"/>
            <a:ext cx="3490912" cy="325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883" tIns="60940" rIns="121883" bIns="60940">
            <a:spAutoFit/>
          </a:bodyPr>
          <a:lstStyle/>
          <a:p>
            <a:pPr defTabSz="1217613">
              <a:spcAft>
                <a:spcPts val="538"/>
              </a:spcAft>
            </a:pPr>
            <a:r>
              <a:rPr lang="ru-RU" sz="1500"/>
              <a:t>Факторы производственной среды по-разному влияют на эффективность сотрудников: </a:t>
            </a:r>
            <a:br>
              <a:rPr lang="ru-RU" sz="1500"/>
            </a:br>
            <a:r>
              <a:rPr lang="ru-RU" sz="1500"/>
              <a:t>одни способствуют продуктивной деятельности, другие являются барьерами, раздражают, тормозят работу. Повышение уровня Культуры Безопасности напрямую влияет на производительность сотрудников</a:t>
            </a:r>
            <a:endParaRPr lang="en-US" sz="1500"/>
          </a:p>
          <a:p>
            <a:pPr defTabSz="1217613">
              <a:spcAft>
                <a:spcPts val="538"/>
              </a:spcAft>
            </a:pPr>
            <a:endParaRPr lang="ru-RU" sz="1500"/>
          </a:p>
          <a:p>
            <a:pPr defTabSz="1217613">
              <a:spcAft>
                <a:spcPts val="538"/>
              </a:spcAft>
            </a:pPr>
            <a:endParaRPr lang="ru-RU" sz="1500"/>
          </a:p>
        </p:txBody>
      </p:sp>
      <p:sp>
        <p:nvSpPr>
          <p:cNvPr id="8196" name="Прямоугольник 3"/>
          <p:cNvSpPr>
            <a:spLocks noChangeArrowheads="1"/>
          </p:cNvSpPr>
          <p:nvPr/>
        </p:nvSpPr>
        <p:spPr bwMode="auto">
          <a:xfrm>
            <a:off x="4592638" y="1276350"/>
            <a:ext cx="3463925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17613">
              <a:spcAft>
                <a:spcPts val="538"/>
              </a:spcAft>
            </a:pPr>
            <a:r>
              <a:rPr lang="ru-RU" sz="1500"/>
              <a:t>Для того, чтобы изменить уровень развития культуры безопасности с реактивного на взаимозависимый, необходимо сфокусироваться на развитии практик и процедур, а также изменении установок и поведения людей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23888" y="4529138"/>
          <a:ext cx="10829924" cy="169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61">
                  <a:extLst>
                    <a:ext uri="{9D8B030D-6E8A-4147-A177-3AD203B41FA5}"/>
                  </a:extLst>
                </a:gridCol>
                <a:gridCol w="2614120">
                  <a:extLst>
                    <a:ext uri="{9D8B030D-6E8A-4147-A177-3AD203B41FA5}"/>
                  </a:extLst>
                </a:gridCol>
                <a:gridCol w="93361">
                  <a:extLst>
                    <a:ext uri="{9D8B030D-6E8A-4147-A177-3AD203B41FA5}"/>
                  </a:extLst>
                </a:gridCol>
                <a:gridCol w="2614120">
                  <a:extLst>
                    <a:ext uri="{9D8B030D-6E8A-4147-A177-3AD203B41FA5}"/>
                  </a:extLst>
                </a:gridCol>
                <a:gridCol w="93361">
                  <a:extLst>
                    <a:ext uri="{9D8B030D-6E8A-4147-A177-3AD203B41FA5}"/>
                  </a:extLst>
                </a:gridCol>
                <a:gridCol w="2614120">
                  <a:extLst>
                    <a:ext uri="{9D8B030D-6E8A-4147-A177-3AD203B41FA5}"/>
                  </a:extLst>
                </a:gridCol>
                <a:gridCol w="93361">
                  <a:extLst>
                    <a:ext uri="{9D8B030D-6E8A-4147-A177-3AD203B41FA5}"/>
                  </a:extLst>
                </a:gridCol>
                <a:gridCol w="2614120">
                  <a:extLst>
                    <a:ext uri="{9D8B030D-6E8A-4147-A177-3AD203B41FA5}"/>
                  </a:extLst>
                </a:gridCol>
              </a:tblGrid>
              <a:tr h="169758">
                <a:tc>
                  <a:txBody>
                    <a:bodyPr/>
                    <a:lstStyle/>
                    <a:p>
                      <a:pPr marL="0" marR="0" indent="0" algn="ctr" defTabSz="6067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kern="0" cap="all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067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0" cap="all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Реактивный</a:t>
                      </a:r>
                    </a:p>
                  </a:txBody>
                  <a:tcPr marL="91330" marR="91330" marT="45660" marB="4566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067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0" cap="all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067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0" cap="all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ЗАВИСИМЫЙ</a:t>
                      </a:r>
                    </a:p>
                  </a:txBody>
                  <a:tcPr marL="91330" marR="91330" marT="45660" marB="4566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067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0" cap="all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067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0" cap="all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НЕЗАВИСИМЫЙ</a:t>
                      </a:r>
                    </a:p>
                  </a:txBody>
                  <a:tcPr marL="91330" marR="91330" marT="45660" marB="4566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067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0" cap="all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067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0" cap="all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ВЗАИМОЗАВИСИМЫЙ</a:t>
                      </a:r>
                    </a:p>
                  </a:txBody>
                  <a:tcPr marL="91330" marR="91330" marT="45660" marB="4566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extLst>
                  <a:ext uri="{0D108BD9-81ED-4DB2-BD59-A6C34878D82A}"/>
                </a:extLst>
              </a:tr>
              <a:tr h="876247">
                <a:tc>
                  <a:txBody>
                    <a:bodyPr/>
                    <a:lstStyle/>
                    <a:p>
                      <a:pPr marL="0" marR="0" indent="0" algn="l" defTabSz="6067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kern="0" dirty="0">
                        <a:solidFill>
                          <a:sysClr val="windowText" lastClr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067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0" dirty="0">
                          <a:solidFill>
                            <a:sysClr val="windowText" lastClr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Большинство работников не вовлечены в развитие системы и процессов безопасности. Выстроена только часть процессов / инструментов по безопасности (либо многие процессы существуют формально). Акцент в деятельности направлен на поиск виновных</a:t>
                      </a:r>
                      <a:r>
                        <a:rPr lang="en-US" sz="1100" b="0" kern="0" dirty="0">
                          <a:solidFill>
                            <a:sysClr val="windowText" lastClr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/</a:t>
                      </a:r>
                      <a:endParaRPr lang="ru-RU" sz="1100" b="0" kern="0" dirty="0">
                        <a:solidFill>
                          <a:sysClr val="windowText" lastClr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330" marR="91330" marT="45660" marB="4566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067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kern="0" dirty="0">
                        <a:solidFill>
                          <a:sysClr val="windowText" lastClr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067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0" dirty="0">
                          <a:solidFill>
                            <a:sysClr val="windowText" lastClr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Ценность безопасности хорошо осознается работниками. Персонал вовлечен в основополагающие процессы </a:t>
                      </a:r>
                      <a:r>
                        <a:rPr lang="en-US" sz="1100" b="0" kern="0" dirty="0">
                          <a:solidFill>
                            <a:sysClr val="windowText" lastClr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1100" b="0" kern="0" dirty="0">
                          <a:solidFill>
                            <a:sysClr val="windowText" lastClr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инструменты (расследование инцидентов, оценка рисков и др.). Акцент на поиск корневых причин происшествий. </a:t>
                      </a:r>
                    </a:p>
                  </a:txBody>
                  <a:tcPr marL="91330" marR="91330" marT="45660" marB="4566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067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kern="0" dirty="0">
                        <a:solidFill>
                          <a:sysClr val="windowText" lastClr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067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0" dirty="0">
                          <a:solidFill>
                            <a:sysClr val="windowText" lastClr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Работники вовлечены в постоянное улучшение безопасности. Акцент в деятельности направлен на проактивное предотвращение инцидентов. Ведется комплексная работа по совершенствованию культуры безопасности подрядчиков.</a:t>
                      </a:r>
                    </a:p>
                  </a:txBody>
                  <a:tcPr marL="91330" marR="91330" marT="45660" marB="4566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067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kern="0" dirty="0">
                        <a:solidFill>
                          <a:sysClr val="windowText" lastClr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067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0" dirty="0">
                          <a:solidFill>
                            <a:sysClr val="windowText" lastClr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Все работники (включая подрядчиков) полностью вовлечены в постоянное улучшение безопасности. Безопасное поведение работников проявляется и внутри, и вне рабочего пространства.</a:t>
                      </a:r>
                    </a:p>
                  </a:txBody>
                  <a:tcPr marL="91330" marR="91330" marT="45660" marB="4566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93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8227" name="Стрелка вправо 5"/>
          <p:cNvSpPr>
            <a:spLocks noChangeArrowheads="1"/>
          </p:cNvSpPr>
          <p:nvPr/>
        </p:nvSpPr>
        <p:spPr bwMode="auto">
          <a:xfrm>
            <a:off x="1055688" y="3906838"/>
            <a:ext cx="9475787" cy="415925"/>
          </a:xfrm>
          <a:prstGeom prst="rightArrow">
            <a:avLst>
              <a:gd name="adj1" fmla="val 50000"/>
              <a:gd name="adj2" fmla="val 4978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ru-RU" sz="3600"/>
          </a:p>
        </p:txBody>
      </p:sp>
      <p:sp>
        <p:nvSpPr>
          <p:cNvPr id="7" name="Прямоугольник 6"/>
          <p:cNvSpPr/>
          <p:nvPr/>
        </p:nvSpPr>
        <p:spPr>
          <a:xfrm>
            <a:off x="8262652" y="1239090"/>
            <a:ext cx="3448336" cy="2668540"/>
          </a:xfrm>
          <a:prstGeom prst="rect">
            <a:avLst/>
          </a:prstGeom>
          <a:solidFill>
            <a:srgbClr val="BA0C2F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Цель</a:t>
            </a:r>
          </a:p>
          <a:p>
            <a:pPr>
              <a:defRPr/>
            </a:pPr>
            <a:endParaRPr lang="ru-RU" sz="20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000" dirty="0">
                <a:solidFill>
                  <a:schemeClr val="bg1"/>
                </a:solidFill>
              </a:rPr>
              <a:t>Снижение уровня травматизма и повышение уровня Культуры Безопасности на предприятии</a:t>
            </a:r>
          </a:p>
          <a:p>
            <a:pPr>
              <a:defRPr/>
            </a:pPr>
            <a:endParaRPr lang="ru-RU" sz="24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3"/>
          <p:cNvSpPr>
            <a:spLocks noGrp="1"/>
          </p:cNvSpPr>
          <p:nvPr>
            <p:ph type="sldNum" sz="quarter" idx="1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4A72638-1045-402D-9BE1-535AE557111B}" type="slidenum">
              <a:rPr lang="ru-RU" altLang="ru-RU" smtClean="0"/>
              <a:pPr/>
              <a:t>5</a:t>
            </a:fld>
            <a:endParaRPr lang="ru-RU" altLang="ru-RU" smtClean="0"/>
          </a:p>
        </p:txBody>
      </p:sp>
      <p:sp>
        <p:nvSpPr>
          <p:cNvPr id="5" name="TextBox 4"/>
          <p:cNvSpPr txBox="1"/>
          <p:nvPr/>
        </p:nvSpPr>
        <p:spPr>
          <a:xfrm>
            <a:off x="623888" y="195263"/>
            <a:ext cx="11087100" cy="8620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500" dirty="0">
                <a:solidFill>
                  <a:schemeClr val="bg2"/>
                </a:solidFill>
                <a:cs typeface="Tahoma" pitchFamily="34" charset="0"/>
              </a:rPr>
              <a:t>Задачи проекта «Развитие культуры безопасности на предприятии»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3888" y="1428911"/>
            <a:ext cx="11087100" cy="4325937"/>
          </a:xfrm>
          <a:prstGeom prst="rect">
            <a:avLst/>
          </a:prstGeom>
          <a:solidFill>
            <a:srgbClr val="BA0C2F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41325">
              <a:defRPr/>
            </a:pPr>
            <a:r>
              <a:rPr lang="ru-RU" sz="2000" dirty="0">
                <a:solidFill>
                  <a:schemeClr val="bg1"/>
                </a:solidFill>
              </a:rPr>
              <a:t>1. Разработать компетенции «Модель лидерства». Использовать Лидерскую практику «Постановка целей в безопасности» для диалога о способах достижения целей и поиска оптимальных решений. Использовать Лидерскую практику «Лидерский визит» руководителями высшего и среднего звена для демонстрации приверженности безопасности и трансляции веры в достижимость нулевого травматизма. </a:t>
            </a:r>
          </a:p>
          <a:p>
            <a:pPr indent="441325">
              <a:defRPr/>
            </a:pPr>
            <a:r>
              <a:rPr lang="ru-RU" sz="2000" dirty="0">
                <a:solidFill>
                  <a:schemeClr val="bg1"/>
                </a:solidFill>
              </a:rPr>
              <a:t>2. Разработать внутренний регламент проведения расследования, ввести понятие корневых и системных причин. Провести обучение в подразделениях.</a:t>
            </a:r>
          </a:p>
          <a:p>
            <a:pPr indent="441325">
              <a:defRPr/>
            </a:pPr>
            <a:r>
              <a:rPr lang="ru-RU" sz="2000" dirty="0">
                <a:solidFill>
                  <a:schemeClr val="bg1"/>
                </a:solidFill>
              </a:rPr>
              <a:t>3. Разработать и установить </a:t>
            </a:r>
            <a:r>
              <a:rPr lang="ru-RU" sz="2000" dirty="0" err="1">
                <a:solidFill>
                  <a:schemeClr val="bg1"/>
                </a:solidFill>
              </a:rPr>
              <a:t>проактивные</a:t>
            </a:r>
            <a:r>
              <a:rPr lang="ru-RU" sz="2000" dirty="0">
                <a:solidFill>
                  <a:schemeClr val="bg1"/>
                </a:solidFill>
              </a:rPr>
              <a:t> показатели наравне с отсекающими (реактивными) . Декомпозировать цель «Ноль травм» на реалистичные задачи, осваивать и отмечать их достижение поэтапно.</a:t>
            </a:r>
          </a:p>
          <a:p>
            <a:pPr indent="441325">
              <a:defRPr/>
            </a:pPr>
            <a:r>
              <a:rPr lang="ru-RU" sz="2000" dirty="0">
                <a:solidFill>
                  <a:schemeClr val="bg1"/>
                </a:solidFill>
              </a:rPr>
              <a:t>4. Выстроить дифференцированную систему мотивации. Развивать программу нематериального поощрения за усилия в развитии Культуры безопасности. 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3"/>
          <p:cNvSpPr>
            <a:spLocks noGrp="1"/>
          </p:cNvSpPr>
          <p:nvPr>
            <p:ph type="sldNum" sz="quarter" idx="1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588DF41-AC65-4543-ABFB-B3B09D348A25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  <p:sp>
        <p:nvSpPr>
          <p:cNvPr id="5" name="TextBox 4"/>
          <p:cNvSpPr txBox="1"/>
          <p:nvPr/>
        </p:nvSpPr>
        <p:spPr>
          <a:xfrm>
            <a:off x="623888" y="195263"/>
            <a:ext cx="11087100" cy="12461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500" dirty="0">
                <a:solidFill>
                  <a:schemeClr val="bg2"/>
                </a:solidFill>
                <a:cs typeface="Tahoma" pitchFamily="34" charset="0"/>
              </a:rPr>
              <a:t>План реализации одной из задач проекта «Развитие культуры безопасности на предприятии» (изменение инструментов мотивации)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68288" y="1506538"/>
          <a:ext cx="11442700" cy="4693920"/>
        </p:xfrm>
        <a:graphic>
          <a:graphicData uri="http://schemas.openxmlformats.org/drawingml/2006/table">
            <a:tbl>
              <a:tblPr/>
              <a:tblGrid>
                <a:gridCol w="3625850"/>
                <a:gridCol w="3705225"/>
                <a:gridCol w="4111625"/>
              </a:tblGrid>
              <a:tr h="877888">
                <a:tc>
                  <a:txBody>
                    <a:bodyPr/>
                    <a:lstStyle/>
                    <a:p>
                      <a:pPr marL="993775" marR="0" lvl="0" indent="0" algn="l" defTabSz="10969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Helvetica Neue Medium"/>
                          <a:cs typeface="Helvetica Neue Medium"/>
                        </a:rPr>
                        <a:t>Настройка существующих инструментов поощрения и наказания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25488" marR="0" lvl="0" indent="0" algn="l" defTabSz="10969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Внедрение новых инструментов материального поощрения</a:t>
                      </a:r>
                    </a:p>
                    <a:p>
                      <a:pPr marL="725488" marR="0" lvl="0" indent="0" algn="l" defTabSz="10969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25488" marR="0" lvl="0" indent="0" algn="l" defTabSz="10969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Внедрение новых инструментов нематериального поощрения </a:t>
                      </a:r>
                    </a:p>
                    <a:p>
                      <a:pPr marL="725488" marR="0" lvl="0" indent="0" algn="l" defTabSz="10969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81413">
                <a:tc>
                  <a:txBody>
                    <a:bodyPr/>
                    <a:lstStyle/>
                    <a:p>
                      <a:pPr marL="274638" marR="0" lvl="0" indent="-274638" algn="just" defTabSz="1471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Определение критериев наказания в зависимости от серьезности нарушения и количества ранее допущенных нарушений</a:t>
                      </a:r>
                    </a:p>
                    <a:p>
                      <a:pPr marL="274638" marR="0" lvl="0" indent="-274638" algn="just" defTabSz="1471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Пересмотр критериев, по которым присуждаются награды (не только в области ОТ) с целью дополнения их  показателями по ОТ:</a:t>
                      </a:r>
                    </a:p>
                    <a:p>
                      <a:pPr marL="652463" marR="0" lvl="1" indent="-227013" algn="l" defTabSz="1471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Грамота </a:t>
                      </a:r>
                    </a:p>
                    <a:p>
                      <a:pPr marL="652463" marR="0" lvl="1" indent="-227013" algn="l" defTabSz="1471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Благодарственное письмо</a:t>
                      </a:r>
                    </a:p>
                    <a:p>
                      <a:pPr marL="652463" marR="0" lvl="1" indent="-227013" algn="l" defTabSz="1471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Доска почета </a:t>
                      </a:r>
                    </a:p>
                    <a:p>
                      <a:pPr marL="652463" marR="0" lvl="1" indent="-227013" algn="just" defTabSz="147161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Цель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: определение действий, за которые работник может получить наказание или поощрение в существующих инструментах мотивации.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CBCD"/>
                    </a:solidFill>
                  </a:tcPr>
                </a:tc>
                <a:tc>
                  <a:txBody>
                    <a:bodyPr/>
                    <a:lstStyle/>
                    <a:p>
                      <a:pPr marL="274638" marR="0" lvl="0" indent="-274638" algn="just" defTabSz="1471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Внедрение премирования за проактивные показатели по ОТ для руководителей структурных подразделений.</a:t>
                      </a:r>
                    </a:p>
                    <a:p>
                      <a:pPr marL="274638" marR="0" lvl="0" indent="-274638" algn="just" defTabSz="1471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Внедрение премирования за усилия работника  в улучшениях по безопасности:</a:t>
                      </a:r>
                    </a:p>
                    <a:p>
                      <a:pPr marL="652463" marR="0" lvl="1" indent="-227013" algn="l" defTabSz="1471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подаче ППУ;</a:t>
                      </a:r>
                    </a:p>
                    <a:p>
                      <a:pPr marL="652463" marR="0" lvl="1" indent="-227013" algn="l" defTabSz="1471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выявление и устранение рисков;</a:t>
                      </a:r>
                    </a:p>
                    <a:p>
                      <a:pPr marL="652463" marR="0" lvl="1" indent="-227013" algn="l" defTabSz="1471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сообщения об опасных ситуациях;</a:t>
                      </a:r>
                    </a:p>
                    <a:p>
                      <a:pPr marL="652463" marR="0" lvl="1" indent="-227013" algn="l" defTabSz="1471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участие в значимых проектах по повышению культуры безопасности.</a:t>
                      </a:r>
                    </a:p>
                    <a:p>
                      <a:pPr marL="274638" marR="0" lvl="0" indent="-274638" algn="just" defTabSz="147161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Цель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: вовлечь широкий круг сотрудников в развитие культуры безопасного поведения.</a:t>
                      </a:r>
                    </a:p>
                    <a:p>
                      <a:pPr marL="274638" marR="0" lvl="0" indent="-274638" algn="l" defTabSz="1471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CBCD"/>
                    </a:solidFill>
                  </a:tcPr>
                </a:tc>
                <a:tc>
                  <a:txBody>
                    <a:bodyPr/>
                    <a:lstStyle/>
                    <a:p>
                      <a:pPr marL="274638" marR="0" lvl="0" indent="-274638" algn="just" defTabSz="1471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Внедрение знаков (отметки, наклейки на спецодежду, каску) вручаемых работнику за безопасные действия. Знак вручается во время или по результатам обхода / поведенческого аудита безопасности. Накопленные знаки можно обменять на корпоративные сувениры с символикой культуры безопасного поведения.  </a:t>
                      </a:r>
                    </a:p>
                    <a:p>
                      <a:pPr marL="274638" marR="0" lvl="0" indent="-274638" algn="l" defTabSz="1471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Введение знака отличия для сотрудников, прошедших базовый набор программ обучения по развитию лидерства.</a:t>
                      </a:r>
                    </a:p>
                    <a:p>
                      <a:pPr marL="274638" marR="0" lvl="0" indent="-274638" algn="l" defTabSz="1471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При рассмотрении кандидатуры на вышестоящую должность оценивать вклад сотрудника в развитие безопасности.</a:t>
                      </a:r>
                    </a:p>
                    <a:p>
                      <a:pPr marL="274638" marR="0" lvl="0" indent="-274638" algn="l" defTabSz="1471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Цель: </a:t>
                      </a: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поощрять не только уникальные достижения, но и первые шаги в развитии безопасности на предприятиях.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CBCD"/>
                    </a:solidFill>
                  </a:tcPr>
                </a:tc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 l="10727" t="4341" r="11517" b="18692"/>
          <a:stretch/>
        </p:blipFill>
        <p:spPr>
          <a:xfrm>
            <a:off x="392696" y="1641845"/>
            <a:ext cx="758187" cy="75048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 l="7077" t="3806" r="6865" b="18595"/>
          <a:stretch/>
        </p:blipFill>
        <p:spPr>
          <a:xfrm>
            <a:off x="4008364" y="1641845"/>
            <a:ext cx="724876" cy="65363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 l="7965" t="5329" r="7965" b="18495"/>
          <a:stretch/>
        </p:blipFill>
        <p:spPr>
          <a:xfrm>
            <a:off x="7653077" y="1720147"/>
            <a:ext cx="634951" cy="5753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09600" y="280988"/>
            <a:ext cx="10971213" cy="11699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2400" smtClean="0">
                <a:solidFill>
                  <a:srgbClr val="DB0029"/>
                </a:solidFill>
              </a:rPr>
              <a:t>Развитие культуры применения СИЗ глаз на предприятии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79400" y="3357563"/>
            <a:ext cx="4562475" cy="2398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ru-RU" sz="1600" dirty="0" smtClean="0"/>
              <a:t>	На производстве основная проблема людей с отклонением зрения - неудобство ношения корригирующих и защитных очков совместно, и часто именно корригирующие очки используют для работы и защиты глаз, что крайне </a:t>
            </a:r>
            <a:r>
              <a:rPr lang="ru-RU" sz="1600" dirty="0" smtClean="0"/>
              <a:t>неверно</a:t>
            </a:r>
            <a:r>
              <a:rPr lang="ru-RU" sz="1600" dirty="0" smtClean="0"/>
              <a:t>. Корригирующие очки не являются СИЗ и в случае нештатной ситуации могут усугубить </a:t>
            </a:r>
            <a:r>
              <a:rPr lang="ru-RU" sz="1600" dirty="0" err="1" smtClean="0"/>
              <a:t>последсвия</a:t>
            </a:r>
            <a:r>
              <a:rPr lang="ru-RU" sz="1600" dirty="0" smtClean="0"/>
              <a:t>.</a:t>
            </a:r>
          </a:p>
          <a:p>
            <a:pPr>
              <a:lnSpc>
                <a:spcPct val="80000"/>
              </a:lnSpc>
            </a:pPr>
            <a:endParaRPr lang="ru-RU" sz="1600" dirty="0" smtClean="0">
              <a:latin typeface="Myriad Pro" charset="0"/>
            </a:endParaRPr>
          </a:p>
        </p:txBody>
      </p:sp>
      <p:pic>
        <p:nvPicPr>
          <p:cNvPr id="21508" name="Picture 4" descr="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6350" y="866775"/>
            <a:ext cx="2301875" cy="2301875"/>
          </a:xfrm>
          <a:prstGeom prst="rect">
            <a:avLst/>
          </a:prstGeom>
          <a:noFill/>
        </p:spPr>
      </p:pic>
      <p:pic>
        <p:nvPicPr>
          <p:cNvPr id="21509" name="Picture 5" descr="o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9263" y="866775"/>
            <a:ext cx="5684837" cy="4081463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694363" y="4948238"/>
            <a:ext cx="4562475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90588" lvl="1" indent="-342900">
              <a:lnSpc>
                <a:spcPct val="80000"/>
              </a:lnSpc>
              <a:spcBef>
                <a:spcPct val="20000"/>
              </a:spcBef>
            </a:pPr>
            <a:r>
              <a:rPr lang="ru-RU" sz="1600" b="0">
                <a:latin typeface="Arial" charset="0"/>
              </a:rPr>
              <a:t>	Решение, позволившее привить культуру применения СИЗ  глаз в 2023 году: закупка, производство и выдача индивидуальных защитных корригирующих очков</a:t>
            </a:r>
            <a:endParaRPr lang="ru-RU" sz="1200" b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6"/>
          <p:cNvSpPr txBox="1">
            <a:spLocks noChangeArrowheads="1"/>
          </p:cNvSpPr>
          <p:nvPr/>
        </p:nvSpPr>
        <p:spPr bwMode="auto">
          <a:xfrm>
            <a:off x="1323975" y="2765425"/>
            <a:ext cx="66754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6400"/>
              </a:lnSpc>
            </a:pPr>
            <a:r>
              <a:rPr lang="ru-RU" sz="2300">
                <a:solidFill>
                  <a:srgbClr val="616C72"/>
                </a:solidFill>
                <a:cs typeface="Tahoma" pitchFamily="34" charset="0"/>
              </a:rPr>
              <a:t>Спасибо за внимание!</a:t>
            </a:r>
          </a:p>
        </p:txBody>
      </p:sp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1323975" y="5989638"/>
            <a:ext cx="29416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">
                <a:solidFill>
                  <a:srgbClr val="B5B5B5"/>
                </a:solidFill>
                <a:cs typeface="Tahoma" pitchFamily="34" charset="0"/>
              </a:rPr>
              <a:t>202</a:t>
            </a:r>
            <a:r>
              <a:rPr lang="en-US" sz="800">
                <a:solidFill>
                  <a:srgbClr val="B5B5B5"/>
                </a:solidFill>
                <a:cs typeface="Tahoma" pitchFamily="34" charset="0"/>
              </a:rPr>
              <a:t>3</a:t>
            </a:r>
            <a:endParaRPr lang="ru-RU" sz="800">
              <a:solidFill>
                <a:srgbClr val="B5B5B5"/>
              </a:solidFill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ложка">
  <a:themeElements>
    <a:clrScheme name="Другая 1">
      <a:dk1>
        <a:sysClr val="windowText" lastClr="000000"/>
      </a:dk1>
      <a:lt1>
        <a:sysClr val="window" lastClr="FFFFFF"/>
      </a:lt1>
      <a:dk2>
        <a:srgbClr val="5C6064"/>
      </a:dk2>
      <a:lt2>
        <a:srgbClr val="EEECE1"/>
      </a:lt2>
      <a:accent1>
        <a:srgbClr val="BA0C2F"/>
      </a:accent1>
      <a:accent2>
        <a:srgbClr val="8A2432"/>
      </a:accent2>
      <a:accent3>
        <a:srgbClr val="D0043C"/>
      </a:accent3>
      <a:accent4>
        <a:srgbClr val="DDDDDD"/>
      </a:accent4>
      <a:accent5>
        <a:srgbClr val="606064"/>
      </a:accent5>
      <a:accent6>
        <a:srgbClr val="A5A5A5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Ростсельмаш Основа">
      <a:dk1>
        <a:sysClr val="windowText" lastClr="000000"/>
      </a:dk1>
      <a:lt1>
        <a:sysClr val="window" lastClr="FFFFFF"/>
      </a:lt1>
      <a:dk2>
        <a:srgbClr val="5C6064"/>
      </a:dk2>
      <a:lt2>
        <a:srgbClr val="BA0C2F"/>
      </a:lt2>
      <a:accent1>
        <a:srgbClr val="F90029"/>
      </a:accent1>
      <a:accent2>
        <a:srgbClr val="8A2432"/>
      </a:accent2>
      <a:accent3>
        <a:srgbClr val="D0043C"/>
      </a:accent3>
      <a:accent4>
        <a:srgbClr val="DDDDDD"/>
      </a:accent4>
      <a:accent5>
        <a:srgbClr val="6D6E70"/>
      </a:accent5>
      <a:accent6>
        <a:srgbClr val="A5A5A5"/>
      </a:accent6>
      <a:hlink>
        <a:srgbClr val="0000FF"/>
      </a:hlink>
      <a:folHlink>
        <a:srgbClr val="800080"/>
      </a:folHlink>
    </a:clrScheme>
    <a:fontScheme name="РСМ Презентация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51750</TotalTime>
  <Words>646</Words>
  <Application>Microsoft Office PowerPoint</Application>
  <PresentationFormat>Произвольный</PresentationFormat>
  <Paragraphs>69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Tahoma</vt:lpstr>
      <vt:lpstr>Arial</vt:lpstr>
      <vt:lpstr>Myriad Pro</vt:lpstr>
      <vt:lpstr>Helvetica Neue Medium</vt:lpstr>
      <vt:lpstr>Wingdings</vt:lpstr>
      <vt:lpstr>Обложка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Развитие культуры применения СИЗ глаз на предприятии</vt:lpstr>
      <vt:lpstr>Слайд 8</vt:lpstr>
    </vt:vector>
  </TitlesOfParts>
  <Company>rsm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Рябов Андрей Сергеевич</dc:creator>
  <cp:lastModifiedBy>004017</cp:lastModifiedBy>
  <cp:revision>2147</cp:revision>
  <cp:lastPrinted>2022-01-27T16:19:27Z</cp:lastPrinted>
  <dcterms:created xsi:type="dcterms:W3CDTF">2011-01-27T08:48:28Z</dcterms:created>
  <dcterms:modified xsi:type="dcterms:W3CDTF">2024-04-17T08:29:07Z</dcterms:modified>
</cp:coreProperties>
</file>