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59" r:id="rId5"/>
    <p:sldId id="258" r:id="rId6"/>
    <p:sldId id="262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278" userDrawn="1">
          <p15:clr>
            <a:srgbClr val="A4A3A4"/>
          </p15:clr>
        </p15:guide>
        <p15:guide id="5" orient="horz" pos="4042" userDrawn="1">
          <p15:clr>
            <a:srgbClr val="A4A3A4"/>
          </p15:clr>
        </p15:guide>
        <p15:guide id="6" pos="7680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CC3"/>
    <a:srgbClr val="82A1DA"/>
    <a:srgbClr val="386AC0"/>
    <a:srgbClr val="396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98" d="100"/>
          <a:sy n="98" d="100"/>
        </p:scale>
        <p:origin x="936" y="114"/>
      </p:cViewPr>
      <p:guideLst>
        <p:guide orient="horz" pos="2160"/>
        <p:guide pos="7355"/>
        <p:guide pos="325"/>
        <p:guide orient="horz" pos="278"/>
        <p:guide orient="horz" pos="4042"/>
        <p:guide pos="76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773B-C504-4719-957F-E2BCF71C196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341-A510-4DD0-ABD6-8A9483C3F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0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773B-C504-4719-957F-E2BCF71C196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341-A510-4DD0-ABD6-8A9483C3F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5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773B-C504-4719-957F-E2BCF71C196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341-A510-4DD0-ABD6-8A9483C3F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0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773B-C504-4719-957F-E2BCF71C196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341-A510-4DD0-ABD6-8A9483C3F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1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773B-C504-4719-957F-E2BCF71C196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341-A510-4DD0-ABD6-8A9483C3F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2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773B-C504-4719-957F-E2BCF71C196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341-A510-4DD0-ABD6-8A9483C3F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773B-C504-4719-957F-E2BCF71C196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341-A510-4DD0-ABD6-8A9483C3F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4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773B-C504-4719-957F-E2BCF71C196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341-A510-4DD0-ABD6-8A9483C3F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63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773B-C504-4719-957F-E2BCF71C196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341-A510-4DD0-ABD6-8A9483C3F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773B-C504-4719-957F-E2BCF71C196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341-A510-4DD0-ABD6-8A9483C3F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2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773B-C504-4719-957F-E2BCF71C196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6341-A510-4DD0-ABD6-8A9483C3F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2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5773B-C504-4719-957F-E2BCF71C196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26341-A510-4DD0-ABD6-8A9483C3F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8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6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s://mosbuild.com/static/6da179eefbc37254a36c9f6c4fb1d784/64756/unitil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458"/>
          <a:stretch>
            <a:fillRect/>
          </a:stretch>
        </p:blipFill>
        <p:spPr bwMode="auto">
          <a:xfrm>
            <a:off x="527513" y="1548347"/>
            <a:ext cx="5217967" cy="1613905"/>
          </a:xfrm>
          <a:custGeom>
            <a:avLst/>
            <a:gdLst>
              <a:gd name="connsiteX0" fmla="*/ 0 w 7541594"/>
              <a:gd name="connsiteY0" fmla="*/ 0 h 2332598"/>
              <a:gd name="connsiteX1" fmla="*/ 7541594 w 7541594"/>
              <a:gd name="connsiteY1" fmla="*/ 0 h 2332598"/>
              <a:gd name="connsiteX2" fmla="*/ 7541594 w 7541594"/>
              <a:gd name="connsiteY2" fmla="*/ 2332598 h 2332598"/>
              <a:gd name="connsiteX3" fmla="*/ 0 w 7541594"/>
              <a:gd name="connsiteY3" fmla="*/ 2332598 h 233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1594" h="2332598">
                <a:moveTo>
                  <a:pt x="0" y="0"/>
                </a:moveTo>
                <a:lnTo>
                  <a:pt x="7541594" y="0"/>
                </a:lnTo>
                <a:lnTo>
                  <a:pt x="7541594" y="2332598"/>
                </a:lnTo>
                <a:lnTo>
                  <a:pt x="0" y="23325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7513" y="3029391"/>
            <a:ext cx="5682646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Лидер керамической</a:t>
            </a: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отрасли</a:t>
            </a:r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5" t="2375" r="9490" b="13034"/>
          <a:stretch/>
        </p:blipFill>
        <p:spPr>
          <a:xfrm>
            <a:off x="6737672" y="-827767"/>
            <a:ext cx="6366131" cy="6366132"/>
          </a:xfrm>
          <a:custGeom>
            <a:avLst/>
            <a:gdLst>
              <a:gd name="connsiteX0" fmla="*/ 3852695 w 7705391"/>
              <a:gd name="connsiteY0" fmla="*/ 0 h 7705392"/>
              <a:gd name="connsiteX1" fmla="*/ 7705391 w 7705391"/>
              <a:gd name="connsiteY1" fmla="*/ 3852696 h 7705392"/>
              <a:gd name="connsiteX2" fmla="*/ 3852695 w 7705391"/>
              <a:gd name="connsiteY2" fmla="*/ 7705392 h 7705392"/>
              <a:gd name="connsiteX3" fmla="*/ 0 w 7705391"/>
              <a:gd name="connsiteY3" fmla="*/ 3852696 h 7705392"/>
              <a:gd name="connsiteX4" fmla="*/ 3852695 w 7705391"/>
              <a:gd name="connsiteY4" fmla="*/ 0 h 770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5391" h="7705392">
                <a:moveTo>
                  <a:pt x="3852695" y="0"/>
                </a:moveTo>
                <a:cubicBezTo>
                  <a:pt x="5980480" y="0"/>
                  <a:pt x="7705391" y="1724911"/>
                  <a:pt x="7705391" y="3852696"/>
                </a:cubicBezTo>
                <a:cubicBezTo>
                  <a:pt x="7705391" y="5980481"/>
                  <a:pt x="5980480" y="7705392"/>
                  <a:pt x="3852695" y="7705392"/>
                </a:cubicBezTo>
                <a:cubicBezTo>
                  <a:pt x="1724910" y="7705392"/>
                  <a:pt x="0" y="5980481"/>
                  <a:pt x="0" y="3852696"/>
                </a:cubicBezTo>
                <a:cubicBezTo>
                  <a:pt x="0" y="1724911"/>
                  <a:pt x="1724910" y="0"/>
                  <a:pt x="3852695" y="0"/>
                </a:cubicBezTo>
                <a:close/>
              </a:path>
            </a:pathLst>
          </a:custGeom>
          <a:ln w="101600">
            <a:solidFill>
              <a:schemeClr val="bg1"/>
            </a:solidFill>
          </a:ln>
        </p:spPr>
      </p:pic>
      <p:grpSp>
        <p:nvGrpSpPr>
          <p:cNvPr id="16" name="Группа 15"/>
          <p:cNvGrpSpPr/>
          <p:nvPr/>
        </p:nvGrpSpPr>
        <p:grpSpPr>
          <a:xfrm>
            <a:off x="515938" y="4842043"/>
            <a:ext cx="5583166" cy="1287253"/>
            <a:chOff x="515938" y="4842043"/>
            <a:chExt cx="5583166" cy="1287253"/>
          </a:xfrm>
        </p:grpSpPr>
        <p:sp>
          <p:nvSpPr>
            <p:cNvPr id="20" name="TextBox 19"/>
            <p:cNvSpPr txBox="1"/>
            <p:nvPr/>
          </p:nvSpPr>
          <p:spPr>
            <a:xfrm>
              <a:off x="515938" y="4842043"/>
              <a:ext cx="1724831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6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2600</a:t>
              </a:r>
              <a:endParaRPr lang="ru-RU" sz="6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8739" y="4842043"/>
              <a:ext cx="431208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60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ru-RU" dirty="0"/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5938" y="5538365"/>
              <a:ext cx="1954061" cy="2954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сотрудников</a:t>
              </a:r>
              <a:endParaRPr lang="ru-RU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28739" y="5538365"/>
              <a:ext cx="2970365" cy="5909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</a:t>
              </a:r>
              <a:r>
                <a:rPr lang="ru-RU" sz="2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роизводственные </a:t>
              </a:r>
              <a:br>
                <a:rPr lang="ru-RU" sz="2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2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площадки</a:t>
              </a:r>
              <a:endParaRPr lang="ru-RU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9591040" y="5884631"/>
            <a:ext cx="2984817" cy="532301"/>
          </a:xfrm>
          <a:prstGeom prst="roundRect">
            <a:avLst>
              <a:gd name="adj" fmla="val 2172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396CC3"/>
                </a:solidFill>
                <a:latin typeface="Century Gothic" panose="020B0502020202020204" pitchFamily="34" charset="0"/>
              </a:rPr>
              <a:t> Апрель 2024</a:t>
            </a:r>
            <a:endParaRPr lang="ru-RU" sz="2400" dirty="0">
              <a:solidFill>
                <a:srgbClr val="396CC3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15939" y="441325"/>
            <a:ext cx="446301" cy="473075"/>
          </a:xfrm>
          <a:prstGeom prst="roundRect">
            <a:avLst>
              <a:gd name="adj" fmla="val 2172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96CC3"/>
                </a:solidFill>
                <a:latin typeface="Century Gothic" panose="020B0502020202020204" pitchFamily="34" charset="0"/>
              </a:rPr>
              <a:t>1</a:t>
            </a:r>
            <a:endParaRPr lang="ru-RU" dirty="0">
              <a:solidFill>
                <a:srgbClr val="396CC3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46483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77027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07571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38115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168659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699203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229744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96CC3"/>
                </a:solidFill>
                <a:latin typeface="Century Gothic" panose="020B0502020202020204" pitchFamily="34" charset="0"/>
              </a:rPr>
              <a:t>8</a:t>
            </a:r>
            <a:endParaRPr lang="ru-RU" dirty="0">
              <a:solidFill>
                <a:srgbClr val="396CC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1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981440" y="0"/>
            <a:ext cx="3210559" cy="6858000"/>
          </a:xfrm>
          <a:prstGeom prst="rect">
            <a:avLst/>
          </a:prstGeom>
          <a:solidFill>
            <a:srgbClr val="396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7838" y="2081962"/>
            <a:ext cx="45079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Century Gothic" panose="020B0502020202020204" pitchFamily="34" charset="0"/>
              </a:rPr>
              <a:t>Меня зовут</a:t>
            </a:r>
            <a:br>
              <a:rPr lang="ru-RU" sz="3200" dirty="0" smtClean="0">
                <a:latin typeface="Century Gothic" panose="020B0502020202020204" pitchFamily="34" charset="0"/>
              </a:rPr>
            </a:br>
            <a:r>
              <a:rPr lang="ru-RU" sz="3200" dirty="0" smtClean="0">
                <a:latin typeface="Century Gothic" panose="020B0502020202020204" pitchFamily="34" charset="0"/>
              </a:rPr>
              <a:t>Евгения Шелемякина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717" y="3684644"/>
            <a:ext cx="6854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Century Gothic" panose="020B0502020202020204" pitchFamily="34" charset="0"/>
              </a:rPr>
              <a:t>Я </a:t>
            </a:r>
            <a:r>
              <a:rPr lang="ru-RU" sz="4000" b="1" i="1" dirty="0" smtClean="0">
                <a:latin typeface="Century Gothic" panose="020B0502020202020204" pitchFamily="34" charset="0"/>
              </a:rPr>
              <a:t>помогаю работодателю защищать жизнь </a:t>
            </a:r>
            <a:br>
              <a:rPr lang="ru-RU" sz="4000" b="1" i="1" dirty="0" smtClean="0">
                <a:latin typeface="Century Gothic" panose="020B0502020202020204" pitchFamily="34" charset="0"/>
              </a:rPr>
            </a:br>
            <a:r>
              <a:rPr lang="ru-RU" sz="4000" b="1" i="1" dirty="0" smtClean="0">
                <a:latin typeface="Century Gothic" panose="020B0502020202020204" pitchFamily="34" charset="0"/>
              </a:rPr>
              <a:t>и здоровье работников</a:t>
            </a:r>
            <a:endParaRPr lang="ru-RU" sz="4000" b="1" i="1" dirty="0">
              <a:latin typeface="Century Gothic" panose="020B0502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591040" y="5884631"/>
            <a:ext cx="2984817" cy="532301"/>
          </a:xfrm>
          <a:prstGeom prst="roundRect">
            <a:avLst>
              <a:gd name="adj" fmla="val 2172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396CC3"/>
                </a:solidFill>
                <a:latin typeface="Century Gothic" panose="020B0502020202020204" pitchFamily="34" charset="0"/>
              </a:rPr>
              <a:t> Апрель 2024</a:t>
            </a:r>
            <a:endParaRPr lang="ru-RU" sz="2400" dirty="0">
              <a:solidFill>
                <a:srgbClr val="396CC3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-1452881" y="3332480"/>
            <a:ext cx="6789930" cy="106088"/>
          </a:xfrm>
          <a:prstGeom prst="roundRect">
            <a:avLst>
              <a:gd name="adj" fmla="val 50000"/>
            </a:avLst>
          </a:prstGeom>
          <a:solidFill>
            <a:srgbClr val="396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5939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46483" y="441325"/>
            <a:ext cx="446301" cy="473075"/>
          </a:xfrm>
          <a:prstGeom prst="roundRect">
            <a:avLst>
              <a:gd name="adj" fmla="val 21722"/>
            </a:avLst>
          </a:prstGeom>
          <a:solidFill>
            <a:schemeClr val="bg1"/>
          </a:solidFill>
          <a:ln>
            <a:solidFill>
              <a:srgbClr val="396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77027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07571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38115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168659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699203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229744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96CC3"/>
                </a:solidFill>
                <a:latin typeface="Century Gothic" panose="020B0502020202020204" pitchFamily="34" charset="0"/>
              </a:rPr>
              <a:t>8</a:t>
            </a:r>
            <a:endParaRPr lang="ru-RU" dirty="0">
              <a:solidFill>
                <a:srgbClr val="396CC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7" r="10969" b="33180"/>
          <a:stretch>
            <a:fillRect/>
          </a:stretch>
        </p:blipFill>
        <p:spPr>
          <a:xfrm>
            <a:off x="6774366" y="827789"/>
            <a:ext cx="4506610" cy="4521702"/>
          </a:xfrm>
          <a:custGeom>
            <a:avLst/>
            <a:gdLst>
              <a:gd name="connsiteX0" fmla="*/ 2466815 w 4950207"/>
              <a:gd name="connsiteY0" fmla="*/ 0 h 4966784"/>
              <a:gd name="connsiteX1" fmla="*/ 4950207 w 4950207"/>
              <a:gd name="connsiteY1" fmla="*/ 2483392 h 4966784"/>
              <a:gd name="connsiteX2" fmla="*/ 2466815 w 4950207"/>
              <a:gd name="connsiteY2" fmla="*/ 4966784 h 4966784"/>
              <a:gd name="connsiteX3" fmla="*/ 33877 w 4950207"/>
              <a:gd name="connsiteY3" fmla="*/ 2983882 h 4966784"/>
              <a:gd name="connsiteX4" fmla="*/ 0 w 4950207"/>
              <a:gd name="connsiteY4" fmla="*/ 2761912 h 4966784"/>
              <a:gd name="connsiteX5" fmla="*/ 0 w 4950207"/>
              <a:gd name="connsiteY5" fmla="*/ 2204873 h 4966784"/>
              <a:gd name="connsiteX6" fmla="*/ 33877 w 4950207"/>
              <a:gd name="connsiteY6" fmla="*/ 1982902 h 4966784"/>
              <a:gd name="connsiteX7" fmla="*/ 2466815 w 4950207"/>
              <a:gd name="connsiteY7" fmla="*/ 0 h 496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0207" h="4966784">
                <a:moveTo>
                  <a:pt x="2466815" y="0"/>
                </a:moveTo>
                <a:cubicBezTo>
                  <a:pt x="3838355" y="0"/>
                  <a:pt x="4950207" y="1111852"/>
                  <a:pt x="4950207" y="2483392"/>
                </a:cubicBezTo>
                <a:cubicBezTo>
                  <a:pt x="4950207" y="3854932"/>
                  <a:pt x="3838355" y="4966784"/>
                  <a:pt x="2466815" y="4966784"/>
                </a:cubicBezTo>
                <a:cubicBezTo>
                  <a:pt x="1266718" y="4966784"/>
                  <a:pt x="265444" y="4115523"/>
                  <a:pt x="33877" y="2983882"/>
                </a:cubicBezTo>
                <a:lnTo>
                  <a:pt x="0" y="2761912"/>
                </a:lnTo>
                <a:lnTo>
                  <a:pt x="0" y="2204873"/>
                </a:lnTo>
                <a:lnTo>
                  <a:pt x="33877" y="1982902"/>
                </a:lnTo>
                <a:cubicBezTo>
                  <a:pt x="265444" y="851262"/>
                  <a:pt x="1266718" y="0"/>
                  <a:pt x="2466815" y="0"/>
                </a:cubicBezTo>
                <a:close/>
              </a:path>
            </a:pathLst>
          </a:custGeom>
          <a:ln w="889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5514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  <p:bldP spid="21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014" y="1368223"/>
            <a:ext cx="3491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Наши цели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0912" y="0"/>
            <a:ext cx="4641087" cy="6858000"/>
          </a:xfrm>
          <a:prstGeom prst="rect">
            <a:avLst/>
          </a:prstGeom>
          <a:solidFill>
            <a:srgbClr val="396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8" y="-135319"/>
            <a:ext cx="4660392" cy="699332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524026" y="2681347"/>
            <a:ext cx="6634474" cy="1569660"/>
            <a:chOff x="524026" y="2356280"/>
            <a:chExt cx="6634474" cy="1569660"/>
          </a:xfrm>
        </p:grpSpPr>
        <p:sp>
          <p:nvSpPr>
            <p:cNvPr id="10" name="TextBox 9"/>
            <p:cNvSpPr txBox="1"/>
            <p:nvPr/>
          </p:nvSpPr>
          <p:spPr>
            <a:xfrm>
              <a:off x="677306" y="2356280"/>
              <a:ext cx="64811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Century Gothic" panose="020B0502020202020204" pitchFamily="34" charset="0"/>
                </a:rPr>
                <a:t>Построить систему своевременного </a:t>
              </a:r>
              <a:br>
                <a:rPr lang="ru-RU" sz="2400" dirty="0" smtClean="0">
                  <a:latin typeface="Century Gothic" panose="020B0502020202020204" pitchFamily="34" charset="0"/>
                </a:rPr>
              </a:br>
              <a:r>
                <a:rPr lang="ru-RU" sz="2400" dirty="0" smtClean="0">
                  <a:latin typeface="Century Gothic" panose="020B0502020202020204" pitchFamily="34" charset="0"/>
                </a:rPr>
                <a:t>и качественного обеспечения работников </a:t>
              </a:r>
              <a:r>
                <a:rPr lang="ru-RU" sz="2400" dirty="0" smtClean="0">
                  <a:latin typeface="Century Gothic" panose="020B0502020202020204" pitchFamily="34" charset="0"/>
                </a:rPr>
                <a:t>средствами индивидуальной защиты (далее- СИЗ)</a:t>
              </a:r>
              <a:endParaRPr lang="ru-RU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15" name="Прямоугольник 14"/>
            <p:cNvSpPr>
              <a:spLocks noChangeAspect="1"/>
            </p:cNvSpPr>
            <p:nvPr/>
          </p:nvSpPr>
          <p:spPr>
            <a:xfrm>
              <a:off x="524026" y="2488412"/>
              <a:ext cx="144000" cy="144000"/>
            </a:xfrm>
            <a:prstGeom prst="rect">
              <a:avLst/>
            </a:prstGeom>
            <a:solidFill>
              <a:srgbClr val="396C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24026" y="4486914"/>
            <a:ext cx="6634474" cy="830997"/>
            <a:chOff x="524026" y="2356280"/>
            <a:chExt cx="6634474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677306" y="2356280"/>
              <a:ext cx="64811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Century Gothic" panose="020B0502020202020204" pitchFamily="34" charset="0"/>
                </a:rPr>
                <a:t>Полноценно и качественно обучить работников правилам охраны труда</a:t>
              </a:r>
              <a:endParaRPr lang="ru-RU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Прямоугольник 17"/>
            <p:cNvSpPr>
              <a:spLocks noChangeAspect="1"/>
            </p:cNvSpPr>
            <p:nvPr/>
          </p:nvSpPr>
          <p:spPr>
            <a:xfrm>
              <a:off x="524026" y="2488412"/>
              <a:ext cx="144000" cy="144000"/>
            </a:xfrm>
            <a:prstGeom prst="rect">
              <a:avLst/>
            </a:prstGeom>
            <a:solidFill>
              <a:srgbClr val="396C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-294640" y="5884374"/>
            <a:ext cx="2984817" cy="532301"/>
          </a:xfrm>
          <a:prstGeom prst="roundRect">
            <a:avLst>
              <a:gd name="adj" fmla="val 21722"/>
            </a:avLst>
          </a:prstGeom>
          <a:solidFill>
            <a:srgbClr val="396C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Апрель 2024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325121" y="2326640"/>
            <a:ext cx="6789930" cy="106088"/>
          </a:xfrm>
          <a:prstGeom prst="roundRect">
            <a:avLst>
              <a:gd name="adj" fmla="val 50000"/>
            </a:avLst>
          </a:prstGeom>
          <a:solidFill>
            <a:srgbClr val="396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5939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46483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77027" y="441325"/>
            <a:ext cx="446301" cy="473075"/>
          </a:xfrm>
          <a:prstGeom prst="roundRect">
            <a:avLst>
              <a:gd name="adj" fmla="val 21722"/>
            </a:avLst>
          </a:prstGeom>
          <a:solidFill>
            <a:schemeClr val="bg1"/>
          </a:solidFill>
          <a:ln>
            <a:solidFill>
              <a:srgbClr val="396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07571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38115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168659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699203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229744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96CC3"/>
                </a:solidFill>
                <a:latin typeface="Century Gothic" panose="020B0502020202020204" pitchFamily="34" charset="0"/>
              </a:rPr>
              <a:t>8</a:t>
            </a:r>
            <a:endParaRPr lang="ru-RU" dirty="0">
              <a:solidFill>
                <a:srgbClr val="396CC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2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3414" y="981737"/>
            <a:ext cx="7213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Для реализации целей мы: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026" y="1644228"/>
            <a:ext cx="963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Внедрили аутсорсинг СИЗ компанией «Восток Сервис»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0" y="4045613"/>
            <a:ext cx="12192000" cy="2849710"/>
            <a:chOff x="0" y="4045613"/>
            <a:chExt cx="12192000" cy="284971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4383079"/>
              <a:ext cx="12192000" cy="2512244"/>
            </a:xfrm>
            <a:prstGeom prst="rect">
              <a:avLst/>
            </a:prstGeom>
            <a:solidFill>
              <a:srgbClr val="396C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660" y="4045613"/>
              <a:ext cx="4579484" cy="261173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03843" y="2050379"/>
            <a:ext cx="1572356" cy="707886"/>
            <a:chOff x="503843" y="1726017"/>
            <a:chExt cx="1572356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1070796" y="1726017"/>
              <a:ext cx="10054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latin typeface="Century Gothic" panose="020B0502020202020204" pitchFamily="34" charset="0"/>
                </a:rPr>
                <a:t>ШК</a:t>
              </a:r>
              <a:endParaRPr lang="ru-RU" sz="4000" dirty="0">
                <a:latin typeface="Century Gothic" panose="020B0502020202020204" pitchFamily="34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43" y="1831273"/>
              <a:ext cx="561685" cy="561685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719055" y="2050379"/>
            <a:ext cx="1341276" cy="707886"/>
            <a:chOff x="2422187" y="1726017"/>
            <a:chExt cx="1341276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2980876" y="1726017"/>
              <a:ext cx="7825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>
                  <a:latin typeface="Century Gothic" panose="020B0502020202020204" pitchFamily="34" charset="0"/>
                </a:rPr>
                <a:t>В</a:t>
              </a:r>
              <a:r>
                <a:rPr lang="ru-RU" sz="4000" dirty="0" smtClean="0">
                  <a:latin typeface="Century Gothic" panose="020B0502020202020204" pitchFamily="34" charset="0"/>
                </a:rPr>
                <a:t>К</a:t>
              </a:r>
              <a:endParaRPr lang="ru-RU" sz="4000" dirty="0">
                <a:latin typeface="Century Gothic" panose="020B0502020202020204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187" y="1831273"/>
              <a:ext cx="561685" cy="561685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4703187" y="2050379"/>
            <a:ext cx="1520602" cy="707886"/>
            <a:chOff x="4440246" y="1726017"/>
            <a:chExt cx="1520602" cy="707886"/>
          </a:xfrm>
        </p:grpSpPr>
        <p:sp>
          <p:nvSpPr>
            <p:cNvPr id="11" name="TextBox 10"/>
            <p:cNvSpPr txBox="1"/>
            <p:nvPr/>
          </p:nvSpPr>
          <p:spPr>
            <a:xfrm>
              <a:off x="5001931" y="1726017"/>
              <a:ext cx="9589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>
                  <a:latin typeface="Century Gothic" panose="020B0502020202020204" pitchFamily="34" charset="0"/>
                </a:rPr>
                <a:t>М</a:t>
              </a:r>
              <a:r>
                <a:rPr lang="ru-RU" sz="4000" dirty="0" smtClean="0">
                  <a:latin typeface="Century Gothic" panose="020B0502020202020204" pitchFamily="34" charset="0"/>
                </a:rPr>
                <a:t>К</a:t>
              </a:r>
              <a:endParaRPr lang="ru-RU" sz="4000" dirty="0">
                <a:latin typeface="Century Gothic" panose="020B0502020202020204" pitchFamily="34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246" y="1831273"/>
              <a:ext cx="561685" cy="561685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6866645" y="2070763"/>
            <a:ext cx="1799524" cy="707886"/>
            <a:chOff x="6197926" y="1726017"/>
            <a:chExt cx="1799524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6759611" y="1726017"/>
              <a:ext cx="12378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latin typeface="Century Gothic" panose="020B0502020202020204" pitchFamily="34" charset="0"/>
                </a:rPr>
                <a:t>ВКТГ</a:t>
              </a:r>
              <a:endParaRPr lang="ru-RU" sz="4000" dirty="0">
                <a:latin typeface="Century Gothic" panose="020B0502020202020204" pitchFamily="34" charset="0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926" y="1831273"/>
              <a:ext cx="561685" cy="561685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434658" y="2785974"/>
            <a:ext cx="1641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2020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9055" y="2785974"/>
            <a:ext cx="1641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2021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3187" y="2785974"/>
            <a:ext cx="1641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2021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66645" y="2785974"/>
            <a:ext cx="1641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2021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8026" y="3413802"/>
            <a:ext cx="10668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Организовали обучение сотрудников компании силами учебного центра «</a:t>
            </a:r>
            <a:r>
              <a:rPr lang="ru-RU" sz="2400" dirty="0" err="1" smtClean="0">
                <a:latin typeface="Century Gothic" panose="020B0502020202020204" pitchFamily="34" charset="0"/>
              </a:rPr>
              <a:t>ЛигаПроф</a:t>
            </a:r>
            <a:r>
              <a:rPr lang="ru-RU" sz="2400" dirty="0" smtClean="0">
                <a:latin typeface="Century Gothic" panose="020B0502020202020204" pitchFamily="34" charset="0"/>
              </a:rPr>
              <a:t>»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>
            <a:spLocks noChangeAspect="1"/>
          </p:cNvSpPr>
          <p:nvPr/>
        </p:nvSpPr>
        <p:spPr>
          <a:xfrm>
            <a:off x="524026" y="1798551"/>
            <a:ext cx="144000" cy="144000"/>
          </a:xfrm>
          <a:prstGeom prst="rect">
            <a:avLst/>
          </a:prstGeom>
          <a:solidFill>
            <a:srgbClr val="396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>
            <a:spLocks noChangeAspect="1"/>
          </p:cNvSpPr>
          <p:nvPr/>
        </p:nvSpPr>
        <p:spPr>
          <a:xfrm>
            <a:off x="524026" y="3599837"/>
            <a:ext cx="144000" cy="144000"/>
          </a:xfrm>
          <a:prstGeom prst="rect">
            <a:avLst/>
          </a:prstGeom>
          <a:solidFill>
            <a:srgbClr val="396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591040" y="5884631"/>
            <a:ext cx="2984817" cy="532301"/>
          </a:xfrm>
          <a:prstGeom prst="roundRect">
            <a:avLst>
              <a:gd name="adj" fmla="val 2172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396CC3"/>
                </a:solidFill>
                <a:latin typeface="Century Gothic" panose="020B0502020202020204" pitchFamily="34" charset="0"/>
              </a:rPr>
              <a:t> Апрель 2024</a:t>
            </a:r>
            <a:endParaRPr lang="ru-RU" sz="2400" dirty="0">
              <a:solidFill>
                <a:srgbClr val="396CC3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15939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46483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577027" y="450752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107571" y="441325"/>
            <a:ext cx="446301" cy="473075"/>
          </a:xfrm>
          <a:prstGeom prst="roundRect">
            <a:avLst>
              <a:gd name="adj" fmla="val 21722"/>
            </a:avLst>
          </a:prstGeom>
          <a:solidFill>
            <a:schemeClr val="bg1"/>
          </a:solidFill>
          <a:ln>
            <a:solidFill>
              <a:srgbClr val="396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38115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68659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699203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229744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96CC3"/>
                </a:solidFill>
                <a:latin typeface="Century Gothic" panose="020B0502020202020204" pitchFamily="34" charset="0"/>
              </a:rPr>
              <a:t>8</a:t>
            </a:r>
            <a:endParaRPr lang="ru-RU" dirty="0">
              <a:solidFill>
                <a:srgbClr val="396CC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4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5" grpId="0"/>
      <p:bldP spid="26" grpId="0"/>
      <p:bldP spid="27" grpId="0"/>
      <p:bldP spid="28" grpId="0"/>
      <p:bldP spid="29" grpId="0"/>
      <p:bldP spid="33" grpId="0" animBg="1"/>
      <p:bldP spid="34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3032" y="925853"/>
            <a:ext cx="4689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Проблемы с СИЗ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83032" y="1471395"/>
            <a:ext cx="5496457" cy="1015663"/>
            <a:chOff x="383032" y="729715"/>
            <a:chExt cx="5496457" cy="1015663"/>
          </a:xfrm>
        </p:grpSpPr>
        <p:sp>
          <p:nvSpPr>
            <p:cNvPr id="10" name="TextBox 9"/>
            <p:cNvSpPr txBox="1"/>
            <p:nvPr/>
          </p:nvSpPr>
          <p:spPr>
            <a:xfrm>
              <a:off x="1057656" y="1089814"/>
              <a:ext cx="4821833" cy="2954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40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ru-RU" sz="2400" dirty="0">
                  <a:solidFill>
                    <a:schemeClr val="tx1"/>
                  </a:solidFill>
                </a:rPr>
                <a:t>Несвоевременная выдача СИЗ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83032" y="72971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396CC3"/>
                  </a:solidFill>
                </a:rPr>
                <a:t>1</a:t>
              </a:r>
              <a:endParaRPr lang="ru-RU" sz="6000" b="1" dirty="0">
                <a:solidFill>
                  <a:srgbClr val="396CC3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83032" y="2299791"/>
            <a:ext cx="8273288" cy="1015663"/>
            <a:chOff x="383032" y="1647354"/>
            <a:chExt cx="827328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1057656" y="1859721"/>
              <a:ext cx="7598664" cy="5909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40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chemeClr val="tx1"/>
                  </a:solidFill>
                </a:rPr>
                <a:t>Нет возможности оперативной замены при отсутствии необходимого размера на складе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3032" y="1647354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396CC3"/>
                  </a:solidFill>
                </a:rPr>
                <a:t>2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83032" y="3128187"/>
            <a:ext cx="8273288" cy="1015663"/>
            <a:chOff x="383032" y="2564994"/>
            <a:chExt cx="8273288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057656" y="2925093"/>
              <a:ext cx="7598664" cy="2954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40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chemeClr val="tx1"/>
                  </a:solidFill>
                </a:rPr>
                <a:t>Высокая доля влияния человеческого фактора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3032" y="2564994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396CC3"/>
                  </a:solidFill>
                </a:rPr>
                <a:t>3</a:t>
              </a:r>
              <a:endParaRPr lang="ru-RU" sz="6000" b="1" dirty="0">
                <a:solidFill>
                  <a:srgbClr val="396CC3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83032" y="3956583"/>
            <a:ext cx="8273288" cy="1015663"/>
            <a:chOff x="383032" y="3482633"/>
            <a:chExt cx="8273288" cy="1015663"/>
          </a:xfrm>
        </p:grpSpPr>
        <p:sp>
          <p:nvSpPr>
            <p:cNvPr id="13" name="TextBox 12"/>
            <p:cNvSpPr txBox="1"/>
            <p:nvPr/>
          </p:nvSpPr>
          <p:spPr>
            <a:xfrm>
              <a:off x="1057656" y="3695000"/>
              <a:ext cx="7598664" cy="5909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40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chemeClr val="tx1"/>
                  </a:solidFill>
                </a:rPr>
                <a:t>Необходимость выделения складских площадей под хранение СИЗ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3032" y="3482633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396CC3"/>
                  </a:solidFill>
                </a:rPr>
                <a:t>4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83032" y="4784979"/>
            <a:ext cx="8273288" cy="1015663"/>
            <a:chOff x="383032" y="4548005"/>
            <a:chExt cx="827328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057656" y="4760372"/>
              <a:ext cx="7598664" cy="5909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40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chemeClr val="tx1"/>
                  </a:solidFill>
                </a:rPr>
                <a:t>Загрузка линейных руководителей ведением документации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3032" y="454800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396CC3"/>
                  </a:solidFill>
                </a:rPr>
                <a:t>5</a:t>
              </a:r>
              <a:endParaRPr lang="ru-RU" sz="6000" b="1" dirty="0">
                <a:solidFill>
                  <a:srgbClr val="396CC3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83032" y="5613377"/>
            <a:ext cx="8273288" cy="1015663"/>
            <a:chOff x="383032" y="5613377"/>
            <a:chExt cx="8273288" cy="1015663"/>
          </a:xfrm>
        </p:grpSpPr>
        <p:sp>
          <p:nvSpPr>
            <p:cNvPr id="15" name="TextBox 14"/>
            <p:cNvSpPr txBox="1"/>
            <p:nvPr/>
          </p:nvSpPr>
          <p:spPr>
            <a:xfrm>
              <a:off x="1057656" y="5825744"/>
              <a:ext cx="7598664" cy="5909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40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chemeClr val="tx1"/>
                  </a:solidFill>
                </a:rPr>
                <a:t>Трудоемкий процесс расчета потребности в СИЗ по профессиям и должностям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3032" y="5613377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396CC3"/>
                  </a:solidFill>
                </a:rPr>
                <a:t>6</a:t>
              </a:r>
              <a:endParaRPr lang="ru-RU" sz="6000" b="1" dirty="0">
                <a:solidFill>
                  <a:srgbClr val="396CC3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366077" y="0"/>
            <a:ext cx="7876387" cy="6901367"/>
            <a:chOff x="7366077" y="0"/>
            <a:chExt cx="7876387" cy="690136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971280" y="0"/>
              <a:ext cx="3220720" cy="6858000"/>
            </a:xfrm>
            <a:prstGeom prst="rect">
              <a:avLst/>
            </a:prstGeom>
            <a:solidFill>
              <a:srgbClr val="396C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077" y="1701721"/>
              <a:ext cx="7876387" cy="5199646"/>
            </a:xfrm>
            <a:prstGeom prst="rect">
              <a:avLst/>
            </a:prstGeom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515939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46483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77027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07571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638115" y="441325"/>
            <a:ext cx="446301" cy="473075"/>
          </a:xfrm>
          <a:prstGeom prst="roundRect">
            <a:avLst>
              <a:gd name="adj" fmla="val 21722"/>
            </a:avLst>
          </a:prstGeom>
          <a:solidFill>
            <a:schemeClr val="bg1"/>
          </a:solidFill>
          <a:ln>
            <a:solidFill>
              <a:srgbClr val="396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168659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699203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229744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96CC3"/>
                </a:solidFill>
                <a:latin typeface="Century Gothic" panose="020B0502020202020204" pitchFamily="34" charset="0"/>
              </a:rPr>
              <a:t>8</a:t>
            </a:r>
            <a:endParaRPr lang="ru-RU" dirty="0">
              <a:solidFill>
                <a:srgbClr val="396CC3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367371" y="441325"/>
            <a:ext cx="2984817" cy="532301"/>
          </a:xfrm>
          <a:prstGeom prst="roundRect">
            <a:avLst>
              <a:gd name="adj" fmla="val 2172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396CC3"/>
                </a:solidFill>
                <a:latin typeface="Century Gothic" panose="020B0502020202020204" pitchFamily="34" charset="0"/>
              </a:rPr>
              <a:t> Апрель 2024</a:t>
            </a:r>
            <a:endParaRPr lang="ru-RU" sz="2400" dirty="0">
              <a:solidFill>
                <a:srgbClr val="396CC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3032" y="925853"/>
            <a:ext cx="7701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Преимущества аутсорсинга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83032" y="1471395"/>
            <a:ext cx="7897369" cy="1015663"/>
            <a:chOff x="383032" y="729715"/>
            <a:chExt cx="7897369" cy="1015663"/>
          </a:xfrm>
        </p:grpSpPr>
        <p:sp>
          <p:nvSpPr>
            <p:cNvPr id="10" name="TextBox 9"/>
            <p:cNvSpPr txBox="1"/>
            <p:nvPr/>
          </p:nvSpPr>
          <p:spPr>
            <a:xfrm>
              <a:off x="1057657" y="942081"/>
              <a:ext cx="7222744" cy="5909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40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chemeClr val="tx1"/>
                  </a:solidFill>
                </a:rPr>
                <a:t>Выдача СИЗ в первый рабочий день по полу, росту, размеру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83032" y="72971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396CC3"/>
                  </a:solidFill>
                </a:rPr>
                <a:t>1</a:t>
              </a:r>
              <a:endParaRPr lang="ru-RU" sz="6000" b="1" dirty="0">
                <a:solidFill>
                  <a:srgbClr val="396CC3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83032" y="2299791"/>
            <a:ext cx="8273288" cy="1015663"/>
            <a:chOff x="383032" y="1647354"/>
            <a:chExt cx="827328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1057656" y="1859720"/>
              <a:ext cx="7598664" cy="2954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40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ru-RU" sz="2400" dirty="0" err="1" smtClean="0">
                  <a:solidFill>
                    <a:schemeClr val="tx1"/>
                  </a:solidFill>
                </a:rPr>
                <a:t>Дефектование</a:t>
              </a:r>
              <a:r>
                <a:rPr lang="ru-RU" sz="2400" dirty="0" smtClean="0">
                  <a:solidFill>
                    <a:schemeClr val="tx1"/>
                  </a:solidFill>
                </a:rPr>
                <a:t> и </a:t>
              </a:r>
              <a:r>
                <a:rPr lang="ru-RU" sz="2400" dirty="0" smtClean="0">
                  <a:solidFill>
                    <a:schemeClr val="tx1"/>
                  </a:solidFill>
                </a:rPr>
                <a:t>выдача новых </a:t>
              </a:r>
              <a:r>
                <a:rPr lang="ru-RU" sz="2400" dirty="0" smtClean="0">
                  <a:solidFill>
                    <a:schemeClr val="tx1"/>
                  </a:solidFill>
                </a:rPr>
                <a:t>СИЗ </a:t>
              </a:r>
              <a:r>
                <a:rPr lang="ru-RU" sz="2400" dirty="0" smtClean="0">
                  <a:solidFill>
                    <a:schemeClr val="tx1"/>
                  </a:solidFill>
                </a:rPr>
                <a:t>за </a:t>
              </a:r>
              <a:r>
                <a:rPr lang="ru-RU" sz="2400" dirty="0" smtClean="0">
                  <a:solidFill>
                    <a:schemeClr val="tx1"/>
                  </a:solidFill>
                </a:rPr>
                <a:t>15 минут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3032" y="1647354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396CC3"/>
                  </a:solidFill>
                </a:rPr>
                <a:t>2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83032" y="3128187"/>
            <a:ext cx="8273288" cy="1015663"/>
            <a:chOff x="383032" y="2564994"/>
            <a:chExt cx="8273288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057656" y="2777360"/>
              <a:ext cx="7598664" cy="5909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40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chemeClr val="tx1"/>
                  </a:solidFill>
                </a:rPr>
                <a:t>Освобождение </a:t>
              </a:r>
              <a:r>
                <a:rPr lang="ru-RU" sz="2400" dirty="0" smtClean="0">
                  <a:solidFill>
                    <a:schemeClr val="tx1"/>
                  </a:solidFill>
                </a:rPr>
                <a:t>складских </a:t>
              </a:r>
              <a:r>
                <a:rPr lang="ru-RU" sz="2400" dirty="0" smtClean="0">
                  <a:solidFill>
                    <a:schemeClr val="tx1"/>
                  </a:solidFill>
                </a:rPr>
                <a:t>площадей от хранения СИЗ, высвобождение персонала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3032" y="2564994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396CC3"/>
                  </a:solidFill>
                </a:rPr>
                <a:t>3</a:t>
              </a:r>
              <a:endParaRPr lang="ru-RU" sz="6000" b="1" dirty="0">
                <a:solidFill>
                  <a:srgbClr val="396CC3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83032" y="3956583"/>
            <a:ext cx="8273288" cy="1015663"/>
            <a:chOff x="383032" y="3482633"/>
            <a:chExt cx="8273288" cy="1015663"/>
          </a:xfrm>
        </p:grpSpPr>
        <p:sp>
          <p:nvSpPr>
            <p:cNvPr id="13" name="TextBox 12"/>
            <p:cNvSpPr txBox="1"/>
            <p:nvPr/>
          </p:nvSpPr>
          <p:spPr>
            <a:xfrm>
              <a:off x="1057656" y="3694999"/>
              <a:ext cx="7598664" cy="5909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40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chemeClr val="tx1"/>
                  </a:solidFill>
                </a:rPr>
                <a:t>Оптимизация рабочего времени линейных руководителей, освобождение от учета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3032" y="3482633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396CC3"/>
                  </a:solidFill>
                </a:rPr>
                <a:t>4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83032" y="4784979"/>
            <a:ext cx="8273288" cy="1015663"/>
            <a:chOff x="383032" y="4548005"/>
            <a:chExt cx="827328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057656" y="4908103"/>
              <a:ext cx="7598664" cy="2954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40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chemeClr val="tx1"/>
                  </a:solidFill>
                </a:rPr>
                <a:t>Маркировка СИЗ, стирка СИЗ за счет компании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3032" y="454800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396CC3"/>
                  </a:solidFill>
                </a:rPr>
                <a:t>5</a:t>
              </a:r>
              <a:endParaRPr lang="ru-RU" sz="6000" b="1" dirty="0">
                <a:solidFill>
                  <a:srgbClr val="396CC3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83032" y="5613377"/>
            <a:ext cx="8273288" cy="1015663"/>
            <a:chOff x="383032" y="5613377"/>
            <a:chExt cx="8273288" cy="1015663"/>
          </a:xfrm>
        </p:grpSpPr>
        <p:sp>
          <p:nvSpPr>
            <p:cNvPr id="15" name="TextBox 14"/>
            <p:cNvSpPr txBox="1"/>
            <p:nvPr/>
          </p:nvSpPr>
          <p:spPr>
            <a:xfrm>
              <a:off x="1057656" y="5973475"/>
              <a:ext cx="7598664" cy="2954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40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chemeClr val="tx1"/>
                  </a:solidFill>
                </a:rPr>
                <a:t>Автоматизация учета и контроля СИЗ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3032" y="5613377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396CC3"/>
                  </a:solidFill>
                </a:rPr>
                <a:t>6</a:t>
              </a:r>
              <a:endParaRPr lang="ru-RU" sz="6000" b="1" dirty="0">
                <a:solidFill>
                  <a:srgbClr val="396CC3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971280" y="0"/>
            <a:ext cx="3220720" cy="6858000"/>
          </a:xfrm>
          <a:prstGeom prst="rect">
            <a:avLst/>
          </a:prstGeom>
          <a:solidFill>
            <a:srgbClr val="396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31" y="985079"/>
            <a:ext cx="7352417" cy="9825057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515939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46483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77027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07571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638115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68659" y="441325"/>
            <a:ext cx="446301" cy="473075"/>
          </a:xfrm>
          <a:prstGeom prst="roundRect">
            <a:avLst>
              <a:gd name="adj" fmla="val 21722"/>
            </a:avLst>
          </a:prstGeom>
          <a:solidFill>
            <a:schemeClr val="bg1"/>
          </a:solidFill>
          <a:ln>
            <a:solidFill>
              <a:srgbClr val="396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699203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229744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96CC3"/>
                </a:solidFill>
                <a:latin typeface="Century Gothic" panose="020B0502020202020204" pitchFamily="34" charset="0"/>
              </a:rPr>
              <a:t>8</a:t>
            </a:r>
            <a:endParaRPr lang="ru-RU" dirty="0">
              <a:solidFill>
                <a:srgbClr val="396CC3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367371" y="441325"/>
            <a:ext cx="2984817" cy="532301"/>
          </a:xfrm>
          <a:prstGeom prst="roundRect">
            <a:avLst>
              <a:gd name="adj" fmla="val 2172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396CC3"/>
                </a:solidFill>
                <a:latin typeface="Century Gothic" panose="020B0502020202020204" pitchFamily="34" charset="0"/>
              </a:rPr>
              <a:t> Апрель 2024</a:t>
            </a:r>
            <a:endParaRPr lang="ru-RU" sz="2400" dirty="0">
              <a:solidFill>
                <a:srgbClr val="396CC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1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4782312"/>
            <a:ext cx="12192000" cy="2075688"/>
          </a:xfrm>
          <a:prstGeom prst="rect">
            <a:avLst/>
          </a:prstGeom>
          <a:solidFill>
            <a:srgbClr val="396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3032" y="925853"/>
            <a:ext cx="11548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Преимущества обучения в учебном центре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83032" y="1645192"/>
            <a:ext cx="5018527" cy="1503728"/>
            <a:chOff x="383032" y="729715"/>
            <a:chExt cx="4329669" cy="1503728"/>
          </a:xfrm>
        </p:grpSpPr>
        <p:sp>
          <p:nvSpPr>
            <p:cNvPr id="10" name="TextBox 9"/>
            <p:cNvSpPr txBox="1"/>
            <p:nvPr/>
          </p:nvSpPr>
          <p:spPr>
            <a:xfrm>
              <a:off x="481431" y="1642512"/>
              <a:ext cx="4231270" cy="5909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40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chemeClr val="tx1"/>
                  </a:solidFill>
                </a:rPr>
                <a:t>Применение деловых игр </a:t>
              </a:r>
              <a:br>
                <a:rPr lang="ru-RU" sz="2400" dirty="0" smtClean="0">
                  <a:solidFill>
                    <a:schemeClr val="tx1"/>
                  </a:solidFill>
                </a:rPr>
              </a:br>
              <a:r>
                <a:rPr lang="ru-RU" sz="2400" dirty="0" smtClean="0">
                  <a:solidFill>
                    <a:schemeClr val="tx1"/>
                  </a:solidFill>
                </a:rPr>
                <a:t>в дополнение к лекциям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83032" y="729715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396CC3"/>
                  </a:solidFill>
                </a:rPr>
                <a:t>1</a:t>
              </a:r>
              <a:endParaRPr lang="ru-RU" sz="6000" b="1" dirty="0">
                <a:solidFill>
                  <a:srgbClr val="396CC3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978099" y="1658392"/>
            <a:ext cx="5164383" cy="1503727"/>
            <a:chOff x="270485" y="1647354"/>
            <a:chExt cx="5164383" cy="1503727"/>
          </a:xfrm>
        </p:grpSpPr>
        <p:sp>
          <p:nvSpPr>
            <p:cNvPr id="11" name="TextBox 10"/>
            <p:cNvSpPr txBox="1"/>
            <p:nvPr/>
          </p:nvSpPr>
          <p:spPr>
            <a:xfrm>
              <a:off x="383032" y="2560150"/>
              <a:ext cx="5051836" cy="5909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40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chemeClr val="tx1"/>
                  </a:solidFill>
                </a:rPr>
                <a:t>Очное обучение на территории работодателя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0485" y="1647354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396CC3"/>
                  </a:solidFill>
                </a:rPr>
                <a:t>2</a:t>
              </a:r>
            </a:p>
          </p:txBody>
        </p:sp>
      </p:grpSp>
      <p:sp>
        <p:nvSpPr>
          <p:cNvPr id="33" name="Скругленный прямоугольник 32"/>
          <p:cNvSpPr/>
          <p:nvPr/>
        </p:nvSpPr>
        <p:spPr>
          <a:xfrm>
            <a:off x="515939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46483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77027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07571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638115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68659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699203" y="441325"/>
            <a:ext cx="446301" cy="473075"/>
          </a:xfrm>
          <a:prstGeom prst="roundRect">
            <a:avLst>
              <a:gd name="adj" fmla="val 21722"/>
            </a:avLst>
          </a:prstGeom>
          <a:solidFill>
            <a:schemeClr val="bg1"/>
          </a:solidFill>
          <a:ln>
            <a:solidFill>
              <a:srgbClr val="396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229744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96CC3"/>
                </a:solidFill>
                <a:latin typeface="Century Gothic" panose="020B0502020202020204" pitchFamily="34" charset="0"/>
              </a:rPr>
              <a:t>8</a:t>
            </a:r>
            <a:endParaRPr lang="ru-RU" dirty="0">
              <a:solidFill>
                <a:srgbClr val="396CC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" t="18507" r="17929" b="43190"/>
          <a:stretch/>
        </p:blipFill>
        <p:spPr>
          <a:xfrm>
            <a:off x="515939" y="3381945"/>
            <a:ext cx="4885620" cy="3034729"/>
          </a:xfrm>
          <a:custGeom>
            <a:avLst/>
            <a:gdLst>
              <a:gd name="connsiteX0" fmla="*/ 219473 w 5580061"/>
              <a:gd name="connsiteY0" fmla="*/ 0 h 3466085"/>
              <a:gd name="connsiteX1" fmla="*/ 5360588 w 5580061"/>
              <a:gd name="connsiteY1" fmla="*/ 0 h 3466085"/>
              <a:gd name="connsiteX2" fmla="*/ 5580061 w 5580061"/>
              <a:gd name="connsiteY2" fmla="*/ 219473 h 3466085"/>
              <a:gd name="connsiteX3" fmla="*/ 5580061 w 5580061"/>
              <a:gd name="connsiteY3" fmla="*/ 3246612 h 3466085"/>
              <a:gd name="connsiteX4" fmla="*/ 5360588 w 5580061"/>
              <a:gd name="connsiteY4" fmla="*/ 3466085 h 3466085"/>
              <a:gd name="connsiteX5" fmla="*/ 219473 w 5580061"/>
              <a:gd name="connsiteY5" fmla="*/ 3466085 h 3466085"/>
              <a:gd name="connsiteX6" fmla="*/ 0 w 5580061"/>
              <a:gd name="connsiteY6" fmla="*/ 3246612 h 3466085"/>
              <a:gd name="connsiteX7" fmla="*/ 0 w 5580061"/>
              <a:gd name="connsiteY7" fmla="*/ 219473 h 3466085"/>
              <a:gd name="connsiteX8" fmla="*/ 219473 w 5580061"/>
              <a:gd name="connsiteY8" fmla="*/ 0 h 346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0061" h="3466085">
                <a:moveTo>
                  <a:pt x="219473" y="0"/>
                </a:moveTo>
                <a:lnTo>
                  <a:pt x="5360588" y="0"/>
                </a:lnTo>
                <a:cubicBezTo>
                  <a:pt x="5481800" y="0"/>
                  <a:pt x="5580061" y="98261"/>
                  <a:pt x="5580061" y="219473"/>
                </a:cubicBezTo>
                <a:lnTo>
                  <a:pt x="5580061" y="3246612"/>
                </a:lnTo>
                <a:cubicBezTo>
                  <a:pt x="5580061" y="3367824"/>
                  <a:pt x="5481800" y="3466085"/>
                  <a:pt x="5360588" y="3466085"/>
                </a:cubicBezTo>
                <a:lnTo>
                  <a:pt x="219473" y="3466085"/>
                </a:lnTo>
                <a:cubicBezTo>
                  <a:pt x="98261" y="3466085"/>
                  <a:pt x="0" y="3367824"/>
                  <a:pt x="0" y="3246612"/>
                </a:cubicBezTo>
                <a:lnTo>
                  <a:pt x="0" y="219473"/>
                </a:lnTo>
                <a:cubicBezTo>
                  <a:pt x="0" y="98261"/>
                  <a:pt x="98261" y="0"/>
                  <a:pt x="219473" y="0"/>
                </a:cubicBezTo>
                <a:close/>
              </a:path>
            </a:pathLst>
          </a:cu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 t="27635" r="-221" b="25918"/>
          <a:stretch/>
        </p:blipFill>
        <p:spPr>
          <a:xfrm>
            <a:off x="6108178" y="3382736"/>
            <a:ext cx="4885200" cy="3034730"/>
          </a:xfrm>
          <a:custGeom>
            <a:avLst/>
            <a:gdLst>
              <a:gd name="connsiteX0" fmla="*/ 204146 w 4885200"/>
              <a:gd name="connsiteY0" fmla="*/ 0 h 3034730"/>
              <a:gd name="connsiteX1" fmla="*/ 4681054 w 4885200"/>
              <a:gd name="connsiteY1" fmla="*/ 0 h 3034730"/>
              <a:gd name="connsiteX2" fmla="*/ 4885200 w 4885200"/>
              <a:gd name="connsiteY2" fmla="*/ 204146 h 3034730"/>
              <a:gd name="connsiteX3" fmla="*/ 4885200 w 4885200"/>
              <a:gd name="connsiteY3" fmla="*/ 2830584 h 3034730"/>
              <a:gd name="connsiteX4" fmla="*/ 4681054 w 4885200"/>
              <a:gd name="connsiteY4" fmla="*/ 3034730 h 3034730"/>
              <a:gd name="connsiteX5" fmla="*/ 204146 w 4885200"/>
              <a:gd name="connsiteY5" fmla="*/ 3034730 h 3034730"/>
              <a:gd name="connsiteX6" fmla="*/ 0 w 4885200"/>
              <a:gd name="connsiteY6" fmla="*/ 2830584 h 3034730"/>
              <a:gd name="connsiteX7" fmla="*/ 0 w 4885200"/>
              <a:gd name="connsiteY7" fmla="*/ 204146 h 3034730"/>
              <a:gd name="connsiteX8" fmla="*/ 204146 w 4885200"/>
              <a:gd name="connsiteY8" fmla="*/ 0 h 303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0" h="3034730">
                <a:moveTo>
                  <a:pt x="204146" y="0"/>
                </a:moveTo>
                <a:lnTo>
                  <a:pt x="4681054" y="0"/>
                </a:lnTo>
                <a:cubicBezTo>
                  <a:pt x="4793801" y="0"/>
                  <a:pt x="4885200" y="91399"/>
                  <a:pt x="4885200" y="204146"/>
                </a:cubicBezTo>
                <a:lnTo>
                  <a:pt x="4885200" y="2830584"/>
                </a:lnTo>
                <a:cubicBezTo>
                  <a:pt x="4885200" y="2943331"/>
                  <a:pt x="4793801" y="3034730"/>
                  <a:pt x="4681054" y="3034730"/>
                </a:cubicBezTo>
                <a:lnTo>
                  <a:pt x="204146" y="3034730"/>
                </a:lnTo>
                <a:cubicBezTo>
                  <a:pt x="91399" y="3034730"/>
                  <a:pt x="0" y="2943331"/>
                  <a:pt x="0" y="2830584"/>
                </a:cubicBezTo>
                <a:lnTo>
                  <a:pt x="0" y="204146"/>
                </a:lnTo>
                <a:cubicBezTo>
                  <a:pt x="0" y="91399"/>
                  <a:pt x="91399" y="0"/>
                  <a:pt x="204146" y="0"/>
                </a:cubicBezTo>
                <a:close/>
              </a:path>
            </a:pathLst>
          </a:cu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9596120" y="441325"/>
            <a:ext cx="2984817" cy="532301"/>
          </a:xfrm>
          <a:prstGeom prst="roundRect">
            <a:avLst>
              <a:gd name="adj" fmla="val 21722"/>
            </a:avLst>
          </a:prstGeom>
          <a:solidFill>
            <a:srgbClr val="396C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Апрель 2024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4782312"/>
            <a:ext cx="12192000" cy="2075688"/>
          </a:xfrm>
          <a:prstGeom prst="rect">
            <a:avLst/>
          </a:prstGeom>
          <a:solidFill>
            <a:srgbClr val="396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3032" y="925853"/>
            <a:ext cx="11548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Преимущества обучения в учебном центре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83032" y="1645192"/>
            <a:ext cx="5304537" cy="1503728"/>
            <a:chOff x="383032" y="729715"/>
            <a:chExt cx="4576420" cy="1503728"/>
          </a:xfrm>
        </p:grpSpPr>
        <p:sp>
          <p:nvSpPr>
            <p:cNvPr id="10" name="TextBox 9"/>
            <p:cNvSpPr txBox="1"/>
            <p:nvPr/>
          </p:nvSpPr>
          <p:spPr>
            <a:xfrm>
              <a:off x="481431" y="1642512"/>
              <a:ext cx="4478021" cy="5909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40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chemeClr val="tx1"/>
                  </a:solidFill>
                </a:rPr>
                <a:t>Отработка практических навыков в условиях работодателя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83032" y="729715"/>
              <a:ext cx="49538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solidFill>
                    <a:srgbClr val="396CC3"/>
                  </a:solidFill>
                </a:rPr>
                <a:t>3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978099" y="1658392"/>
            <a:ext cx="5164383" cy="1503727"/>
            <a:chOff x="270485" y="1647354"/>
            <a:chExt cx="5164383" cy="1503727"/>
          </a:xfrm>
        </p:grpSpPr>
        <p:sp>
          <p:nvSpPr>
            <p:cNvPr id="11" name="TextBox 10"/>
            <p:cNvSpPr txBox="1"/>
            <p:nvPr/>
          </p:nvSpPr>
          <p:spPr>
            <a:xfrm>
              <a:off x="383032" y="2560150"/>
              <a:ext cx="5051836" cy="5909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0000"/>
                </a:lnSpc>
                <a:defRPr sz="40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chemeClr val="tx1"/>
                  </a:solidFill>
                </a:rPr>
                <a:t>Нестандартные подходы </a:t>
              </a:r>
              <a:br>
                <a:rPr lang="ru-RU" sz="2400" dirty="0" smtClean="0">
                  <a:solidFill>
                    <a:schemeClr val="tx1"/>
                  </a:solidFill>
                </a:rPr>
              </a:br>
              <a:r>
                <a:rPr lang="ru-RU" sz="2400" dirty="0" smtClean="0">
                  <a:solidFill>
                    <a:schemeClr val="tx1"/>
                  </a:solidFill>
                </a:rPr>
                <a:t>к методам обучения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0485" y="1647354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396CC3"/>
                  </a:solidFill>
                </a:rPr>
                <a:t>4</a:t>
              </a:r>
              <a:endParaRPr lang="ru-RU" sz="6000" b="1" dirty="0">
                <a:solidFill>
                  <a:srgbClr val="396CC3"/>
                </a:solidFill>
              </a:endParaRPr>
            </a:p>
          </p:txBody>
        </p:sp>
      </p:grpSp>
      <p:sp>
        <p:nvSpPr>
          <p:cNvPr id="33" name="Скругленный прямоугольник 32"/>
          <p:cNvSpPr/>
          <p:nvPr/>
        </p:nvSpPr>
        <p:spPr>
          <a:xfrm>
            <a:off x="515939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46483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77027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07571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638115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68659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699203" y="441325"/>
            <a:ext cx="446301" cy="473075"/>
          </a:xfrm>
          <a:prstGeom prst="roundRect">
            <a:avLst>
              <a:gd name="adj" fmla="val 21722"/>
            </a:avLst>
          </a:prstGeom>
          <a:solidFill>
            <a:srgbClr val="82A1DA"/>
          </a:solidFill>
          <a:ln>
            <a:solidFill>
              <a:srgbClr val="82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229744" y="441325"/>
            <a:ext cx="446301" cy="473075"/>
          </a:xfrm>
          <a:prstGeom prst="roundRect">
            <a:avLst>
              <a:gd name="adj" fmla="val 21722"/>
            </a:avLst>
          </a:prstGeom>
          <a:solidFill>
            <a:schemeClr val="bg1"/>
          </a:solidFill>
          <a:ln>
            <a:solidFill>
              <a:srgbClr val="396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96CC3"/>
                </a:solidFill>
                <a:latin typeface="Century Gothic" panose="020B0502020202020204" pitchFamily="34" charset="0"/>
              </a:rPr>
              <a:t>8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t="19119" r="17334" b="12594"/>
          <a:stretch/>
        </p:blipFill>
        <p:spPr>
          <a:xfrm>
            <a:off x="515939" y="3380210"/>
            <a:ext cx="4885200" cy="3034730"/>
          </a:xfrm>
          <a:custGeom>
            <a:avLst/>
            <a:gdLst>
              <a:gd name="connsiteX0" fmla="*/ 204146 w 4885200"/>
              <a:gd name="connsiteY0" fmla="*/ 0 h 3034730"/>
              <a:gd name="connsiteX1" fmla="*/ 4681054 w 4885200"/>
              <a:gd name="connsiteY1" fmla="*/ 0 h 3034730"/>
              <a:gd name="connsiteX2" fmla="*/ 4885200 w 4885200"/>
              <a:gd name="connsiteY2" fmla="*/ 204146 h 3034730"/>
              <a:gd name="connsiteX3" fmla="*/ 4885200 w 4885200"/>
              <a:gd name="connsiteY3" fmla="*/ 2830584 h 3034730"/>
              <a:gd name="connsiteX4" fmla="*/ 4681054 w 4885200"/>
              <a:gd name="connsiteY4" fmla="*/ 3034730 h 3034730"/>
              <a:gd name="connsiteX5" fmla="*/ 204146 w 4885200"/>
              <a:gd name="connsiteY5" fmla="*/ 3034730 h 3034730"/>
              <a:gd name="connsiteX6" fmla="*/ 0 w 4885200"/>
              <a:gd name="connsiteY6" fmla="*/ 2830584 h 3034730"/>
              <a:gd name="connsiteX7" fmla="*/ 0 w 4885200"/>
              <a:gd name="connsiteY7" fmla="*/ 204146 h 3034730"/>
              <a:gd name="connsiteX8" fmla="*/ 204146 w 4885200"/>
              <a:gd name="connsiteY8" fmla="*/ 0 h 303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0" h="3034730">
                <a:moveTo>
                  <a:pt x="204146" y="0"/>
                </a:moveTo>
                <a:lnTo>
                  <a:pt x="4681054" y="0"/>
                </a:lnTo>
                <a:cubicBezTo>
                  <a:pt x="4793801" y="0"/>
                  <a:pt x="4885200" y="91399"/>
                  <a:pt x="4885200" y="204146"/>
                </a:cubicBezTo>
                <a:lnTo>
                  <a:pt x="4885200" y="2830584"/>
                </a:lnTo>
                <a:cubicBezTo>
                  <a:pt x="4885200" y="2943331"/>
                  <a:pt x="4793801" y="3034730"/>
                  <a:pt x="4681054" y="3034730"/>
                </a:cubicBezTo>
                <a:lnTo>
                  <a:pt x="204146" y="3034730"/>
                </a:lnTo>
                <a:cubicBezTo>
                  <a:pt x="91399" y="3034730"/>
                  <a:pt x="0" y="2943331"/>
                  <a:pt x="0" y="2830584"/>
                </a:cubicBezTo>
                <a:lnTo>
                  <a:pt x="0" y="204146"/>
                </a:lnTo>
                <a:cubicBezTo>
                  <a:pt x="0" y="91399"/>
                  <a:pt x="91399" y="0"/>
                  <a:pt x="204146" y="0"/>
                </a:cubicBezTo>
                <a:close/>
              </a:path>
            </a:pathLst>
          </a:cu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21448" r="1052" b="44085"/>
          <a:stretch/>
        </p:blipFill>
        <p:spPr>
          <a:xfrm>
            <a:off x="6096000" y="3381945"/>
            <a:ext cx="4885200" cy="3034730"/>
          </a:xfrm>
          <a:custGeom>
            <a:avLst/>
            <a:gdLst>
              <a:gd name="connsiteX0" fmla="*/ 204146 w 4885200"/>
              <a:gd name="connsiteY0" fmla="*/ 0 h 3034730"/>
              <a:gd name="connsiteX1" fmla="*/ 4681054 w 4885200"/>
              <a:gd name="connsiteY1" fmla="*/ 0 h 3034730"/>
              <a:gd name="connsiteX2" fmla="*/ 4885200 w 4885200"/>
              <a:gd name="connsiteY2" fmla="*/ 204146 h 3034730"/>
              <a:gd name="connsiteX3" fmla="*/ 4885200 w 4885200"/>
              <a:gd name="connsiteY3" fmla="*/ 2830584 h 3034730"/>
              <a:gd name="connsiteX4" fmla="*/ 4681054 w 4885200"/>
              <a:gd name="connsiteY4" fmla="*/ 3034730 h 3034730"/>
              <a:gd name="connsiteX5" fmla="*/ 204146 w 4885200"/>
              <a:gd name="connsiteY5" fmla="*/ 3034730 h 3034730"/>
              <a:gd name="connsiteX6" fmla="*/ 0 w 4885200"/>
              <a:gd name="connsiteY6" fmla="*/ 2830584 h 3034730"/>
              <a:gd name="connsiteX7" fmla="*/ 0 w 4885200"/>
              <a:gd name="connsiteY7" fmla="*/ 204146 h 3034730"/>
              <a:gd name="connsiteX8" fmla="*/ 204146 w 4885200"/>
              <a:gd name="connsiteY8" fmla="*/ 0 h 303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0" h="3034730">
                <a:moveTo>
                  <a:pt x="204146" y="0"/>
                </a:moveTo>
                <a:lnTo>
                  <a:pt x="4681054" y="0"/>
                </a:lnTo>
                <a:cubicBezTo>
                  <a:pt x="4793801" y="0"/>
                  <a:pt x="4885200" y="91399"/>
                  <a:pt x="4885200" y="204146"/>
                </a:cubicBezTo>
                <a:lnTo>
                  <a:pt x="4885200" y="2830584"/>
                </a:lnTo>
                <a:cubicBezTo>
                  <a:pt x="4885200" y="2943331"/>
                  <a:pt x="4793801" y="3034730"/>
                  <a:pt x="4681054" y="3034730"/>
                </a:cubicBezTo>
                <a:lnTo>
                  <a:pt x="204146" y="3034730"/>
                </a:lnTo>
                <a:cubicBezTo>
                  <a:pt x="91399" y="3034730"/>
                  <a:pt x="0" y="2943331"/>
                  <a:pt x="0" y="2830584"/>
                </a:cubicBezTo>
                <a:lnTo>
                  <a:pt x="0" y="204146"/>
                </a:lnTo>
                <a:cubicBezTo>
                  <a:pt x="0" y="91399"/>
                  <a:pt x="91399" y="0"/>
                  <a:pt x="204146" y="0"/>
                </a:cubicBezTo>
                <a:close/>
              </a:path>
            </a:pathLst>
          </a:cu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9596120" y="441325"/>
            <a:ext cx="2984817" cy="532301"/>
          </a:xfrm>
          <a:prstGeom prst="roundRect">
            <a:avLst>
              <a:gd name="adj" fmla="val 21722"/>
            </a:avLst>
          </a:prstGeom>
          <a:solidFill>
            <a:srgbClr val="396C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Апрель 2024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981440" y="0"/>
            <a:ext cx="3210559" cy="6858000"/>
          </a:xfrm>
          <a:prstGeom prst="rect">
            <a:avLst/>
          </a:prstGeom>
          <a:solidFill>
            <a:srgbClr val="396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6951" y="1205042"/>
            <a:ext cx="66239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latin typeface="Century Gothic" panose="020B0502020202020204" pitchFamily="34" charset="0"/>
              </a:rPr>
              <a:t>Шелемякина</a:t>
            </a:r>
            <a:r>
              <a:rPr lang="ru-RU" sz="3200" dirty="0" smtClean="0">
                <a:latin typeface="Century Gothic" panose="020B0502020202020204" pitchFamily="34" charset="0"/>
              </a:rPr>
              <a:t> Евгения,</a:t>
            </a:r>
          </a:p>
          <a:p>
            <a:r>
              <a:rPr lang="ru-RU" sz="3200" dirty="0" smtClean="0">
                <a:latin typeface="Century Gothic" panose="020B0502020202020204" pitchFamily="34" charset="0"/>
              </a:rPr>
              <a:t>Буду рада ответить на вопросы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7838" y="5073563"/>
            <a:ext cx="664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evgeniya</a:t>
            </a:r>
            <a:r>
              <a:rPr lang="ru-RU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shelemyakina</a:t>
            </a:r>
            <a:r>
              <a:rPr lang="ru-RU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@unitile.ru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591040" y="5884631"/>
            <a:ext cx="2984817" cy="532301"/>
          </a:xfrm>
          <a:prstGeom prst="roundRect">
            <a:avLst>
              <a:gd name="adj" fmla="val 2172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396CC3"/>
                </a:solidFill>
                <a:latin typeface="Century Gothic" panose="020B0502020202020204" pitchFamily="34" charset="0"/>
              </a:rPr>
              <a:t> Апрель 2024</a:t>
            </a:r>
            <a:endParaRPr lang="ru-RU" sz="2400" dirty="0">
              <a:solidFill>
                <a:srgbClr val="396CC3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-1452881" y="3332480"/>
            <a:ext cx="6789930" cy="106088"/>
          </a:xfrm>
          <a:prstGeom prst="roundRect">
            <a:avLst>
              <a:gd name="adj" fmla="val 50000"/>
            </a:avLst>
          </a:prstGeom>
          <a:solidFill>
            <a:srgbClr val="396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838" y="4488788"/>
            <a:ext cx="664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тел. 8-908-196-20-76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13258" r="13756" b="5597"/>
          <a:stretch/>
        </p:blipFill>
        <p:spPr>
          <a:xfrm>
            <a:off x="6842528" y="1082480"/>
            <a:ext cx="4500000" cy="4500000"/>
          </a:xfrm>
          <a:custGeom>
            <a:avLst/>
            <a:gdLst>
              <a:gd name="connsiteX0" fmla="*/ 2250000 w 4500000"/>
              <a:gd name="connsiteY0" fmla="*/ 0 h 4500000"/>
              <a:gd name="connsiteX1" fmla="*/ 4500000 w 4500000"/>
              <a:gd name="connsiteY1" fmla="*/ 2250000 h 4500000"/>
              <a:gd name="connsiteX2" fmla="*/ 2250000 w 4500000"/>
              <a:gd name="connsiteY2" fmla="*/ 4500000 h 4500000"/>
              <a:gd name="connsiteX3" fmla="*/ 0 w 4500000"/>
              <a:gd name="connsiteY3" fmla="*/ 2250000 h 4500000"/>
              <a:gd name="connsiteX4" fmla="*/ 2250000 w 4500000"/>
              <a:gd name="connsiteY4" fmla="*/ 0 h 45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000" h="4500000">
                <a:moveTo>
                  <a:pt x="2250000" y="0"/>
                </a:moveTo>
                <a:cubicBezTo>
                  <a:pt x="3492641" y="0"/>
                  <a:pt x="4500000" y="1007359"/>
                  <a:pt x="4500000" y="2250000"/>
                </a:cubicBezTo>
                <a:cubicBezTo>
                  <a:pt x="4500000" y="3492641"/>
                  <a:pt x="3492641" y="4500000"/>
                  <a:pt x="2250000" y="4500000"/>
                </a:cubicBezTo>
                <a:cubicBezTo>
                  <a:pt x="1007359" y="4500000"/>
                  <a:pt x="0" y="3492641"/>
                  <a:pt x="0" y="2250000"/>
                </a:cubicBezTo>
                <a:cubicBezTo>
                  <a:pt x="0" y="1007359"/>
                  <a:pt x="1007359" y="0"/>
                  <a:pt x="2250000" y="0"/>
                </a:cubicBezTo>
                <a:close/>
              </a:path>
            </a:pathLst>
          </a:custGeom>
          <a:ln w="889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646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332</Words>
  <Application>Microsoft Office PowerPoint</Application>
  <PresentationFormat>Широкоэкранный</PresentationFormat>
  <Paragraphs>135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sergey.shevchik@unitile.ru</dc:creator>
  <cp:lastModifiedBy>Шелемякина Евгения Александровна</cp:lastModifiedBy>
  <cp:revision>28</cp:revision>
  <dcterms:created xsi:type="dcterms:W3CDTF">2024-04-11T08:35:08Z</dcterms:created>
  <dcterms:modified xsi:type="dcterms:W3CDTF">2024-04-15T04:47:31Z</dcterms:modified>
</cp:coreProperties>
</file>